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4.xml" ContentType="application/vnd.openxmlformats-officedocument.presentationml.tags+xml"/>
  <Override PartName="/ppt/notesSlides/notesSlide27.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7.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726" r:id="rId6"/>
    <p:sldMasterId id="2147483751" r:id="rId7"/>
    <p:sldMasterId id="2147483762" r:id="rId8"/>
  </p:sldMasterIdLst>
  <p:notesMasterIdLst>
    <p:notesMasterId r:id="rId110"/>
  </p:notesMasterIdLst>
  <p:handoutMasterIdLst>
    <p:handoutMasterId r:id="rId111"/>
  </p:handoutMasterIdLst>
  <p:sldIdLst>
    <p:sldId id="912" r:id="rId9"/>
    <p:sldId id="1034" r:id="rId10"/>
    <p:sldId id="626" r:id="rId11"/>
    <p:sldId id="901" r:id="rId12"/>
    <p:sldId id="1672" r:id="rId13"/>
    <p:sldId id="914" r:id="rId14"/>
    <p:sldId id="917" r:id="rId15"/>
    <p:sldId id="908" r:id="rId16"/>
    <p:sldId id="1668" r:id="rId17"/>
    <p:sldId id="911" r:id="rId18"/>
    <p:sldId id="925" r:id="rId19"/>
    <p:sldId id="632" r:id="rId20"/>
    <p:sldId id="924" r:id="rId21"/>
    <p:sldId id="1650" r:id="rId22"/>
    <p:sldId id="997" r:id="rId23"/>
    <p:sldId id="983" r:id="rId24"/>
    <p:sldId id="919" r:id="rId25"/>
    <p:sldId id="923" r:id="rId26"/>
    <p:sldId id="1700" r:id="rId27"/>
    <p:sldId id="1701" r:id="rId28"/>
    <p:sldId id="1658" r:id="rId29"/>
    <p:sldId id="1698" r:id="rId30"/>
    <p:sldId id="948" r:id="rId31"/>
    <p:sldId id="793" r:id="rId32"/>
    <p:sldId id="990" r:id="rId33"/>
    <p:sldId id="984" r:id="rId34"/>
    <p:sldId id="985" r:id="rId35"/>
    <p:sldId id="986" r:id="rId36"/>
    <p:sldId id="987" r:id="rId37"/>
    <p:sldId id="988" r:id="rId38"/>
    <p:sldId id="1673" r:id="rId39"/>
    <p:sldId id="1842" r:id="rId40"/>
    <p:sldId id="422" r:id="rId41"/>
    <p:sldId id="1844" r:id="rId42"/>
    <p:sldId id="872" r:id="rId43"/>
    <p:sldId id="1689" r:id="rId44"/>
    <p:sldId id="1001" r:id="rId45"/>
    <p:sldId id="1003" r:id="rId46"/>
    <p:sldId id="1004" r:id="rId47"/>
    <p:sldId id="1005" r:id="rId48"/>
    <p:sldId id="1009" r:id="rId49"/>
    <p:sldId id="1002" r:id="rId50"/>
    <p:sldId id="949" r:id="rId51"/>
    <p:sldId id="999" r:id="rId52"/>
    <p:sldId id="1674" r:id="rId53"/>
    <p:sldId id="1059" r:id="rId54"/>
    <p:sldId id="1656" r:id="rId55"/>
    <p:sldId id="1045" r:id="rId56"/>
    <p:sldId id="1659" r:id="rId57"/>
    <p:sldId id="1018" r:id="rId58"/>
    <p:sldId id="1020" r:id="rId59"/>
    <p:sldId id="1015" r:id="rId60"/>
    <p:sldId id="1016" r:id="rId61"/>
    <p:sldId id="1017" r:id="rId62"/>
    <p:sldId id="1677" r:id="rId63"/>
    <p:sldId id="1688" r:id="rId64"/>
    <p:sldId id="1675" r:id="rId65"/>
    <p:sldId id="1671" r:id="rId66"/>
    <p:sldId id="1647" r:id="rId67"/>
    <p:sldId id="1678" r:id="rId68"/>
    <p:sldId id="1679" r:id="rId69"/>
    <p:sldId id="1680" r:id="rId70"/>
    <p:sldId id="1681" r:id="rId71"/>
    <p:sldId id="1683" r:id="rId72"/>
    <p:sldId id="1684" r:id="rId73"/>
    <p:sldId id="1685" r:id="rId74"/>
    <p:sldId id="1845" r:id="rId75"/>
    <p:sldId id="1648" r:id="rId76"/>
    <p:sldId id="1703" r:id="rId77"/>
    <p:sldId id="1686" r:id="rId78"/>
    <p:sldId id="950" r:id="rId79"/>
    <p:sldId id="933" r:id="rId80"/>
    <p:sldId id="934" r:id="rId81"/>
    <p:sldId id="951" r:id="rId82"/>
    <p:sldId id="822" r:id="rId83"/>
    <p:sldId id="1687" r:id="rId84"/>
    <p:sldId id="1049" r:id="rId85"/>
    <p:sldId id="981" r:id="rId86"/>
    <p:sldId id="1047" r:id="rId87"/>
    <p:sldId id="1645" r:id="rId88"/>
    <p:sldId id="995" r:id="rId89"/>
    <p:sldId id="1660" r:id="rId90"/>
    <p:sldId id="1843" r:id="rId91"/>
    <p:sldId id="1064" r:id="rId92"/>
    <p:sldId id="928" r:id="rId93"/>
    <p:sldId id="972" r:id="rId94"/>
    <p:sldId id="379" r:id="rId95"/>
    <p:sldId id="992" r:id="rId96"/>
    <p:sldId id="1642" r:id="rId97"/>
    <p:sldId id="1649" r:id="rId98"/>
    <p:sldId id="1643" r:id="rId99"/>
    <p:sldId id="1032" r:id="rId100"/>
    <p:sldId id="1699" r:id="rId101"/>
    <p:sldId id="903" r:id="rId102"/>
    <p:sldId id="994" r:id="rId103"/>
    <p:sldId id="1053" r:id="rId104"/>
    <p:sldId id="411" r:id="rId105"/>
    <p:sldId id="1665" r:id="rId106"/>
    <p:sldId id="989" r:id="rId107"/>
    <p:sldId id="979" r:id="rId108"/>
    <p:sldId id="256" r:id="rId109"/>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utline" id="{851E06D4-9BC5-42D8-8C18-ED44BBD53D7A}">
          <p14:sldIdLst>
            <p14:sldId id="912"/>
            <p14:sldId id="1034"/>
            <p14:sldId id="626"/>
            <p14:sldId id="901"/>
            <p14:sldId id="1672"/>
          </p14:sldIdLst>
        </p14:section>
        <p14:section name="VSC" id="{D9CB2281-0CDD-4C16-B95F-3969DF7FF769}">
          <p14:sldIdLst>
            <p14:sldId id="914"/>
            <p14:sldId id="917"/>
            <p14:sldId id="908"/>
            <p14:sldId id="1668"/>
            <p14:sldId id="911"/>
            <p14:sldId id="925"/>
            <p14:sldId id="632"/>
            <p14:sldId id="924"/>
            <p14:sldId id="1650"/>
            <p14:sldId id="997"/>
          </p14:sldIdLst>
        </p14:section>
        <p14:section name="Clusters" id="{099B1AE2-E36A-4AA5-94EB-E8338812283B}">
          <p14:sldIdLst>
            <p14:sldId id="983"/>
            <p14:sldId id="919"/>
            <p14:sldId id="923"/>
            <p14:sldId id="1700"/>
            <p14:sldId id="1701"/>
            <p14:sldId id="1658"/>
            <p14:sldId id="1698"/>
          </p14:sldIdLst>
        </p14:section>
        <p14:section name="Storage" id="{622DAFD0-F606-4AB5-8F78-0FF3AF2702DE}">
          <p14:sldIdLst>
            <p14:sldId id="948"/>
            <p14:sldId id="793"/>
            <p14:sldId id="990"/>
            <p14:sldId id="984"/>
            <p14:sldId id="985"/>
            <p14:sldId id="986"/>
            <p14:sldId id="987"/>
            <p14:sldId id="988"/>
            <p14:sldId id="1673"/>
            <p14:sldId id="1842"/>
            <p14:sldId id="422"/>
          </p14:sldIdLst>
        </p14:section>
        <p14:section name="Credits" id="{FD74824F-5D0A-4FAC-83BE-88274C7A15E5}">
          <p14:sldIdLst>
            <p14:sldId id="1844"/>
            <p14:sldId id="872"/>
            <p14:sldId id="1689"/>
            <p14:sldId id="1001"/>
            <p14:sldId id="1003"/>
            <p14:sldId id="1004"/>
            <p14:sldId id="1005"/>
            <p14:sldId id="1009"/>
            <p14:sldId id="1002"/>
          </p14:sldIdLst>
        </p14:section>
        <p14:section name="Login" id="{5738C5FE-4818-4F19-A71D-D649C3C117D6}">
          <p14:sldIdLst>
            <p14:sldId id="949"/>
            <p14:sldId id="999"/>
            <p14:sldId id="1674"/>
            <p14:sldId id="1059"/>
          </p14:sldIdLst>
        </p14:section>
        <p14:section name="Login via ssh" id="{14675376-9702-4799-8A8D-2C00297E1328}">
          <p14:sldIdLst>
            <p14:sldId id="1656"/>
            <p14:sldId id="1045"/>
          </p14:sldIdLst>
        </p14:section>
        <p14:section name="Login via NX" id="{F8FEC585-8B9D-43CD-9B9C-88CC3D889DD1}">
          <p14:sldIdLst>
            <p14:sldId id="1659"/>
          </p14:sldIdLst>
        </p14:section>
        <p14:section name="File Transfer" id="{C702CFA4-BFCE-4C19-AB85-98621C11E6DB}">
          <p14:sldIdLst>
            <p14:sldId id="1018"/>
            <p14:sldId id="1020"/>
            <p14:sldId id="1015"/>
            <p14:sldId id="1016"/>
            <p14:sldId id="1017"/>
            <p14:sldId id="1677"/>
            <p14:sldId id="1688"/>
            <p14:sldId id="1675"/>
          </p14:sldIdLst>
        </p14:section>
        <p14:section name="OpenOnDemand" id="{80748567-A021-4AF6-ADB3-8A2D8293E1E9}">
          <p14:sldIdLst>
            <p14:sldId id="1671"/>
            <p14:sldId id="1647"/>
            <p14:sldId id="1678"/>
            <p14:sldId id="1679"/>
            <p14:sldId id="1680"/>
            <p14:sldId id="1681"/>
            <p14:sldId id="1683"/>
            <p14:sldId id="1684"/>
            <p14:sldId id="1685"/>
            <p14:sldId id="1845"/>
            <p14:sldId id="1648"/>
            <p14:sldId id="1703"/>
            <p14:sldId id="1686"/>
          </p14:sldIdLst>
        </p14:section>
        <p14:section name="software" id="{5E6D1012-3953-40C8-B167-50EE07D95155}">
          <p14:sldIdLst>
            <p14:sldId id="950"/>
            <p14:sldId id="933"/>
            <p14:sldId id="934"/>
          </p14:sldIdLst>
        </p14:section>
        <p14:section name="Compute Jobs" id="{AD8C4B3A-18CB-4C2E-8488-A631483F2316}">
          <p14:sldIdLst>
            <p14:sldId id="951"/>
            <p14:sldId id="822"/>
            <p14:sldId id="1687"/>
            <p14:sldId id="1049"/>
            <p14:sldId id="981"/>
            <p14:sldId id="1047"/>
            <p14:sldId id="1645"/>
            <p14:sldId id="995"/>
            <p14:sldId id="1660"/>
            <p14:sldId id="1843"/>
            <p14:sldId id="1064"/>
            <p14:sldId id="928"/>
            <p14:sldId id="972"/>
            <p14:sldId id="379"/>
            <p14:sldId id="992"/>
            <p14:sldId id="1642"/>
            <p14:sldId id="1649"/>
            <p14:sldId id="1643"/>
            <p14:sldId id="1032"/>
            <p14:sldId id="1699"/>
            <p14:sldId id="903"/>
            <p14:sldId id="994"/>
          </p14:sldIdLst>
        </p14:section>
        <p14:section name="Demo" id="{EB9546BB-6286-4973-986C-60592FACC87A}">
          <p14:sldIdLst>
            <p14:sldId id="1053"/>
            <p14:sldId id="411"/>
            <p14:sldId id="1665"/>
            <p14:sldId id="989"/>
          </p14:sldIdLst>
        </p14:section>
        <p14:section name="Epilog" id="{E0E8246B-D083-451F-8B5B-AE4A13A1F08D}">
          <p14:sldIdLst>
            <p14:sldId id="979"/>
            <p14:sldId id="256"/>
          </p14:sldIdLst>
        </p14:section>
      </p14:sectionLst>
    </p:ext>
    <p:ext uri="{EFAFB233-063F-42B5-8137-9DF3F51BA10A}">
      <p15:sldGuideLst xmlns:p15="http://schemas.microsoft.com/office/powerpoint/2012/main">
        <p15:guide id="1" orient="horz" pos="799" userDrawn="1">
          <p15:clr>
            <a:srgbClr val="A4A3A4"/>
          </p15:clr>
        </p15:guide>
        <p15:guide id="2" pos="758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ert Jan Bex" initials="gjb" lastIdx="2" clrIdx="0">
    <p:extLst>
      <p:ext uri="{19B8F6BF-5375-455C-9EA6-DF929625EA0E}">
        <p15:presenceInfo xmlns:p15="http://schemas.microsoft.com/office/powerpoint/2012/main" userId="Geert Jan Bex" providerId="None"/>
      </p:ext>
    </p:extLst>
  </p:cmAuthor>
  <p:cmAuthor id="2" name="Wouter Van Assche" initials="WVA" lastIdx="2" clrIdx="1">
    <p:extLst>
      <p:ext uri="{19B8F6BF-5375-455C-9EA6-DF929625EA0E}">
        <p15:presenceInfo xmlns:p15="http://schemas.microsoft.com/office/powerpoint/2012/main" userId="Wouter Van Assche" providerId="None"/>
      </p:ext>
    </p:extLst>
  </p:cmAuthor>
  <p:cmAuthor id="3" name="Ehsan Moravveji" initials="EM" lastIdx="1" clrIdx="2">
    <p:extLst>
      <p:ext uri="{19B8F6BF-5375-455C-9EA6-DF929625EA0E}">
        <p15:presenceInfo xmlns:p15="http://schemas.microsoft.com/office/powerpoint/2012/main" userId="S::ehsan.moravveji@kuleuven.be::3beb3181-7ede-421f-90f3-fb68c3630ec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5865"/>
    <a:srgbClr val="DB6C30"/>
    <a:srgbClr val="FFFFFF"/>
    <a:srgbClr val="E1E1E1"/>
    <a:srgbClr val="84625E"/>
    <a:srgbClr val="805D64"/>
    <a:srgbClr val="8F8F8F"/>
    <a:srgbClr val="FFFF00"/>
    <a:srgbClr val="1D8DB0"/>
    <a:srgbClr val="116E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C32F6F-CF69-4E7F-89BC-FCA91C9B9002}" v="3" dt="2025-11-06T09:22:30.1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562" autoAdjust="0"/>
  </p:normalViewPr>
  <p:slideViewPr>
    <p:cSldViewPr snapToObjects="1" showGuides="1">
      <p:cViewPr varScale="1">
        <p:scale>
          <a:sx n="60" d="100"/>
          <a:sy n="60" d="100"/>
        </p:scale>
        <p:origin x="908" y="52"/>
      </p:cViewPr>
      <p:guideLst>
        <p:guide orient="horz" pos="799"/>
        <p:guide pos="7589"/>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9972"/>
    </p:cViewPr>
  </p:sorterViewPr>
  <p:notesViewPr>
    <p:cSldViewPr snapToObjects="1" showGuides="1">
      <p:cViewPr varScale="1">
        <p:scale>
          <a:sx n="57" d="100"/>
          <a:sy n="57" d="100"/>
        </p:scale>
        <p:origin x="3259" y="9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microsoft.com/office/2016/11/relationships/changesInfo" Target="changesInfos/changesInfo1.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commentAuthors" Target="commentAuthors.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5" Type="http://schemas.openxmlformats.org/officeDocument/2006/relationships/customXml" Target="../customXml/item5.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presProps" Target="presProps.xml"/><Relationship Id="rId118" Type="http://schemas.microsoft.com/office/2015/10/relationships/revisionInfo" Target="revisionInfo.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viewProps" Target="viewProp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4" Type="http://schemas.openxmlformats.org/officeDocument/2006/relationships/customXml" Target="../customXml/item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7" Type="http://schemas.openxmlformats.org/officeDocument/2006/relationships/slideMaster" Target="slideMasters/slideMaster2.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notesMaster" Target="notesMasters/notesMaster1.xml"/><Relationship Id="rId115" Type="http://schemas.openxmlformats.org/officeDocument/2006/relationships/theme" Target="theme/theme1.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8" Type="http://schemas.openxmlformats.org/officeDocument/2006/relationships/slideMaster" Target="slideMasters/slideMaster3.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tableStyles" Target="tableStyles.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handoutMaster" Target="handoutMasters/handoutMaster1.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hsan Moravveji" userId="21e7e8ea3c9f37f0" providerId="LiveId" clId="{CBC32F6F-CF69-4E7F-89BC-FCA91C9B9002}"/>
    <pc:docChg chg="modSld">
      <pc:chgData name="Ehsan Moravveji" userId="21e7e8ea3c9f37f0" providerId="LiveId" clId="{CBC32F6F-CF69-4E7F-89BC-FCA91C9B9002}" dt="2025-11-06T09:22:30.110" v="2" actId="20577"/>
      <pc:docMkLst>
        <pc:docMk/>
      </pc:docMkLst>
      <pc:sldChg chg="modSp">
        <pc:chgData name="Ehsan Moravveji" userId="21e7e8ea3c9f37f0" providerId="LiveId" clId="{CBC32F6F-CF69-4E7F-89BC-FCA91C9B9002}" dt="2025-11-06T09:22:30.110" v="2" actId="20577"/>
        <pc:sldMkLst>
          <pc:docMk/>
          <pc:sldMk cId="3556283273" sldId="1673"/>
        </pc:sldMkLst>
        <pc:spChg chg="mod">
          <ac:chgData name="Ehsan Moravveji" userId="21e7e8ea3c9f37f0" providerId="LiveId" clId="{CBC32F6F-CF69-4E7F-89BC-FCA91C9B9002}" dt="2025-11-06T09:22:30.110" v="2" actId="20577"/>
          <ac:spMkLst>
            <pc:docMk/>
            <pc:sldMk cId="3556283273" sldId="1673"/>
            <ac:spMk id="24" creationId="{7931979C-A5E3-1789-96C5-6ADB2DCBC7CD}"/>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4337" custLinFactNeighborY="513"/>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79"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custLinFactNeighborX="2007" custLinFactNeighborY="2884"/>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1867" custLinFactNeighborY="335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428" custLinFactNeighborY="49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custLinFactNeighborX="-3731"/>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526588" y="151436"/>
          <a:ext cx="2180057" cy="2180057"/>
        </a:xfrm>
        <a:prstGeom prst="pie">
          <a:avLst>
            <a:gd name="adj1" fmla="val 16200000"/>
            <a:gd name="adj2" fmla="val 19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639975" y="385013"/>
        <a:ext cx="635849" cy="467155"/>
      </dsp:txXfrm>
    </dsp:sp>
    <dsp:sp modelId="{F2C2304E-EBDD-4BFD-856A-0BF7A53E74DD}">
      <dsp:nvSpPr>
        <dsp:cNvPr id="0" name=""/>
        <dsp:cNvSpPr/>
      </dsp:nvSpPr>
      <dsp:spPr>
        <a:xfrm>
          <a:off x="461706" y="263812"/>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007" y="1133240"/>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556255" y="274996"/>
          <a:ext cx="2180057" cy="2180057"/>
        </a:xfrm>
        <a:prstGeom prst="pie">
          <a:avLst>
            <a:gd name="adj1" fmla="val 19800000"/>
            <a:gd name="adj2" fmla="val 18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2048556" y="114442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3428"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5729" y="1134264"/>
        <a:ext cx="659207" cy="441202"/>
      </dsp:txXfrm>
    </dsp:sp>
    <dsp:sp modelId="{AD753434-8F18-4EC6-B4A4-C297E31D2F02}">
      <dsp:nvSpPr>
        <dsp:cNvPr id="0" name=""/>
        <dsp:cNvSpPr/>
      </dsp:nvSpPr>
      <dsp:spPr>
        <a:xfrm>
          <a:off x="505459" y="326685"/>
          <a:ext cx="2180057" cy="2180057"/>
        </a:xfrm>
        <a:prstGeom prst="pie">
          <a:avLst>
            <a:gd name="adj1" fmla="val 1800000"/>
            <a:gd name="adj2" fmla="val 54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618846" y="1806010"/>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21004" y="336844"/>
          <a:ext cx="2180057" cy="2180057"/>
        </a:xfrm>
        <a:prstGeom prst="pie">
          <a:avLst>
            <a:gd name="adj1" fmla="val 5400000"/>
            <a:gd name="adj2" fmla="val 90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51825" y="1816169"/>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52375" y="274495"/>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83196" y="1753819"/>
        <a:ext cx="635849" cy="467155"/>
      </dsp:txXfrm>
    </dsp:sp>
    <dsp:sp modelId="{0C388C87-16DF-4F7F-82C7-4444B2D331E1}">
      <dsp:nvSpPr>
        <dsp:cNvPr id="0" name=""/>
        <dsp:cNvSpPr/>
      </dsp:nvSpPr>
      <dsp:spPr>
        <a:xfrm>
          <a:off x="380368" y="263812"/>
          <a:ext cx="2180057" cy="2180057"/>
        </a:xfrm>
        <a:prstGeom prst="pie">
          <a:avLst>
            <a:gd name="adj1" fmla="val 9000000"/>
            <a:gd name="adj2" fmla="val 126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14107"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5.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sz="1000" dirty="0">
              <a:latin typeface="Arial" pitchFamily="34" charset="0"/>
              <a:cs typeface="Arial" pitchFamily="34" charset="0"/>
            </a:endParaRPr>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185198-F140-406E-8F04-DE9D809B9791}" type="datetimeFigureOut">
              <a:rPr lang="nl-BE" sz="1000" smtClean="0">
                <a:latin typeface="Arial" pitchFamily="34" charset="0"/>
                <a:cs typeface="Arial" pitchFamily="34" charset="0"/>
              </a:rPr>
              <a:pPr/>
              <a:t>5/11/2025</a:t>
            </a:fld>
            <a:endParaRPr lang="nl-BE" sz="1000">
              <a:latin typeface="Arial" pitchFamily="34" charset="0"/>
              <a:cs typeface="Arial" pitchFamily="34" charset="0"/>
            </a:endParaRPr>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sz="1000">
              <a:latin typeface="Arial" pitchFamily="34" charset="0"/>
              <a:cs typeface="Arial" pitchFamily="34" charset="0"/>
            </a:endParaRPr>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A024B3E-C6E9-4CB0-843C-3CD5676655AA}" type="slidenum">
              <a:rPr lang="nl-BE" sz="1000" smtClean="0"/>
              <a:pPr/>
              <a:t>‹#›</a:t>
            </a:fld>
            <a:endParaRPr lang="nl-BE" sz="1000"/>
          </a:p>
        </p:txBody>
      </p:sp>
    </p:spTree>
    <p:extLst>
      <p:ext uri="{BB962C8B-B14F-4D97-AF65-F5344CB8AC3E}">
        <p14:creationId xmlns:p14="http://schemas.microsoft.com/office/powerpoint/2010/main" val="3973219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Arial" pitchFamily="34" charset="0"/>
                <a:cs typeface="Arial" pitchFamily="34" charset="0"/>
              </a:defRPr>
            </a:lvl1pPr>
          </a:lstStyle>
          <a:p>
            <a:endParaRPr lang="nl-BE"/>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Arial" pitchFamily="34" charset="0"/>
                <a:cs typeface="Arial" pitchFamily="34" charset="0"/>
              </a:defRPr>
            </a:lvl1pPr>
          </a:lstStyle>
          <a:p>
            <a:fld id="{7AF0A2F9-EF49-41B3-9E69-7CDBDC14786A}" type="datetimeFigureOut">
              <a:rPr lang="nl-BE" smtClean="0"/>
              <a:pPr/>
              <a:t>5/11/2025</a:t>
            </a:fld>
            <a:endParaRPr lang="nl-BE"/>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540000" y="4320000"/>
            <a:ext cx="5760000" cy="4140000"/>
          </a:xfrm>
          <a:prstGeom prst="rect">
            <a:avLst/>
          </a:prstGeom>
        </p:spPr>
        <p:txBody>
          <a:bodyPr vert="horz" lIns="91440" tIns="45720" rIns="91440" bIns="45720" rtlCol="0"/>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Arial" pitchFamily="34" charset="0"/>
                <a:cs typeface="Arial" pitchFamily="34" charset="0"/>
              </a:defRPr>
            </a:lvl1pPr>
          </a:lstStyle>
          <a:p>
            <a:endParaRPr lang="nl-BE"/>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Arial" pitchFamily="34" charset="0"/>
                <a:cs typeface="Arial" pitchFamily="34" charset="0"/>
              </a:defRPr>
            </a:lvl1pPr>
          </a:lstStyle>
          <a:p>
            <a:fld id="{17C257C2-8D60-4760-88CB-024AF3EEC641}" type="slidenum">
              <a:rPr lang="nl-BE" smtClean="0"/>
              <a:pPr/>
              <a:t>‹#›</a:t>
            </a:fld>
            <a:endParaRPr lang="nl-BE"/>
          </a:p>
        </p:txBody>
      </p:sp>
    </p:spTree>
    <p:extLst>
      <p:ext uri="{BB962C8B-B14F-4D97-AF65-F5344CB8AC3E}">
        <p14:creationId xmlns:p14="http://schemas.microsoft.com/office/powerpoint/2010/main" val="3294757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200" kern="1200">
        <a:solidFill>
          <a:schemeClr val="tx1"/>
        </a:solidFill>
        <a:latin typeface="Arial" pitchFamily="34" charset="0"/>
        <a:ea typeface="+mn-ea"/>
        <a:cs typeface="Arial" pitchFamily="34" charset="0"/>
      </a:defRPr>
    </a:lvl2pPr>
    <a:lvl3pPr marL="914400" algn="l" defTabSz="914400" rtl="0" eaLnBrk="1" latinLnBrk="0" hangingPunct="1">
      <a:defRPr sz="1200" kern="1200">
        <a:solidFill>
          <a:schemeClr val="tx1"/>
        </a:solidFill>
        <a:latin typeface="Arial" pitchFamily="34" charset="0"/>
        <a:ea typeface="+mn-ea"/>
        <a:cs typeface="Arial" pitchFamily="34" charset="0"/>
      </a:defRPr>
    </a:lvl3pPr>
    <a:lvl4pPr marL="1371600" algn="l" defTabSz="914400" rtl="0" eaLnBrk="1" latinLnBrk="0" hangingPunct="1">
      <a:defRPr sz="1200" kern="1200">
        <a:solidFill>
          <a:schemeClr val="tx1"/>
        </a:solidFill>
        <a:latin typeface="Arial" pitchFamily="34" charset="0"/>
        <a:ea typeface="+mn-ea"/>
        <a:cs typeface="Arial" pitchFamily="34" charset="0"/>
      </a:defRPr>
    </a:lvl4pPr>
    <a:lvl5pPr marL="1828800" algn="l" defTabSz="914400" rtl="0" eaLnBrk="1" latinLnBrk="0" hangingPunct="1">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a:t>
            </a:fld>
            <a:endParaRPr lang="nl-BE"/>
          </a:p>
        </p:txBody>
      </p:sp>
    </p:spTree>
    <p:extLst>
      <p:ext uri="{BB962C8B-B14F-4D97-AF65-F5344CB8AC3E}">
        <p14:creationId xmlns:p14="http://schemas.microsoft.com/office/powerpoint/2010/main" val="299510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14</a:t>
            </a:fld>
            <a:endParaRPr lang="nl-BE"/>
          </a:p>
        </p:txBody>
      </p:sp>
    </p:spTree>
    <p:extLst>
      <p:ext uri="{BB962C8B-B14F-4D97-AF65-F5344CB8AC3E}">
        <p14:creationId xmlns:p14="http://schemas.microsoft.com/office/powerpoint/2010/main" val="2334226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16</a:t>
            </a:fld>
            <a:endParaRPr lang="en-US"/>
          </a:p>
        </p:txBody>
      </p:sp>
    </p:spTree>
    <p:extLst>
      <p:ext uri="{BB962C8B-B14F-4D97-AF65-F5344CB8AC3E}">
        <p14:creationId xmlns:p14="http://schemas.microsoft.com/office/powerpoint/2010/main" val="3202171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r>
              <a:rPr lang="en-US" baseline="0" dirty="0"/>
              <a:t> VSC users can use Tier-2 clusters from any site they desire.</a:t>
            </a:r>
          </a:p>
          <a:p>
            <a:r>
              <a:rPr lang="en-US" baseline="0" dirty="0"/>
              <a:t>If you still require more compute resources which does not fit into available Tier-2 limits, you can apply for Tier-1 compute time.</a:t>
            </a:r>
          </a:p>
          <a:p>
            <a:r>
              <a:rPr lang="en-US" baseline="0" dirty="0"/>
              <a:t>Even if Tier-1 level is insufficient, you can apply for Tier-0 level where Belgium is also part of a European consortium.</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17</a:t>
            </a:fld>
            <a:endParaRPr lang="nl-BE"/>
          </a:p>
        </p:txBody>
      </p:sp>
    </p:spTree>
    <p:extLst>
      <p:ext uri="{BB962C8B-B14F-4D97-AF65-F5344CB8AC3E}">
        <p14:creationId xmlns:p14="http://schemas.microsoft.com/office/powerpoint/2010/main" val="1419586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C257C2-8D60-4760-88CB-024AF3EEC641}" type="slidenum">
              <a:rPr kumimoji="0" lang="nl-BE" sz="10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nl-BE" sz="1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067595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C257C2-8D60-4760-88CB-024AF3EEC641}" type="slidenum">
              <a:rPr kumimoji="0" lang="nl-BE" sz="10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nl-BE" sz="1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887730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23</a:t>
            </a:fld>
            <a:endParaRPr lang="en-US"/>
          </a:p>
        </p:txBody>
      </p:sp>
    </p:spTree>
    <p:extLst>
      <p:ext uri="{BB962C8B-B14F-4D97-AF65-F5344CB8AC3E}">
        <p14:creationId xmlns:p14="http://schemas.microsoft.com/office/powerpoint/2010/main" val="6824048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1ED74-004A-986A-68EB-D55CADD61C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2889EB-4207-B2FB-72E0-A4909AE29D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259F6F-A2CC-BC9F-3131-F6609BC2E935}"/>
              </a:ext>
            </a:extLst>
          </p:cNvPr>
          <p:cNvSpPr>
            <a:spLocks noGrp="1"/>
          </p:cNvSpPr>
          <p:nvPr>
            <p:ph type="body" idx="1"/>
          </p:nvPr>
        </p:nvSpPr>
        <p:spPr/>
        <p:txBody>
          <a:bodyPr/>
          <a:lstStyle/>
          <a:p>
            <a:r>
              <a:rPr lang="en-US" b="1">
                <a:solidFill>
                  <a:srgbClr val="569CD6"/>
                </a:solidFill>
                <a:effectLst/>
                <a:latin typeface="Consolas" panose="020B0609020204030204" pitchFamily="49" charset="0"/>
              </a:rPr>
              <a:t>How can ManGO help your research?</a:t>
            </a:r>
            <a:endParaRPr lang="en-US" b="0">
              <a:solidFill>
                <a:srgbClr val="D4D4D4"/>
              </a:solidFill>
              <a:effectLst/>
              <a:latin typeface="Consolas" panose="020B0609020204030204" pitchFamily="49" charset="0"/>
            </a:endParaRPr>
          </a:p>
          <a:p>
            <a:br>
              <a:rPr lang="en-US" b="0">
                <a:solidFill>
                  <a:srgbClr val="D4D4D4"/>
                </a:solidFill>
                <a:effectLst/>
                <a:latin typeface="Consolas" panose="020B0609020204030204" pitchFamily="49" charset="0"/>
              </a:rPr>
            </a:br>
            <a:r>
              <a:rPr lang="en-US" b="0">
                <a:solidFill>
                  <a:srgbClr val="6796E6"/>
                </a:solidFill>
                <a:effectLst/>
                <a:latin typeface="Consolas" panose="020B0609020204030204" pitchFamily="49" charset="0"/>
              </a:rPr>
              <a:t>-</a:t>
            </a:r>
            <a:r>
              <a:rPr lang="en-US" b="0">
                <a:solidFill>
                  <a:srgbClr val="D4D4D4"/>
                </a:solidFill>
                <a:effectLst/>
                <a:latin typeface="Consolas" panose="020B0609020204030204" pitchFamily="49" charset="0"/>
              </a:rPr>
              <a:t> Centralization of your data</a:t>
            </a:r>
          </a:p>
          <a:p>
            <a:r>
              <a:rPr lang="en-US" b="0">
                <a:solidFill>
                  <a:srgbClr val="6796E6"/>
                </a:solidFill>
                <a:effectLst/>
                <a:latin typeface="Consolas" panose="020B0609020204030204" pitchFamily="49" charset="0"/>
              </a:rPr>
              <a:t>-</a:t>
            </a:r>
            <a:r>
              <a:rPr lang="en-US" b="0">
                <a:solidFill>
                  <a:srgbClr val="D4D4D4"/>
                </a:solidFill>
                <a:effectLst/>
                <a:latin typeface="Consolas" panose="020B0609020204030204" pitchFamily="49" charset="0"/>
              </a:rPr>
              <a:t> Consistent, usable description of your data</a:t>
            </a:r>
          </a:p>
          <a:p>
            <a:r>
              <a:rPr lang="en-US" b="0">
                <a:solidFill>
                  <a:srgbClr val="6796E6"/>
                </a:solidFill>
                <a:effectLst/>
                <a:latin typeface="Consolas" panose="020B0609020204030204" pitchFamily="49" charset="0"/>
              </a:rPr>
              <a:t>-</a:t>
            </a:r>
            <a:r>
              <a:rPr lang="en-US" b="0">
                <a:solidFill>
                  <a:srgbClr val="D4D4D4"/>
                </a:solidFill>
                <a:effectLst/>
                <a:latin typeface="Consolas" panose="020B0609020204030204" pitchFamily="49" charset="0"/>
              </a:rPr>
              <a:t> Organization of permissions</a:t>
            </a:r>
          </a:p>
          <a:p>
            <a:r>
              <a:rPr lang="en-US" b="0">
                <a:solidFill>
                  <a:srgbClr val="6796E6"/>
                </a:solidFill>
                <a:effectLst/>
                <a:latin typeface="Consolas" panose="020B0609020204030204" pitchFamily="49" charset="0"/>
              </a:rPr>
              <a:t>-</a:t>
            </a:r>
            <a:r>
              <a:rPr lang="en-US" b="0">
                <a:solidFill>
                  <a:srgbClr val="D4D4D4"/>
                </a:solidFill>
                <a:effectLst/>
                <a:latin typeface="Consolas" panose="020B0609020204030204" pitchFamily="49" charset="0"/>
              </a:rPr>
              <a:t> Automation</a:t>
            </a:r>
          </a:p>
          <a:p>
            <a:endParaRPr lang="nl-BE" baseline="0">
              <a:sym typeface="Wingdings" panose="05000000000000000000" pitchFamily="2" charset="2"/>
            </a:endParaRPr>
          </a:p>
        </p:txBody>
      </p:sp>
      <p:sp>
        <p:nvSpPr>
          <p:cNvPr id="4" name="Slide Number Placeholder 3">
            <a:extLst>
              <a:ext uri="{FF2B5EF4-FFF2-40B4-BE49-F238E27FC236}">
                <a16:creationId xmlns:a16="http://schemas.microsoft.com/office/drawing/2014/main" id="{1087392F-882C-3372-C79D-E4F979ACF278}"/>
              </a:ext>
            </a:extLst>
          </p:cNvPr>
          <p:cNvSpPr>
            <a:spLocks noGrp="1"/>
          </p:cNvSpPr>
          <p:nvPr>
            <p:ph type="sldNum" sz="quarter" idx="10"/>
          </p:nvPr>
        </p:nvSpPr>
        <p:spPr/>
        <p:txBody>
          <a:bodyPr/>
          <a:lstStyle/>
          <a:p>
            <a:fld id="{1792FB45-5863-49D1-8926-D42AE452AB79}" type="slidenum">
              <a:rPr lang="en-US" smtClean="0"/>
              <a:t>33</a:t>
            </a:fld>
            <a:endParaRPr lang="en-US"/>
          </a:p>
        </p:txBody>
      </p:sp>
    </p:spTree>
    <p:extLst>
      <p:ext uri="{BB962C8B-B14F-4D97-AF65-F5344CB8AC3E}">
        <p14:creationId xmlns:p14="http://schemas.microsoft.com/office/powerpoint/2010/main" val="1329740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B6333-E935-612D-9EC9-908E903A9B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6CDD57-90B2-EBE2-4EA6-6E4BB7B88B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36CF17-641D-B59E-43D6-D15661C2EA7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1C391A4-5756-B543-FBC6-9E3967341FE9}"/>
              </a:ext>
            </a:extLst>
          </p:cNvPr>
          <p:cNvSpPr>
            <a:spLocks noGrp="1"/>
          </p:cNvSpPr>
          <p:nvPr>
            <p:ph type="sldNum" sz="quarter" idx="10"/>
          </p:nvPr>
        </p:nvSpPr>
        <p:spPr/>
        <p:txBody>
          <a:bodyPr/>
          <a:lstStyle/>
          <a:p>
            <a:fld id="{4C267D3A-53C5-436C-98E7-077C76BAA4B2}" type="slidenum">
              <a:rPr lang="en-US" smtClean="0"/>
              <a:t>34</a:t>
            </a:fld>
            <a:endParaRPr lang="en-US"/>
          </a:p>
        </p:txBody>
      </p:sp>
    </p:spTree>
    <p:extLst>
      <p:ext uri="{BB962C8B-B14F-4D97-AF65-F5344CB8AC3E}">
        <p14:creationId xmlns:p14="http://schemas.microsoft.com/office/powerpoint/2010/main" val="8778299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latin typeface="Arial"/>
                <a:cs typeface="Arial"/>
              </a:rPr>
              <a:t>What</a:t>
            </a:r>
            <a:r>
              <a:rPr lang="nl-BE" dirty="0">
                <a:latin typeface="Arial"/>
                <a:cs typeface="Arial"/>
              </a:rPr>
              <a:t> is a credit?  A credit is </a:t>
            </a:r>
            <a:r>
              <a:rPr lang="nl-BE" dirty="0" err="1">
                <a:latin typeface="Arial"/>
                <a:cs typeface="Arial"/>
              </a:rPr>
              <a:t>nothing</a:t>
            </a:r>
            <a:r>
              <a:rPr lang="nl-BE" dirty="0">
                <a:latin typeface="Arial"/>
                <a:cs typeface="Arial"/>
              </a:rPr>
              <a:t> more </a:t>
            </a:r>
            <a:r>
              <a:rPr lang="nl-BE" dirty="0" err="1">
                <a:latin typeface="Arial"/>
                <a:cs typeface="Arial"/>
              </a:rPr>
              <a:t>than</a:t>
            </a:r>
            <a:r>
              <a:rPr lang="nl-BE" dirty="0">
                <a:latin typeface="Arial"/>
                <a:cs typeface="Arial"/>
              </a:rPr>
              <a:t> a </a:t>
            </a:r>
            <a:r>
              <a:rPr lang="nl-BE" dirty="0" err="1">
                <a:latin typeface="Arial"/>
                <a:cs typeface="Arial"/>
              </a:rPr>
              <a:t>measure</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an</a:t>
            </a:r>
            <a:r>
              <a:rPr lang="nl-BE" dirty="0">
                <a:latin typeface="Arial"/>
                <a:cs typeface="Arial"/>
              </a:rPr>
              <a:t> </a:t>
            </a:r>
            <a:r>
              <a:rPr lang="nl-BE" dirty="0" err="1">
                <a:latin typeface="Arial"/>
                <a:cs typeface="Arial"/>
              </a:rPr>
              <a:t>amount</a:t>
            </a:r>
            <a:r>
              <a:rPr lang="nl-BE" dirty="0">
                <a:latin typeface="Arial"/>
                <a:cs typeface="Arial"/>
              </a:rPr>
              <a:t> of </a:t>
            </a:r>
            <a:r>
              <a:rPr lang="nl-BE" dirty="0" err="1">
                <a:latin typeface="Arial"/>
                <a:cs typeface="Arial"/>
              </a:rPr>
              <a:t>compute</a:t>
            </a:r>
            <a:r>
              <a:rPr lang="nl-BE" dirty="0">
                <a:latin typeface="Arial"/>
                <a:cs typeface="Arial"/>
              </a:rPr>
              <a:t> time. How we </a:t>
            </a:r>
            <a:r>
              <a:rPr lang="nl-BE" dirty="0" err="1">
                <a:latin typeface="Arial"/>
                <a:cs typeface="Arial"/>
              </a:rPr>
              <a:t>came</a:t>
            </a:r>
            <a:r>
              <a:rPr lang="nl-BE" dirty="0">
                <a:latin typeface="Arial"/>
                <a:cs typeface="Arial"/>
              </a:rPr>
              <a:t> </a:t>
            </a:r>
            <a:r>
              <a:rPr lang="nl-BE" dirty="0" err="1">
                <a:latin typeface="Arial"/>
                <a:cs typeface="Arial"/>
              </a:rPr>
              <a:t>to</a:t>
            </a:r>
            <a:r>
              <a:rPr lang="nl-BE" dirty="0">
                <a:latin typeface="Arial"/>
                <a:cs typeface="Arial"/>
              </a:rPr>
              <a:t> </a:t>
            </a:r>
            <a:r>
              <a:rPr lang="nl-BE" dirty="0" err="1">
                <a:latin typeface="Arial"/>
                <a:cs typeface="Arial"/>
              </a:rPr>
              <a:t>the</a:t>
            </a:r>
            <a:r>
              <a:rPr lang="nl-BE" dirty="0">
                <a:latin typeface="Arial"/>
                <a:cs typeface="Arial"/>
              </a:rPr>
              <a:t> </a:t>
            </a:r>
            <a:r>
              <a:rPr lang="nl-BE" dirty="0" err="1">
                <a:latin typeface="Arial"/>
                <a:cs typeface="Arial"/>
              </a:rPr>
              <a:t>current</a:t>
            </a:r>
            <a:r>
              <a:rPr lang="nl-BE" dirty="0">
                <a:latin typeface="Arial"/>
                <a:cs typeface="Arial"/>
              </a:rPr>
              <a:t> credit ratio is a long </a:t>
            </a:r>
            <a:r>
              <a:rPr lang="nl-BE" dirty="0" err="1">
                <a:latin typeface="Arial"/>
                <a:cs typeface="Arial"/>
              </a:rPr>
              <a:t>history</a:t>
            </a:r>
            <a:r>
              <a:rPr lang="nl-BE" dirty="0">
                <a:latin typeface="Arial"/>
                <a:cs typeface="Arial"/>
              </a:rPr>
              <a:t>, </a:t>
            </a:r>
            <a:r>
              <a:rPr lang="nl-BE" dirty="0" err="1">
                <a:latin typeface="Arial"/>
                <a:cs typeface="Arial"/>
              </a:rPr>
              <a:t>which</a:t>
            </a:r>
            <a:r>
              <a:rPr lang="nl-BE" dirty="0">
                <a:latin typeface="Arial"/>
                <a:cs typeface="Arial"/>
              </a:rPr>
              <a:t> is </a:t>
            </a:r>
            <a:r>
              <a:rPr lang="nl-BE" dirty="0" err="1">
                <a:latin typeface="Arial"/>
                <a:cs typeface="Arial"/>
              </a:rPr>
              <a:t>not</a:t>
            </a:r>
            <a:r>
              <a:rPr lang="nl-BE" dirty="0">
                <a:latin typeface="Arial"/>
                <a:cs typeface="Arial"/>
              </a:rPr>
              <a:t> </a:t>
            </a:r>
            <a:r>
              <a:rPr lang="nl-BE" dirty="0" err="1">
                <a:latin typeface="Arial"/>
                <a:cs typeface="Arial"/>
              </a:rPr>
              <a:t>really</a:t>
            </a:r>
            <a:r>
              <a:rPr lang="nl-BE" dirty="0">
                <a:latin typeface="Arial"/>
                <a:cs typeface="Arial"/>
              </a:rPr>
              <a:t> relevant. </a:t>
            </a:r>
          </a:p>
          <a:p>
            <a:endParaRPr lang="nl-BE" dirty="0">
              <a:latin typeface="Arial"/>
              <a:cs typeface="Arial"/>
            </a:endParaRPr>
          </a:p>
          <a:p>
            <a:r>
              <a:rPr lang="nl-BE" dirty="0">
                <a:latin typeface="Arial"/>
                <a:cs typeface="Arial"/>
              </a:rPr>
              <a:t>The list below shows </a:t>
            </a:r>
            <a:r>
              <a:rPr lang="nl-BE" dirty="0" err="1">
                <a:latin typeface="Arial"/>
                <a:cs typeface="Arial"/>
              </a:rPr>
              <a:t>the</a:t>
            </a:r>
            <a:r>
              <a:rPr lang="nl-BE" dirty="0">
                <a:latin typeface="Arial"/>
                <a:cs typeface="Arial"/>
              </a:rPr>
              <a:t> </a:t>
            </a:r>
            <a:r>
              <a:rPr lang="nl-BE" dirty="0" err="1">
                <a:latin typeface="Arial"/>
                <a:cs typeface="Arial"/>
              </a:rPr>
              <a:t>current</a:t>
            </a:r>
            <a:r>
              <a:rPr lang="nl-BE" dirty="0">
                <a:latin typeface="Arial"/>
                <a:cs typeface="Arial"/>
              </a:rPr>
              <a:t> types of nodes in </a:t>
            </a:r>
            <a:r>
              <a:rPr lang="nl-BE" dirty="0" err="1">
                <a:latin typeface="Arial"/>
                <a:cs typeface="Arial"/>
              </a:rPr>
              <a:t>our</a:t>
            </a:r>
            <a:r>
              <a:rPr lang="nl-BE" dirty="0">
                <a:latin typeface="Arial"/>
                <a:cs typeface="Arial"/>
              </a:rPr>
              <a:t> Tier-2 environment and there credit usage ratio. </a:t>
            </a:r>
            <a:r>
              <a:rPr lang="nl-BE" dirty="0" err="1">
                <a:latin typeface="Arial"/>
                <a:cs typeface="Arial"/>
              </a:rPr>
              <a:t>Please</a:t>
            </a:r>
            <a:r>
              <a:rPr lang="nl-BE" dirty="0">
                <a:latin typeface="Arial"/>
                <a:cs typeface="Arial"/>
              </a:rPr>
              <a:t> consult </a:t>
            </a:r>
            <a:r>
              <a:rPr lang="nl-BE" dirty="0" err="1">
                <a:latin typeface="Arial"/>
                <a:cs typeface="Arial"/>
              </a:rPr>
              <a:t>the</a:t>
            </a:r>
            <a:r>
              <a:rPr lang="nl-BE" dirty="0">
                <a:latin typeface="Arial"/>
                <a:cs typeface="Arial"/>
              </a:rPr>
              <a:t> service </a:t>
            </a:r>
            <a:r>
              <a:rPr lang="nl-BE" dirty="0" err="1">
                <a:latin typeface="Arial"/>
                <a:cs typeface="Arial"/>
              </a:rPr>
              <a:t>catalogue</a:t>
            </a:r>
            <a:r>
              <a:rPr lang="nl-BE" dirty="0">
                <a:latin typeface="Arial"/>
                <a:cs typeface="Arial"/>
              </a:rPr>
              <a:t> </a:t>
            </a:r>
            <a:r>
              <a:rPr lang="nl-BE" dirty="0" err="1">
                <a:latin typeface="Arial"/>
                <a:cs typeface="Arial"/>
              </a:rPr>
              <a:t>for</a:t>
            </a:r>
            <a:r>
              <a:rPr lang="nl-BE" dirty="0">
                <a:latin typeface="Arial"/>
                <a:cs typeface="Arial"/>
              </a:rPr>
              <a:t> up </a:t>
            </a:r>
            <a:r>
              <a:rPr lang="nl-BE" dirty="0" err="1">
                <a:latin typeface="Arial"/>
                <a:cs typeface="Arial"/>
              </a:rPr>
              <a:t>to</a:t>
            </a:r>
            <a:r>
              <a:rPr lang="nl-BE" dirty="0">
                <a:latin typeface="Arial"/>
                <a:cs typeface="Arial"/>
              </a:rPr>
              <a:t> date </a:t>
            </a:r>
            <a:r>
              <a:rPr lang="nl-BE" dirty="0" err="1">
                <a:latin typeface="Arial"/>
                <a:cs typeface="Arial"/>
              </a:rPr>
              <a:t>available</a:t>
            </a:r>
            <a:r>
              <a:rPr lang="nl-BE" dirty="0">
                <a:latin typeface="Arial"/>
                <a:cs typeface="Arial"/>
              </a:rPr>
              <a:t> systems, </a:t>
            </a:r>
            <a:r>
              <a:rPr lang="nl-BE" dirty="0" err="1">
                <a:latin typeface="Arial"/>
                <a:cs typeface="Arial"/>
              </a:rPr>
              <a:t>their</a:t>
            </a:r>
            <a:r>
              <a:rPr lang="nl-BE" dirty="0">
                <a:latin typeface="Arial"/>
                <a:cs typeface="Arial"/>
              </a:rPr>
              <a:t> credit </a:t>
            </a:r>
            <a:r>
              <a:rPr lang="nl-BE" dirty="0" err="1">
                <a:latin typeface="Arial"/>
                <a:cs typeface="Arial"/>
              </a:rPr>
              <a:t>rates</a:t>
            </a:r>
            <a:r>
              <a:rPr lang="nl-BE" dirty="0">
                <a:latin typeface="Arial"/>
                <a:cs typeface="Arial"/>
              </a:rPr>
              <a:t> and </a:t>
            </a:r>
            <a:r>
              <a:rPr lang="nl-BE" dirty="0" err="1">
                <a:latin typeface="Arial"/>
                <a:cs typeface="Arial"/>
              </a:rPr>
              <a:t>the</a:t>
            </a:r>
            <a:r>
              <a:rPr lang="nl-BE" dirty="0">
                <a:latin typeface="Arial"/>
                <a:cs typeface="Arial"/>
              </a:rPr>
              <a:t> credit </a:t>
            </a:r>
            <a:r>
              <a:rPr lang="nl-BE" dirty="0" err="1">
                <a:latin typeface="Arial"/>
                <a:cs typeface="Arial"/>
              </a:rPr>
              <a:t>cost</a:t>
            </a:r>
            <a:r>
              <a:rPr lang="nl-BE" dirty="0">
                <a:latin typeface="Arial"/>
                <a:cs typeface="Arial"/>
              </a:rPr>
              <a:t>. </a:t>
            </a:r>
          </a:p>
          <a:p>
            <a:r>
              <a:rPr lang="nl-BE" dirty="0">
                <a:latin typeface="Arial"/>
                <a:cs typeface="Arial"/>
              </a:rPr>
              <a:t>From </a:t>
            </a:r>
            <a:r>
              <a:rPr lang="nl-BE" dirty="0" err="1">
                <a:latin typeface="Arial"/>
                <a:cs typeface="Arial"/>
              </a:rPr>
              <a:t>the</a:t>
            </a:r>
            <a:r>
              <a:rPr lang="nl-BE" dirty="0">
                <a:latin typeface="Arial"/>
                <a:cs typeface="Arial"/>
              </a:rPr>
              <a:t> </a:t>
            </a:r>
            <a:r>
              <a:rPr lang="nl-BE" dirty="0" err="1">
                <a:latin typeface="Arial"/>
                <a:cs typeface="Arial"/>
              </a:rPr>
              <a:t>table</a:t>
            </a:r>
            <a:r>
              <a:rPr lang="nl-BE" dirty="0">
                <a:latin typeface="Arial"/>
                <a:cs typeface="Arial"/>
              </a:rPr>
              <a:t> you can </a:t>
            </a:r>
            <a:r>
              <a:rPr lang="nl-BE" dirty="0" err="1">
                <a:latin typeface="Arial"/>
                <a:cs typeface="Arial"/>
              </a:rPr>
              <a:t>see</a:t>
            </a:r>
            <a:r>
              <a:rPr lang="nl-BE" dirty="0">
                <a:latin typeface="Arial"/>
                <a:cs typeface="Arial"/>
              </a:rPr>
              <a:t> that a GPU node is a lot more </a:t>
            </a:r>
            <a:r>
              <a:rPr lang="nl-BE" dirty="0" err="1">
                <a:latin typeface="Arial"/>
                <a:cs typeface="Arial"/>
              </a:rPr>
              <a:t>expensive</a:t>
            </a:r>
            <a:r>
              <a:rPr lang="nl-BE" dirty="0">
                <a:latin typeface="Arial"/>
                <a:cs typeface="Arial"/>
              </a:rPr>
              <a:t>. But these also </a:t>
            </a:r>
            <a:r>
              <a:rPr lang="nl-BE" dirty="0" err="1">
                <a:latin typeface="Arial"/>
                <a:cs typeface="Arial"/>
              </a:rPr>
              <a:t>includes</a:t>
            </a:r>
            <a:r>
              <a:rPr lang="nl-BE" dirty="0">
                <a:latin typeface="Arial"/>
                <a:cs typeface="Arial"/>
              </a:rPr>
              <a:t> </a:t>
            </a:r>
            <a:r>
              <a:rPr lang="nl-BE" dirty="0" err="1">
                <a:latin typeface="Arial"/>
                <a:cs typeface="Arial"/>
              </a:rPr>
              <a:t>the</a:t>
            </a:r>
            <a:r>
              <a:rPr lang="nl-BE" dirty="0">
                <a:latin typeface="Arial"/>
                <a:cs typeface="Arial"/>
              </a:rPr>
              <a:t> </a:t>
            </a:r>
            <a:r>
              <a:rPr lang="nl-BE" dirty="0" err="1">
                <a:latin typeface="Arial"/>
                <a:cs typeface="Arial"/>
              </a:rPr>
              <a:t>four</a:t>
            </a:r>
            <a:r>
              <a:rPr lang="nl-BE" dirty="0">
                <a:latin typeface="Arial"/>
                <a:cs typeface="Arial"/>
              </a:rPr>
              <a:t> or </a:t>
            </a:r>
            <a:r>
              <a:rPr lang="nl-BE" dirty="0" err="1">
                <a:latin typeface="Arial"/>
                <a:cs typeface="Arial"/>
              </a:rPr>
              <a:t>eight</a:t>
            </a:r>
            <a:r>
              <a:rPr lang="nl-BE" dirty="0">
                <a:latin typeface="Arial"/>
                <a:cs typeface="Arial"/>
              </a:rPr>
              <a:t> </a:t>
            </a:r>
            <a:r>
              <a:rPr lang="nl-BE" dirty="0" err="1">
                <a:latin typeface="Arial"/>
                <a:cs typeface="Arial"/>
              </a:rPr>
              <a:t>GPUs</a:t>
            </a:r>
            <a:r>
              <a:rPr lang="nl-BE" dirty="0">
                <a:latin typeface="Arial"/>
                <a:cs typeface="Arial"/>
              </a:rPr>
              <a:t> in </a:t>
            </a:r>
            <a:r>
              <a:rPr lang="nl-BE" dirty="0" err="1">
                <a:latin typeface="Arial"/>
                <a:cs typeface="Arial"/>
              </a:rPr>
              <a:t>the</a:t>
            </a:r>
            <a:r>
              <a:rPr lang="nl-BE" dirty="0">
                <a:latin typeface="Arial"/>
                <a:cs typeface="Arial"/>
              </a:rPr>
              <a:t> machine. </a:t>
            </a:r>
            <a:r>
              <a:rPr lang="nl-BE" dirty="0" err="1">
                <a:latin typeface="Arial"/>
                <a:cs typeface="Arial"/>
              </a:rPr>
              <a:t>Which</a:t>
            </a:r>
            <a:r>
              <a:rPr lang="nl-BE" dirty="0">
                <a:latin typeface="Arial"/>
                <a:cs typeface="Arial"/>
              </a:rPr>
              <a:t> are </a:t>
            </a:r>
            <a:r>
              <a:rPr lang="nl-BE" dirty="0" err="1">
                <a:latin typeface="Arial"/>
                <a:cs typeface="Arial"/>
              </a:rPr>
              <a:t>actually</a:t>
            </a:r>
            <a:r>
              <a:rPr lang="nl-BE" dirty="0">
                <a:latin typeface="Arial"/>
                <a:cs typeface="Arial"/>
              </a:rPr>
              <a:t> </a:t>
            </a:r>
            <a:r>
              <a:rPr lang="nl-BE" dirty="0" err="1">
                <a:latin typeface="Arial"/>
                <a:cs typeface="Arial"/>
              </a:rPr>
              <a:t>very</a:t>
            </a:r>
            <a:r>
              <a:rPr lang="nl-BE" dirty="0">
                <a:latin typeface="Arial"/>
                <a:cs typeface="Arial"/>
              </a:rPr>
              <a:t> </a:t>
            </a:r>
            <a:r>
              <a:rPr lang="nl-BE" dirty="0" err="1">
                <a:latin typeface="Arial"/>
                <a:cs typeface="Arial"/>
              </a:rPr>
              <a:t>expensive</a:t>
            </a:r>
            <a:r>
              <a:rPr lang="nl-BE" dirty="0">
                <a:latin typeface="Arial"/>
                <a:cs typeface="Arial"/>
              </a:rPr>
              <a:t>, </a:t>
            </a:r>
            <a:r>
              <a:rPr lang="nl-BE" dirty="0" err="1">
                <a:latin typeface="Arial"/>
                <a:cs typeface="Arial"/>
              </a:rPr>
              <a:t>so</a:t>
            </a:r>
            <a:r>
              <a:rPr lang="nl-BE" dirty="0">
                <a:latin typeface="Arial"/>
                <a:cs typeface="Arial"/>
              </a:rPr>
              <a:t> </a:t>
            </a:r>
            <a:r>
              <a:rPr lang="nl-BE" dirty="0" err="1">
                <a:latin typeface="Arial"/>
                <a:cs typeface="Arial"/>
              </a:rPr>
              <a:t>it's</a:t>
            </a:r>
            <a:r>
              <a:rPr lang="nl-BE" dirty="0">
                <a:latin typeface="Arial"/>
                <a:cs typeface="Arial"/>
              </a:rPr>
              <a:t> </a:t>
            </a:r>
            <a:r>
              <a:rPr lang="nl-BE" dirty="0" err="1">
                <a:latin typeface="Arial"/>
                <a:cs typeface="Arial"/>
              </a:rPr>
              <a:t>reasonable</a:t>
            </a:r>
            <a:r>
              <a:rPr lang="nl-BE" dirty="0">
                <a:latin typeface="Arial"/>
                <a:cs typeface="Arial"/>
              </a:rPr>
              <a:t> that these nodes </a:t>
            </a:r>
            <a:r>
              <a:rPr lang="nl-BE" dirty="0" err="1">
                <a:latin typeface="Arial"/>
                <a:cs typeface="Arial"/>
              </a:rPr>
              <a:t>consume</a:t>
            </a:r>
            <a:r>
              <a:rPr lang="nl-BE" dirty="0">
                <a:latin typeface="Arial"/>
                <a:cs typeface="Arial"/>
              </a:rPr>
              <a:t> a lot more credits. As </a:t>
            </a:r>
            <a:r>
              <a:rPr lang="nl-BE" dirty="0" err="1">
                <a:latin typeface="Arial"/>
                <a:cs typeface="Arial"/>
              </a:rPr>
              <a:t>Superdome</a:t>
            </a:r>
            <a:r>
              <a:rPr lang="nl-BE" dirty="0">
                <a:latin typeface="Arial"/>
                <a:cs typeface="Arial"/>
              </a:rPr>
              <a:t> has 6TB of RAM with 144 cores, you can </a:t>
            </a:r>
            <a:r>
              <a:rPr lang="nl-BE" dirty="0" err="1">
                <a:latin typeface="Arial"/>
                <a:cs typeface="Arial"/>
              </a:rPr>
              <a:t>understand</a:t>
            </a:r>
            <a:r>
              <a:rPr lang="nl-BE" dirty="0">
                <a:latin typeface="Arial"/>
                <a:cs typeface="Arial"/>
              </a:rPr>
              <a:t> that this is </a:t>
            </a:r>
            <a:r>
              <a:rPr lang="nl-BE" dirty="0" err="1">
                <a:latin typeface="Arial"/>
                <a:cs typeface="Arial"/>
              </a:rPr>
              <a:t>our</a:t>
            </a:r>
            <a:r>
              <a:rPr lang="nl-BE" dirty="0">
                <a:latin typeface="Arial"/>
                <a:cs typeface="Arial"/>
              </a:rPr>
              <a:t> most </a:t>
            </a:r>
            <a:r>
              <a:rPr lang="nl-BE" dirty="0" err="1">
                <a:latin typeface="Arial"/>
                <a:cs typeface="Arial"/>
              </a:rPr>
              <a:t>expensive</a:t>
            </a:r>
            <a:r>
              <a:rPr lang="nl-BE" dirty="0">
                <a:latin typeface="Arial"/>
                <a:cs typeface="Arial"/>
              </a:rPr>
              <a:t> node at </a:t>
            </a:r>
            <a:r>
              <a:rPr lang="nl-BE" dirty="0" err="1">
                <a:latin typeface="Arial"/>
                <a:cs typeface="Arial"/>
              </a:rPr>
              <a:t>the</a:t>
            </a:r>
            <a:r>
              <a:rPr lang="nl-BE" dirty="0">
                <a:latin typeface="Arial"/>
                <a:cs typeface="Arial"/>
              </a:rPr>
              <a:t> moment.</a:t>
            </a:r>
            <a:endParaRPr lang="nl-BE" dirty="0"/>
          </a:p>
          <a:p>
            <a:endParaRPr lang="nl-BE" dirty="0">
              <a:latin typeface="Arial"/>
              <a:cs typeface="Arial"/>
            </a:endParaRPr>
          </a:p>
          <a:p>
            <a:r>
              <a:rPr lang="nl-BE" dirty="0">
                <a:latin typeface="Arial"/>
                <a:cs typeface="Arial"/>
              </a:rPr>
              <a:t>Slurm </a:t>
            </a:r>
            <a:r>
              <a:rPr lang="nl-BE" dirty="0" err="1">
                <a:latin typeface="Arial"/>
                <a:cs typeface="Arial"/>
              </a:rPr>
              <a:t>allows</a:t>
            </a:r>
            <a:r>
              <a:rPr lang="nl-BE" dirty="0">
                <a:latin typeface="Arial"/>
                <a:cs typeface="Arial"/>
              </a:rPr>
              <a:t> </a:t>
            </a:r>
            <a:r>
              <a:rPr lang="nl-BE" dirty="0" err="1">
                <a:latin typeface="Arial"/>
                <a:cs typeface="Arial"/>
              </a:rPr>
              <a:t>us</a:t>
            </a:r>
            <a:r>
              <a:rPr lang="nl-BE" dirty="0">
                <a:latin typeface="Arial"/>
                <a:cs typeface="Arial"/>
              </a:rPr>
              <a:t> </a:t>
            </a:r>
            <a:r>
              <a:rPr lang="nl-BE" dirty="0" err="1">
                <a:latin typeface="Arial"/>
                <a:cs typeface="Arial"/>
              </a:rPr>
              <a:t>to</a:t>
            </a:r>
            <a:r>
              <a:rPr lang="nl-BE" dirty="0">
                <a:latin typeface="Arial"/>
                <a:cs typeface="Arial"/>
              </a:rPr>
              <a:t> </a:t>
            </a:r>
            <a:r>
              <a:rPr lang="nl-BE" dirty="0" err="1">
                <a:latin typeface="Arial"/>
                <a:cs typeface="Arial"/>
              </a:rPr>
              <a:t>configure</a:t>
            </a:r>
            <a:r>
              <a:rPr lang="nl-BE" dirty="0">
                <a:latin typeface="Arial"/>
                <a:cs typeface="Arial"/>
              </a:rPr>
              <a:t> </a:t>
            </a:r>
            <a:r>
              <a:rPr lang="nl-BE" dirty="0" err="1">
                <a:latin typeface="Arial"/>
                <a:cs typeface="Arial"/>
              </a:rPr>
              <a:t>the</a:t>
            </a:r>
            <a:r>
              <a:rPr lang="nl-BE" dirty="0">
                <a:latin typeface="Arial"/>
                <a:cs typeface="Arial"/>
              </a:rPr>
              <a:t> different type of resources that should </a:t>
            </a:r>
            <a:r>
              <a:rPr lang="nl-BE" dirty="0" err="1">
                <a:latin typeface="Arial"/>
                <a:cs typeface="Arial"/>
              </a:rPr>
              <a:t>be</a:t>
            </a:r>
            <a:r>
              <a:rPr lang="nl-BE" dirty="0">
                <a:latin typeface="Arial"/>
                <a:cs typeface="Arial"/>
              </a:rPr>
              <a:t> </a:t>
            </a:r>
            <a:r>
              <a:rPr lang="nl-BE" dirty="0" err="1">
                <a:latin typeface="Arial"/>
                <a:cs typeface="Arial"/>
              </a:rPr>
              <a:t>accounted</a:t>
            </a:r>
            <a:r>
              <a:rPr lang="nl-BE" dirty="0">
                <a:latin typeface="Arial"/>
                <a:cs typeface="Arial"/>
              </a:rPr>
              <a:t>. We have </a:t>
            </a:r>
            <a:r>
              <a:rPr lang="nl-BE" dirty="0" err="1">
                <a:latin typeface="Arial"/>
                <a:cs typeface="Arial"/>
              </a:rPr>
              <a:t>focused</a:t>
            </a:r>
            <a:r>
              <a:rPr lang="nl-BE" dirty="0">
                <a:latin typeface="Arial"/>
                <a:cs typeface="Arial"/>
              </a:rPr>
              <a:t> </a:t>
            </a:r>
            <a:r>
              <a:rPr lang="nl-BE" dirty="0" err="1">
                <a:latin typeface="Arial"/>
                <a:cs typeface="Arial"/>
              </a:rPr>
              <a:t>it</a:t>
            </a:r>
            <a:r>
              <a:rPr lang="nl-BE" dirty="0">
                <a:latin typeface="Arial"/>
                <a:cs typeface="Arial"/>
              </a:rPr>
              <a:t> on usage of CPU cores and GPU </a:t>
            </a:r>
            <a:r>
              <a:rPr lang="nl-BE" dirty="0" err="1">
                <a:latin typeface="Arial"/>
                <a:cs typeface="Arial"/>
              </a:rPr>
              <a:t>devices</a:t>
            </a:r>
            <a:r>
              <a:rPr lang="nl-BE" dirty="0">
                <a:latin typeface="Arial"/>
                <a:cs typeface="Arial"/>
              </a:rPr>
              <a:t>. </a:t>
            </a:r>
            <a:r>
              <a:rPr lang="nl-BE" dirty="0" err="1">
                <a:latin typeface="Arial"/>
                <a:cs typeface="Arial"/>
              </a:rPr>
              <a:t>each</a:t>
            </a:r>
            <a:r>
              <a:rPr lang="nl-BE" dirty="0">
                <a:latin typeface="Arial"/>
                <a:cs typeface="Arial"/>
              </a:rPr>
              <a:t> resource </a:t>
            </a:r>
            <a:r>
              <a:rPr lang="nl-BE" dirty="0" err="1">
                <a:latin typeface="Arial"/>
                <a:cs typeface="Arial"/>
              </a:rPr>
              <a:t>will</a:t>
            </a:r>
            <a:r>
              <a:rPr lang="nl-BE" dirty="0">
                <a:latin typeface="Arial"/>
                <a:cs typeface="Arial"/>
              </a:rPr>
              <a:t> </a:t>
            </a:r>
            <a:r>
              <a:rPr lang="nl-BE" dirty="0" err="1">
                <a:latin typeface="Arial"/>
                <a:cs typeface="Arial"/>
              </a:rPr>
              <a:t>use</a:t>
            </a:r>
            <a:r>
              <a:rPr lang="nl-BE" dirty="0">
                <a:latin typeface="Arial"/>
                <a:cs typeface="Arial"/>
              </a:rPr>
              <a:t> a </a:t>
            </a:r>
            <a:r>
              <a:rPr lang="nl-BE" dirty="0" err="1">
                <a:latin typeface="Arial"/>
                <a:cs typeface="Arial"/>
              </a:rPr>
              <a:t>number</a:t>
            </a:r>
            <a:r>
              <a:rPr lang="nl-BE" dirty="0">
                <a:latin typeface="Arial"/>
                <a:cs typeface="Arial"/>
              </a:rPr>
              <a:t> of credits </a:t>
            </a:r>
            <a:r>
              <a:rPr lang="nl-BE" dirty="0" err="1">
                <a:latin typeface="Arial"/>
                <a:cs typeface="Arial"/>
              </a:rPr>
              <a:t>for</a:t>
            </a:r>
            <a:r>
              <a:rPr lang="nl-BE" dirty="0">
                <a:latin typeface="Arial"/>
                <a:cs typeface="Arial"/>
              </a:rPr>
              <a:t> a </a:t>
            </a:r>
            <a:r>
              <a:rPr lang="nl-BE" dirty="0" err="1">
                <a:latin typeface="Arial"/>
                <a:cs typeface="Arial"/>
              </a:rPr>
              <a:t>given</a:t>
            </a:r>
            <a:r>
              <a:rPr lang="nl-BE" dirty="0">
                <a:latin typeface="Arial"/>
                <a:cs typeface="Arial"/>
              </a:rPr>
              <a:t> time. The </a:t>
            </a:r>
            <a:r>
              <a:rPr lang="nl-BE" dirty="0" err="1">
                <a:latin typeface="Arial"/>
                <a:cs typeface="Arial"/>
              </a:rPr>
              <a:t>table</a:t>
            </a:r>
            <a:r>
              <a:rPr lang="nl-BE" dirty="0">
                <a:latin typeface="Arial"/>
                <a:cs typeface="Arial"/>
              </a:rPr>
              <a:t> shows </a:t>
            </a:r>
            <a:r>
              <a:rPr lang="nl-BE" dirty="0" err="1">
                <a:latin typeface="Arial"/>
                <a:cs typeface="Arial"/>
              </a:rPr>
              <a:t>the</a:t>
            </a:r>
            <a:r>
              <a:rPr lang="nl-BE" dirty="0">
                <a:latin typeface="Arial"/>
                <a:cs typeface="Arial"/>
              </a:rPr>
              <a:t> credits usage of a full node (</a:t>
            </a:r>
            <a:r>
              <a:rPr lang="nl-BE" dirty="0" err="1">
                <a:latin typeface="Arial"/>
                <a:cs typeface="Arial"/>
              </a:rPr>
              <a:t>all</a:t>
            </a:r>
            <a:r>
              <a:rPr lang="nl-BE" dirty="0">
                <a:latin typeface="Arial"/>
                <a:cs typeface="Arial"/>
              </a:rPr>
              <a:t> </a:t>
            </a:r>
            <a:r>
              <a:rPr lang="nl-BE" dirty="0" err="1">
                <a:latin typeface="Arial"/>
                <a:cs typeface="Arial"/>
              </a:rPr>
              <a:t>available</a:t>
            </a:r>
            <a:r>
              <a:rPr lang="nl-BE" dirty="0">
                <a:latin typeface="Arial"/>
                <a:cs typeface="Arial"/>
              </a:rPr>
              <a:t> cores/</a:t>
            </a:r>
            <a:r>
              <a:rPr lang="nl-BE" dirty="0" err="1">
                <a:latin typeface="Arial"/>
                <a:cs typeface="Arial"/>
              </a:rPr>
              <a:t>GPU’s</a:t>
            </a:r>
            <a:r>
              <a:rPr lang="nl-BE" dirty="0">
                <a:latin typeface="Arial"/>
                <a:cs typeface="Arial"/>
              </a:rPr>
              <a:t>) when </a:t>
            </a:r>
            <a:r>
              <a:rPr lang="nl-BE" dirty="0" err="1">
                <a:latin typeface="Arial"/>
                <a:cs typeface="Arial"/>
              </a:rPr>
              <a:t>using</a:t>
            </a:r>
            <a:r>
              <a:rPr lang="nl-BE" dirty="0">
                <a:latin typeface="Arial"/>
                <a:cs typeface="Arial"/>
              </a:rPr>
              <a:t> </a:t>
            </a:r>
            <a:r>
              <a:rPr lang="nl-BE" dirty="0" err="1">
                <a:latin typeface="Arial"/>
                <a:cs typeface="Arial"/>
              </a:rPr>
              <a:t>it</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one</a:t>
            </a:r>
            <a:r>
              <a:rPr lang="nl-BE" dirty="0">
                <a:latin typeface="Arial"/>
                <a:cs typeface="Arial"/>
              </a:rPr>
              <a:t> </a:t>
            </a:r>
            <a:r>
              <a:rPr lang="nl-BE" dirty="0" err="1">
                <a:latin typeface="Arial"/>
                <a:cs typeface="Arial"/>
              </a:rPr>
              <a:t>hour</a:t>
            </a:r>
            <a:r>
              <a:rPr lang="nl-BE" dirty="0">
                <a:latin typeface="Arial"/>
                <a:cs typeface="Arial"/>
              </a:rPr>
              <a:t>. </a:t>
            </a:r>
            <a:endParaRPr lang="nl-BE" dirty="0"/>
          </a:p>
          <a:p>
            <a:endParaRPr lang="nl-BE" dirty="0"/>
          </a:p>
          <a:p>
            <a:r>
              <a:rPr lang="nl-BE" dirty="0" err="1">
                <a:latin typeface="Arial"/>
                <a:cs typeface="Arial"/>
              </a:rPr>
              <a:t>Why</a:t>
            </a:r>
            <a:r>
              <a:rPr lang="nl-BE" dirty="0">
                <a:latin typeface="Arial"/>
                <a:cs typeface="Arial"/>
              </a:rPr>
              <a:t> are </a:t>
            </a:r>
            <a:r>
              <a:rPr lang="nl-BE" dirty="0" err="1">
                <a:latin typeface="Arial"/>
                <a:cs typeface="Arial"/>
              </a:rPr>
              <a:t>the</a:t>
            </a:r>
            <a:r>
              <a:rPr lang="nl-BE" dirty="0">
                <a:latin typeface="Arial"/>
                <a:cs typeface="Arial"/>
              </a:rPr>
              <a:t> </a:t>
            </a:r>
            <a:r>
              <a:rPr lang="nl-BE" dirty="0" err="1">
                <a:latin typeface="Arial"/>
                <a:cs typeface="Arial"/>
              </a:rPr>
              <a:t>ratios</a:t>
            </a:r>
            <a:r>
              <a:rPr lang="nl-BE" dirty="0">
                <a:latin typeface="Arial"/>
                <a:cs typeface="Arial"/>
              </a:rPr>
              <a:t> </a:t>
            </a:r>
            <a:r>
              <a:rPr lang="nl-BE" dirty="0" err="1">
                <a:latin typeface="Arial"/>
                <a:cs typeface="Arial"/>
              </a:rPr>
              <a:t>so</a:t>
            </a:r>
            <a:r>
              <a:rPr lang="nl-BE" dirty="0">
                <a:latin typeface="Arial"/>
                <a:cs typeface="Arial"/>
              </a:rPr>
              <a:t> high, </a:t>
            </a:r>
            <a:r>
              <a:rPr lang="nl-BE" dirty="0" err="1">
                <a:latin typeface="Arial"/>
                <a:cs typeface="Arial"/>
              </a:rPr>
              <a:t>yu</a:t>
            </a:r>
            <a:r>
              <a:rPr lang="nl-BE" dirty="0">
                <a:latin typeface="Arial"/>
                <a:cs typeface="Arial"/>
              </a:rPr>
              <a:t> </a:t>
            </a:r>
            <a:r>
              <a:rPr lang="nl-BE" dirty="0" err="1">
                <a:latin typeface="Arial"/>
                <a:cs typeface="Arial"/>
              </a:rPr>
              <a:t>might</a:t>
            </a:r>
            <a:r>
              <a:rPr lang="nl-BE" dirty="0">
                <a:latin typeface="Arial"/>
                <a:cs typeface="Arial"/>
              </a:rPr>
              <a:t> </a:t>
            </a:r>
            <a:r>
              <a:rPr lang="nl-BE" dirty="0" err="1">
                <a:latin typeface="Arial"/>
                <a:cs typeface="Arial"/>
              </a:rPr>
              <a:t>ask</a:t>
            </a:r>
            <a:r>
              <a:rPr lang="nl-BE" dirty="0">
                <a:latin typeface="Arial"/>
                <a:cs typeface="Arial"/>
              </a:rPr>
              <a:t>? When we </a:t>
            </a:r>
            <a:r>
              <a:rPr lang="nl-BE" dirty="0" err="1">
                <a:latin typeface="Arial"/>
                <a:cs typeface="Arial"/>
              </a:rPr>
              <a:t>started</a:t>
            </a:r>
            <a:r>
              <a:rPr lang="nl-BE" dirty="0">
                <a:latin typeface="Arial"/>
                <a:cs typeface="Arial"/>
              </a:rPr>
              <a:t> </a:t>
            </a:r>
            <a:r>
              <a:rPr lang="nl-BE" dirty="0" err="1">
                <a:latin typeface="Arial"/>
                <a:cs typeface="Arial"/>
              </a:rPr>
              <a:t>using</a:t>
            </a:r>
            <a:r>
              <a:rPr lang="nl-BE" dirty="0">
                <a:latin typeface="Arial"/>
                <a:cs typeface="Arial"/>
              </a:rPr>
              <a:t> Slurm, </a:t>
            </a:r>
            <a:r>
              <a:rPr lang="nl-BE" dirty="0" err="1">
                <a:latin typeface="Arial"/>
                <a:cs typeface="Arial"/>
              </a:rPr>
              <a:t>the</a:t>
            </a:r>
            <a:r>
              <a:rPr lang="nl-BE" dirty="0">
                <a:latin typeface="Arial"/>
                <a:cs typeface="Arial"/>
              </a:rPr>
              <a:t> credits/</a:t>
            </a:r>
            <a:r>
              <a:rPr lang="nl-BE" dirty="0" err="1">
                <a:latin typeface="Arial"/>
                <a:cs typeface="Arial"/>
              </a:rPr>
              <a:t>hour</a:t>
            </a:r>
            <a:r>
              <a:rPr lang="nl-BE" dirty="0">
                <a:latin typeface="Arial"/>
                <a:cs typeface="Arial"/>
              </a:rPr>
              <a:t> ratio was </a:t>
            </a:r>
            <a:r>
              <a:rPr lang="nl-BE" dirty="0" err="1">
                <a:latin typeface="Arial"/>
                <a:cs typeface="Arial"/>
              </a:rPr>
              <a:t>multiplied</a:t>
            </a:r>
            <a:r>
              <a:rPr lang="nl-BE" dirty="0">
                <a:latin typeface="Arial"/>
                <a:cs typeface="Arial"/>
              </a:rPr>
              <a:t> with a factor 1000 </a:t>
            </a:r>
            <a:r>
              <a:rPr lang="nl-BE" dirty="0" err="1">
                <a:latin typeface="Arial"/>
                <a:cs typeface="Arial"/>
              </a:rPr>
              <a:t>to</a:t>
            </a:r>
            <a:r>
              <a:rPr lang="nl-BE" dirty="0">
                <a:latin typeface="Arial"/>
                <a:cs typeface="Arial"/>
              </a:rPr>
              <a:t> </a:t>
            </a:r>
            <a:r>
              <a:rPr lang="nl-BE" dirty="0" err="1">
                <a:latin typeface="Arial"/>
                <a:cs typeface="Arial"/>
              </a:rPr>
              <a:t>assure</a:t>
            </a:r>
            <a:r>
              <a:rPr lang="nl-BE" dirty="0">
                <a:latin typeface="Arial"/>
                <a:cs typeface="Arial"/>
              </a:rPr>
              <a:t> that Slurm </a:t>
            </a:r>
            <a:r>
              <a:rPr lang="nl-BE" dirty="0" err="1">
                <a:latin typeface="Arial"/>
                <a:cs typeface="Arial"/>
              </a:rPr>
              <a:t>internals</a:t>
            </a:r>
            <a:r>
              <a:rPr lang="nl-BE" dirty="0">
                <a:latin typeface="Arial"/>
                <a:cs typeface="Arial"/>
              </a:rPr>
              <a:t> is </a:t>
            </a:r>
            <a:r>
              <a:rPr lang="nl-BE" dirty="0" err="1">
                <a:latin typeface="Arial"/>
                <a:cs typeface="Arial"/>
              </a:rPr>
              <a:t>billing</a:t>
            </a:r>
            <a:r>
              <a:rPr lang="nl-BE" dirty="0">
                <a:latin typeface="Arial"/>
                <a:cs typeface="Arial"/>
              </a:rPr>
              <a:t> </a:t>
            </a:r>
            <a:r>
              <a:rPr lang="nl-BE" dirty="0" err="1">
                <a:latin typeface="Arial"/>
                <a:cs typeface="Arial"/>
              </a:rPr>
              <a:t>the</a:t>
            </a:r>
            <a:r>
              <a:rPr lang="nl-BE" dirty="0">
                <a:latin typeface="Arial"/>
                <a:cs typeface="Arial"/>
              </a:rPr>
              <a:t> credits with </a:t>
            </a:r>
            <a:r>
              <a:rPr lang="nl-BE" dirty="0" err="1">
                <a:latin typeface="Arial"/>
                <a:cs typeface="Arial"/>
              </a:rPr>
              <a:t>enough</a:t>
            </a:r>
            <a:r>
              <a:rPr lang="nl-BE" dirty="0">
                <a:latin typeface="Arial"/>
                <a:cs typeface="Arial"/>
              </a:rPr>
              <a:t> </a:t>
            </a:r>
            <a:r>
              <a:rPr lang="nl-BE" dirty="0" err="1">
                <a:latin typeface="Arial"/>
                <a:cs typeface="Arial"/>
              </a:rPr>
              <a:t>accuracy</a:t>
            </a:r>
            <a:r>
              <a:rPr lang="nl-BE" dirty="0">
                <a:latin typeface="Arial"/>
                <a:cs typeface="Arial"/>
              </a:rPr>
              <a:t>. But no </a:t>
            </a:r>
            <a:r>
              <a:rPr lang="nl-BE" dirty="0" err="1">
                <a:latin typeface="Arial"/>
                <a:cs typeface="Arial"/>
              </a:rPr>
              <a:t>worries</a:t>
            </a:r>
            <a:r>
              <a:rPr lang="nl-BE" dirty="0">
                <a:latin typeface="Arial"/>
                <a:cs typeface="Arial"/>
              </a:rPr>
              <a:t> you are also </a:t>
            </a:r>
            <a:r>
              <a:rPr lang="nl-BE" dirty="0" err="1">
                <a:latin typeface="Arial"/>
                <a:cs typeface="Arial"/>
              </a:rPr>
              <a:t>getting</a:t>
            </a:r>
            <a:r>
              <a:rPr lang="nl-BE" dirty="0">
                <a:latin typeface="Arial"/>
                <a:cs typeface="Arial"/>
              </a:rPr>
              <a:t> 1000 </a:t>
            </a:r>
            <a:r>
              <a:rPr lang="nl-BE" dirty="0" err="1">
                <a:latin typeface="Arial"/>
                <a:cs typeface="Arial"/>
              </a:rPr>
              <a:t>times</a:t>
            </a:r>
            <a:r>
              <a:rPr lang="nl-BE" dirty="0">
                <a:latin typeface="Arial"/>
                <a:cs typeface="Arial"/>
              </a:rPr>
              <a:t> more credits </a:t>
            </a:r>
            <a:r>
              <a:rPr lang="nl-BE" dirty="0" err="1">
                <a:latin typeface="Arial"/>
                <a:cs typeface="Arial"/>
              </a:rPr>
              <a:t>for</a:t>
            </a:r>
            <a:r>
              <a:rPr lang="nl-BE" dirty="0">
                <a:latin typeface="Arial"/>
                <a:cs typeface="Arial"/>
              </a:rPr>
              <a:t> your money.</a:t>
            </a:r>
          </a:p>
          <a:p>
            <a:endParaRPr lang="nl-BE" dirty="0"/>
          </a:p>
          <a:p>
            <a:r>
              <a:rPr lang="nl-BE" dirty="0">
                <a:latin typeface="Arial"/>
                <a:cs typeface="Arial"/>
              </a:rPr>
              <a:t> </a:t>
            </a:r>
            <a:r>
              <a:rPr lang="nl-BE" dirty="0" err="1">
                <a:latin typeface="Arial"/>
                <a:cs typeface="Arial"/>
              </a:rPr>
              <a:t>Note</a:t>
            </a:r>
            <a:r>
              <a:rPr lang="nl-BE" dirty="0">
                <a:latin typeface="Arial"/>
                <a:cs typeface="Arial"/>
              </a:rPr>
              <a:t> that nodes can </a:t>
            </a:r>
            <a:r>
              <a:rPr lang="nl-BE" dirty="0" err="1">
                <a:latin typeface="Arial"/>
                <a:cs typeface="Arial"/>
              </a:rPr>
              <a:t>be</a:t>
            </a:r>
            <a:r>
              <a:rPr lang="nl-BE" dirty="0">
                <a:latin typeface="Arial"/>
                <a:cs typeface="Arial"/>
              </a:rPr>
              <a:t> used in a shared mode, When </a:t>
            </a:r>
            <a:r>
              <a:rPr lang="nl-BE" dirty="0" err="1">
                <a:latin typeface="Arial"/>
                <a:cs typeface="Arial"/>
              </a:rPr>
              <a:t>submitting</a:t>
            </a:r>
            <a:r>
              <a:rPr lang="nl-BE" dirty="0">
                <a:latin typeface="Arial"/>
                <a:cs typeface="Arial"/>
              </a:rPr>
              <a:t> a job with </a:t>
            </a:r>
            <a:r>
              <a:rPr lang="nl-BE" dirty="0" err="1">
                <a:latin typeface="Arial"/>
                <a:cs typeface="Arial"/>
              </a:rPr>
              <a:t>only</a:t>
            </a:r>
            <a:r>
              <a:rPr lang="nl-BE" dirty="0">
                <a:latin typeface="Arial"/>
                <a:cs typeface="Arial"/>
              </a:rPr>
              <a:t> </a:t>
            </a:r>
            <a:r>
              <a:rPr lang="nl-BE" dirty="0" err="1">
                <a:latin typeface="Arial"/>
                <a:cs typeface="Arial"/>
              </a:rPr>
              <a:t>one</a:t>
            </a:r>
            <a:r>
              <a:rPr lang="nl-BE" dirty="0">
                <a:latin typeface="Arial"/>
                <a:cs typeface="Arial"/>
              </a:rPr>
              <a:t> GPU and a </a:t>
            </a:r>
            <a:r>
              <a:rPr lang="nl-BE" dirty="0" err="1">
                <a:latin typeface="Arial"/>
                <a:cs typeface="Arial"/>
              </a:rPr>
              <a:t>quarter</a:t>
            </a:r>
            <a:r>
              <a:rPr lang="nl-BE" dirty="0">
                <a:latin typeface="Arial"/>
                <a:cs typeface="Arial"/>
              </a:rPr>
              <a:t> of </a:t>
            </a:r>
            <a:r>
              <a:rPr lang="nl-BE" dirty="0" err="1">
                <a:latin typeface="Arial"/>
                <a:cs typeface="Arial"/>
              </a:rPr>
              <a:t>the</a:t>
            </a:r>
            <a:r>
              <a:rPr lang="nl-BE" dirty="0">
                <a:latin typeface="Arial"/>
                <a:cs typeface="Arial"/>
              </a:rPr>
              <a:t> cores, </a:t>
            </a:r>
            <a:r>
              <a:rPr lang="nl-BE" dirty="0" err="1">
                <a:latin typeface="Arial"/>
                <a:cs typeface="Arial"/>
              </a:rPr>
              <a:t>it</a:t>
            </a:r>
            <a:r>
              <a:rPr lang="nl-BE" dirty="0">
                <a:latin typeface="Arial"/>
                <a:cs typeface="Arial"/>
              </a:rPr>
              <a:t>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only</a:t>
            </a:r>
            <a:r>
              <a:rPr lang="nl-BE" dirty="0">
                <a:latin typeface="Arial"/>
                <a:cs typeface="Arial"/>
              </a:rPr>
              <a:t> </a:t>
            </a:r>
            <a:r>
              <a:rPr lang="nl-BE" dirty="0" err="1">
                <a:latin typeface="Arial"/>
                <a:cs typeface="Arial"/>
              </a:rPr>
              <a:t>charged</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using</a:t>
            </a:r>
            <a:r>
              <a:rPr lang="nl-BE" dirty="0">
                <a:latin typeface="Arial"/>
                <a:cs typeface="Arial"/>
              </a:rPr>
              <a:t> </a:t>
            </a:r>
            <a:r>
              <a:rPr lang="nl-BE" dirty="0" err="1">
                <a:latin typeface="Arial"/>
                <a:cs typeface="Arial"/>
              </a:rPr>
              <a:t>one</a:t>
            </a:r>
            <a:r>
              <a:rPr lang="nl-BE" dirty="0">
                <a:latin typeface="Arial"/>
                <a:cs typeface="Arial"/>
              </a:rPr>
              <a:t> single GPU. The </a:t>
            </a:r>
            <a:r>
              <a:rPr lang="nl-BE" dirty="0" err="1">
                <a:latin typeface="Arial"/>
                <a:cs typeface="Arial"/>
              </a:rPr>
              <a:t>same</a:t>
            </a:r>
            <a:r>
              <a:rPr lang="nl-BE" dirty="0">
                <a:latin typeface="Arial"/>
                <a:cs typeface="Arial"/>
              </a:rPr>
              <a:t> </a:t>
            </a:r>
            <a:r>
              <a:rPr lang="nl-BE" dirty="0" err="1">
                <a:latin typeface="Arial"/>
                <a:cs typeface="Arial"/>
              </a:rPr>
              <a:t>goes</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CPU nodes, you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only</a:t>
            </a:r>
            <a:r>
              <a:rPr lang="nl-BE" dirty="0">
                <a:latin typeface="Arial"/>
                <a:cs typeface="Arial"/>
              </a:rPr>
              <a:t> </a:t>
            </a:r>
            <a:r>
              <a:rPr lang="nl-BE" dirty="0" err="1">
                <a:latin typeface="Arial"/>
                <a:cs typeface="Arial"/>
              </a:rPr>
              <a:t>charged</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a:t>
            </a:r>
            <a:r>
              <a:rPr lang="nl-BE" dirty="0" err="1">
                <a:latin typeface="Arial"/>
                <a:cs typeface="Arial"/>
              </a:rPr>
              <a:t>CPUs</a:t>
            </a:r>
            <a:r>
              <a:rPr lang="nl-BE" dirty="0">
                <a:latin typeface="Arial"/>
                <a:cs typeface="Arial"/>
              </a:rPr>
              <a:t> that are used. But mind that in case you are </a:t>
            </a:r>
            <a:r>
              <a:rPr lang="nl-BE" dirty="0" err="1">
                <a:latin typeface="Arial"/>
                <a:cs typeface="Arial"/>
              </a:rPr>
              <a:t>using</a:t>
            </a:r>
            <a:r>
              <a:rPr lang="nl-BE" dirty="0">
                <a:latin typeface="Arial"/>
                <a:cs typeface="Arial"/>
              </a:rPr>
              <a:t> more </a:t>
            </a:r>
            <a:r>
              <a:rPr lang="nl-BE" dirty="0" err="1">
                <a:latin typeface="Arial"/>
                <a:cs typeface="Arial"/>
              </a:rPr>
              <a:t>than</a:t>
            </a:r>
            <a:r>
              <a:rPr lang="nl-BE" dirty="0">
                <a:latin typeface="Arial"/>
                <a:cs typeface="Arial"/>
              </a:rPr>
              <a:t> </a:t>
            </a:r>
            <a:r>
              <a:rPr lang="nl-BE" dirty="0" err="1">
                <a:latin typeface="Arial"/>
                <a:cs typeface="Arial"/>
              </a:rPr>
              <a:t>defualt</a:t>
            </a:r>
            <a:r>
              <a:rPr lang="nl-BE" dirty="0">
                <a:latin typeface="Arial"/>
                <a:cs typeface="Arial"/>
              </a:rPr>
              <a:t> RAM memory per </a:t>
            </a:r>
            <a:r>
              <a:rPr lang="nl-BE" dirty="0" err="1">
                <a:latin typeface="Arial"/>
                <a:cs typeface="Arial"/>
              </a:rPr>
              <a:t>core</a:t>
            </a:r>
            <a:r>
              <a:rPr lang="nl-BE" dirty="0">
                <a:latin typeface="Arial"/>
                <a:cs typeface="Arial"/>
              </a:rPr>
              <a:t>, also </a:t>
            </a:r>
            <a:r>
              <a:rPr lang="nl-BE" dirty="0" err="1">
                <a:latin typeface="Arial"/>
                <a:cs typeface="Arial"/>
              </a:rPr>
              <a:t>the</a:t>
            </a:r>
            <a:r>
              <a:rPr lang="nl-BE" dirty="0">
                <a:latin typeface="Arial"/>
                <a:cs typeface="Arial"/>
              </a:rPr>
              <a:t> </a:t>
            </a:r>
            <a:r>
              <a:rPr lang="nl-BE" dirty="0" err="1">
                <a:latin typeface="Arial"/>
                <a:cs typeface="Arial"/>
              </a:rPr>
              <a:t>additional</a:t>
            </a:r>
            <a:r>
              <a:rPr lang="nl-BE" dirty="0">
                <a:latin typeface="Arial"/>
                <a:cs typeface="Arial"/>
              </a:rPr>
              <a:t> cores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charged</a:t>
            </a:r>
            <a:r>
              <a:rPr lang="nl-BE" dirty="0">
                <a:latin typeface="Arial"/>
                <a:cs typeface="Arial"/>
              </a:rPr>
              <a:t>. In </a:t>
            </a:r>
            <a:r>
              <a:rPr lang="nl-BE" dirty="0" err="1">
                <a:latin typeface="Arial"/>
                <a:cs typeface="Arial"/>
              </a:rPr>
              <a:t>the</a:t>
            </a:r>
            <a:r>
              <a:rPr lang="nl-BE" dirty="0">
                <a:latin typeface="Arial"/>
                <a:cs typeface="Arial"/>
              </a:rPr>
              <a:t> </a:t>
            </a:r>
            <a:r>
              <a:rPr lang="nl-BE" dirty="0" err="1">
                <a:latin typeface="Arial"/>
                <a:cs typeface="Arial"/>
              </a:rPr>
              <a:t>extrem</a:t>
            </a:r>
            <a:r>
              <a:rPr lang="nl-BE" dirty="0">
                <a:latin typeface="Arial"/>
                <a:cs typeface="Arial"/>
              </a:rPr>
              <a:t> case if you would </a:t>
            </a:r>
            <a:r>
              <a:rPr lang="nl-BE" dirty="0" err="1">
                <a:latin typeface="Arial"/>
                <a:cs typeface="Arial"/>
              </a:rPr>
              <a:t>use</a:t>
            </a:r>
            <a:r>
              <a:rPr lang="nl-BE" dirty="0">
                <a:latin typeface="Arial"/>
                <a:cs typeface="Arial"/>
              </a:rPr>
              <a:t> a single </a:t>
            </a:r>
            <a:r>
              <a:rPr lang="nl-BE" dirty="0" err="1">
                <a:latin typeface="Arial"/>
                <a:cs typeface="Arial"/>
              </a:rPr>
              <a:t>core</a:t>
            </a:r>
            <a:r>
              <a:rPr lang="nl-BE" dirty="0">
                <a:latin typeface="Arial"/>
                <a:cs typeface="Arial"/>
              </a:rPr>
              <a:t> and </a:t>
            </a:r>
            <a:r>
              <a:rPr lang="nl-BE" dirty="0" err="1">
                <a:latin typeface="Arial"/>
                <a:cs typeface="Arial"/>
              </a:rPr>
              <a:t>the</a:t>
            </a:r>
            <a:r>
              <a:rPr lang="nl-BE" dirty="0">
                <a:latin typeface="Arial"/>
                <a:cs typeface="Arial"/>
              </a:rPr>
              <a:t> </a:t>
            </a:r>
            <a:r>
              <a:rPr lang="nl-BE" dirty="0" err="1">
                <a:latin typeface="Arial"/>
                <a:cs typeface="Arial"/>
              </a:rPr>
              <a:t>whole</a:t>
            </a:r>
            <a:r>
              <a:rPr lang="nl-BE" dirty="0">
                <a:latin typeface="Arial"/>
                <a:cs typeface="Arial"/>
              </a:rPr>
              <a:t> node memory, you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charged</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full node.</a:t>
            </a:r>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35</a:t>
            </a:fld>
            <a:endParaRPr lang="nl-BE"/>
          </a:p>
        </p:txBody>
      </p:sp>
    </p:spTree>
    <p:extLst>
      <p:ext uri="{BB962C8B-B14F-4D97-AF65-F5344CB8AC3E}">
        <p14:creationId xmlns:p14="http://schemas.microsoft.com/office/powerpoint/2010/main" val="18906434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  How do you get your hands on some compute credits? </a:t>
            </a:r>
            <a:endParaRPr lang="en-US" dirty="0"/>
          </a:p>
          <a:p>
            <a:r>
              <a:rPr lang="en-US" dirty="0">
                <a:latin typeface="Arial"/>
                <a:cs typeface="Arial"/>
              </a:rPr>
              <a:t>  Well first of all each user can request introduction credits. It is a one time thing, you get 2 million credits free of charge. </a:t>
            </a:r>
            <a:endParaRPr lang="en-US" dirty="0"/>
          </a:p>
          <a:p>
            <a:r>
              <a:rPr lang="en-US" dirty="0">
                <a:latin typeface="Arial"/>
                <a:cs typeface="Arial"/>
              </a:rPr>
              <a:t>  As the name indicates, it is meant to </a:t>
            </a:r>
            <a:r>
              <a:rPr lang="en-US" dirty="0" err="1">
                <a:latin typeface="Arial"/>
                <a:cs typeface="Arial"/>
              </a:rPr>
              <a:t>to</a:t>
            </a:r>
            <a:r>
              <a:rPr lang="en-US" dirty="0">
                <a:latin typeface="Arial"/>
                <a:cs typeface="Arial"/>
              </a:rPr>
              <a:t> give you some time to get acquainted with the Tier-2 cluster. </a:t>
            </a:r>
            <a:endParaRPr lang="en-US" dirty="0"/>
          </a:p>
          <a:p>
            <a:r>
              <a:rPr lang="en-US" dirty="0"/>
              <a:t>  Check the service catalog for the procedure to follow to request these introduction credits. </a:t>
            </a:r>
          </a:p>
          <a:p>
            <a:endParaRPr lang="en-US" dirty="0"/>
          </a:p>
          <a:p>
            <a:r>
              <a:rPr lang="en-US" dirty="0">
                <a:latin typeface="Arial"/>
                <a:cs typeface="Arial"/>
              </a:rPr>
              <a:t>  If you will be joining a research group that already is computing on the cluster then probably they already have a project with compute credits. </a:t>
            </a:r>
          </a:p>
          <a:p>
            <a:r>
              <a:rPr lang="en-US" dirty="0">
                <a:latin typeface="Arial"/>
                <a:cs typeface="Arial"/>
              </a:rPr>
              <a:t>  In that case just ask your fellow researchers the name of this project. </a:t>
            </a:r>
            <a:endParaRPr lang="en-US" dirty="0"/>
          </a:p>
          <a:p>
            <a:r>
              <a:rPr lang="en-US" dirty="0">
                <a:latin typeface="Arial"/>
                <a:cs typeface="Arial"/>
              </a:rPr>
              <a:t>Then go to the account page, do a join request, </a:t>
            </a:r>
            <a:endParaRPr lang="en-US" dirty="0"/>
          </a:p>
          <a:p>
            <a:r>
              <a:rPr lang="en-US" dirty="0">
                <a:latin typeface="Arial"/>
                <a:cs typeface="Arial"/>
              </a:rPr>
              <a:t>select the join group option, </a:t>
            </a:r>
            <a:endParaRPr lang="en-US" dirty="0"/>
          </a:p>
          <a:p>
            <a:r>
              <a:rPr lang="en-US" dirty="0">
                <a:latin typeface="Arial"/>
                <a:cs typeface="Arial"/>
              </a:rPr>
              <a:t>type in the name of the of the project and </a:t>
            </a:r>
            <a:endParaRPr lang="en-US" dirty="0"/>
          </a:p>
          <a:p>
            <a:r>
              <a:rPr lang="en-US" dirty="0">
                <a:latin typeface="Arial"/>
                <a:cs typeface="Arial"/>
              </a:rPr>
              <a:t>then send a request to be added to the group. </a:t>
            </a:r>
            <a:endParaRPr lang="en-US" dirty="0"/>
          </a:p>
          <a:p>
            <a:endParaRPr lang="en-US" dirty="0">
              <a:latin typeface="Arial"/>
              <a:cs typeface="Arial"/>
            </a:endParaRPr>
          </a:p>
          <a:p>
            <a:r>
              <a:rPr lang="en-US" dirty="0">
                <a:latin typeface="Arial"/>
                <a:cs typeface="Arial"/>
              </a:rPr>
              <a:t>  The moderator will see this group and can accept or reject. Once accepted you will be able to use the credits that are linked to this project group. </a:t>
            </a:r>
            <a:endParaRPr lang="en-US" dirty="0"/>
          </a:p>
          <a:p>
            <a:r>
              <a:rPr lang="en-US" dirty="0">
                <a:latin typeface="Arial"/>
                <a:cs typeface="Arial"/>
              </a:rPr>
              <a:t>  If you're starting, you have your own research group and you want to request project credits for yourself it's also possible. </a:t>
            </a:r>
          </a:p>
          <a:p>
            <a:r>
              <a:rPr lang="en-US" dirty="0">
                <a:latin typeface="Arial"/>
                <a:cs typeface="Arial"/>
              </a:rPr>
              <a:t>The procedure is in the service catalog but know that you best </a:t>
            </a:r>
            <a:endParaRPr lang="en-US" dirty="0"/>
          </a:p>
          <a:p>
            <a:r>
              <a:rPr lang="en-US" dirty="0">
                <a:latin typeface="Arial"/>
                <a:cs typeface="Arial"/>
              </a:rPr>
              <a:t>first create a new group, </a:t>
            </a:r>
            <a:endParaRPr lang="en-US" dirty="0"/>
          </a:p>
          <a:p>
            <a:r>
              <a:rPr lang="en-US" dirty="0">
                <a:latin typeface="Arial"/>
                <a:cs typeface="Arial"/>
              </a:rPr>
              <a:t>give it a name that makes sense to for you and start the name with P underscore. This will make it clear that is </a:t>
            </a:r>
            <a:r>
              <a:rPr lang="en-US" dirty="0" err="1">
                <a:latin typeface="Arial"/>
                <a:cs typeface="Arial"/>
              </a:rPr>
              <a:t>is</a:t>
            </a:r>
            <a:r>
              <a:rPr lang="en-US" dirty="0">
                <a:latin typeface="Arial"/>
                <a:cs typeface="Arial"/>
              </a:rPr>
              <a:t> a project meant for project credits.</a:t>
            </a:r>
            <a:endParaRPr lang="en-US" dirty="0"/>
          </a:p>
          <a:p>
            <a:r>
              <a:rPr lang="en-US" dirty="0">
                <a:latin typeface="Arial"/>
                <a:cs typeface="Arial"/>
              </a:rPr>
              <a:t>the system will automatically prefix your name with an L because it's a group created in Leuven. </a:t>
            </a:r>
            <a:endParaRPr lang="en-US" dirty="0"/>
          </a:p>
          <a:p>
            <a:r>
              <a:rPr lang="en-US" dirty="0">
                <a:latin typeface="Arial"/>
                <a:cs typeface="Arial"/>
              </a:rPr>
              <a:t>  Groups created by users in Ghent will have a G as a prefix and groups from Antwerp will have an A as a prefix.  </a:t>
            </a:r>
            <a:endParaRPr lang="en-US" dirty="0"/>
          </a:p>
          <a:p>
            <a:endParaRPr lang="en-US" dirty="0">
              <a:latin typeface="Arial"/>
              <a:cs typeface="Arial"/>
            </a:endParaRPr>
          </a:p>
          <a:p>
            <a:r>
              <a:rPr lang="en-US" dirty="0">
                <a:latin typeface="Arial"/>
                <a:cs typeface="Arial"/>
              </a:rPr>
              <a:t>  When you create a group you will be moderator of the group and you can decide who to invite, accept or remove from your group. </a:t>
            </a:r>
            <a:endParaRPr lang="en-US" dirty="0"/>
          </a:p>
          <a:p>
            <a:r>
              <a:rPr lang="en-US" dirty="0">
                <a:latin typeface="Arial"/>
                <a:cs typeface="Arial"/>
              </a:rPr>
              <a:t> You're in complete control of who has access to the compute credits that are bound to this group. </a:t>
            </a:r>
          </a:p>
          <a:p>
            <a:endParaRPr lang="en-US" dirty="0">
              <a:latin typeface="Arial"/>
              <a:cs typeface="Arial"/>
            </a:endParaRPr>
          </a:p>
          <a:p>
            <a:r>
              <a:rPr lang="en-US" dirty="0">
                <a:latin typeface="Arial"/>
                <a:cs typeface="Arial"/>
              </a:rPr>
              <a:t>By default the credits are available on all Tier-2 systems.</a:t>
            </a:r>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36</a:t>
            </a:fld>
            <a:endParaRPr lang="nl-BE"/>
          </a:p>
        </p:txBody>
      </p:sp>
    </p:spTree>
    <p:extLst>
      <p:ext uri="{BB962C8B-B14F-4D97-AF65-F5344CB8AC3E}">
        <p14:creationId xmlns:p14="http://schemas.microsoft.com/office/powerpoint/2010/main" val="2377718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HPC</a:t>
            </a:r>
            <a:r>
              <a:rPr lang="en-US" baseline="0" dirty="0"/>
              <a:t> is about techniques of boosting the efficiency of your codes and computation to enhance the compute performance as compared with a similar workflow on a typical laptop or workstation.</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3</a:t>
            </a:fld>
            <a:endParaRPr lang="nl-BE"/>
          </a:p>
        </p:txBody>
      </p:sp>
    </p:spTree>
    <p:extLst>
      <p:ext uri="{BB962C8B-B14F-4D97-AF65-F5344CB8AC3E}">
        <p14:creationId xmlns:p14="http://schemas.microsoft.com/office/powerpoint/2010/main" val="12518750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  So once you have access to the compute credits how do you use them? </a:t>
            </a:r>
            <a:endParaRPr lang="en-US" dirty="0"/>
          </a:p>
          <a:p>
            <a:r>
              <a:rPr lang="en-US" dirty="0">
                <a:latin typeface="Arial"/>
                <a:cs typeface="Arial"/>
              </a:rPr>
              <a:t>  Well this has already been shown in the videos before. </a:t>
            </a:r>
            <a:endParaRPr lang="en-US" dirty="0"/>
          </a:p>
          <a:p>
            <a:r>
              <a:rPr lang="en-US" dirty="0">
                <a:latin typeface="Arial"/>
                <a:cs typeface="Arial"/>
              </a:rPr>
              <a:t>  You need to specify your project on the SBATCH directive with a minus A option and then the name of your project. </a:t>
            </a:r>
            <a:endParaRPr lang="en-US" dirty="0"/>
          </a:p>
          <a:p>
            <a:r>
              <a:rPr lang="en-US" dirty="0">
                <a:latin typeface="Arial"/>
                <a:cs typeface="Arial"/>
              </a:rPr>
              <a:t>  You can do this both in a </a:t>
            </a:r>
            <a:r>
              <a:rPr lang="en-US" dirty="0" err="1">
                <a:latin typeface="Arial"/>
                <a:cs typeface="Arial"/>
              </a:rPr>
              <a:t>Slurm</a:t>
            </a:r>
            <a:r>
              <a:rPr lang="en-US" dirty="0">
                <a:latin typeface="Arial"/>
                <a:cs typeface="Arial"/>
              </a:rPr>
              <a:t> script as on the SBATCH command line. </a:t>
            </a:r>
            <a:endParaRPr lang="en-US" dirty="0"/>
          </a:p>
          <a:p>
            <a:endParaRPr lang="en-US" dirty="0"/>
          </a:p>
          <a:p>
            <a:r>
              <a:rPr lang="en-US" dirty="0">
                <a:latin typeface="Arial"/>
                <a:cs typeface="Arial"/>
              </a:rPr>
              <a:t>  How does charging actually works? </a:t>
            </a:r>
            <a:endParaRPr lang="en-US" dirty="0"/>
          </a:p>
          <a:p>
            <a:r>
              <a:rPr lang="en-US" dirty="0">
                <a:latin typeface="Arial"/>
                <a:cs typeface="Arial"/>
              </a:rPr>
              <a:t>  First of all when you submit your job the maximum amount of credits that your job can cost will be computed. This is based on the number of CPU cores that you request, the number of requested GPUs , The type of the </a:t>
            </a:r>
            <a:r>
              <a:rPr lang="en-US" dirty="0" err="1">
                <a:latin typeface="Arial"/>
                <a:cs typeface="Arial"/>
              </a:rPr>
              <a:t>cpu</a:t>
            </a:r>
            <a:r>
              <a:rPr lang="en-US" dirty="0">
                <a:latin typeface="Arial"/>
                <a:cs typeface="Arial"/>
              </a:rPr>
              <a:t> and the requested wall time. </a:t>
            </a:r>
            <a:endParaRPr lang="en-US" dirty="0"/>
          </a:p>
          <a:p>
            <a:r>
              <a:rPr lang="en-US" dirty="0">
                <a:latin typeface="Arial"/>
                <a:cs typeface="Arial"/>
              </a:rPr>
              <a:t>  This gives the maximum amount of credits that will be used for this job. </a:t>
            </a:r>
            <a:endParaRPr lang="en-US" dirty="0"/>
          </a:p>
          <a:p>
            <a:r>
              <a:rPr lang="en-US" dirty="0">
                <a:latin typeface="Arial"/>
                <a:cs typeface="Arial"/>
              </a:rPr>
              <a:t>  Before the jobs get </a:t>
            </a:r>
            <a:r>
              <a:rPr lang="en-US" dirty="0" err="1">
                <a:latin typeface="Arial"/>
                <a:cs typeface="Arial"/>
              </a:rPr>
              <a:t>submittted</a:t>
            </a:r>
            <a:r>
              <a:rPr lang="en-US" dirty="0">
                <a:latin typeface="Arial"/>
                <a:cs typeface="Arial"/>
              </a:rPr>
              <a:t>, the system will check if there are enough credits available. This will take into account the current balance and the number of credits that are needed for any job that is currently running.</a:t>
            </a:r>
            <a:endParaRPr lang="en-US" dirty="0"/>
          </a:p>
          <a:p>
            <a:r>
              <a:rPr lang="en-US" dirty="0">
                <a:latin typeface="Arial"/>
                <a:cs typeface="Arial"/>
              </a:rPr>
              <a:t>  When the job is finished only the actual cost will be charged. So if you request three days wall time but your job is finished after one day you only will be charged for this one day of computation.</a:t>
            </a:r>
            <a:endParaRPr lang="en-US" dirty="0"/>
          </a:p>
          <a:p>
            <a:endParaRPr lang="en-US" dirty="0">
              <a:latin typeface="Arial"/>
              <a:cs typeface="Arial"/>
            </a:endParaRPr>
          </a:p>
          <a:p>
            <a:r>
              <a:rPr lang="en-US" dirty="0">
                <a:latin typeface="Arial"/>
                <a:cs typeface="Arial"/>
              </a:rPr>
              <a:t>With the </a:t>
            </a:r>
            <a:r>
              <a:rPr lang="en-US" dirty="0" err="1">
                <a:latin typeface="Arial"/>
                <a:cs typeface="Arial"/>
              </a:rPr>
              <a:t>sam</a:t>
            </a:r>
            <a:r>
              <a:rPr lang="en-US" dirty="0">
                <a:latin typeface="Arial"/>
                <a:cs typeface="Arial"/>
              </a:rPr>
              <a:t>-quote tool you can get a calculation of the credit cost, based on the specified parameters. </a:t>
            </a:r>
            <a:endParaRPr lang="en-US" dirty="0"/>
          </a:p>
          <a:p>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37</a:t>
            </a:fld>
            <a:endParaRPr lang="nl-BE"/>
          </a:p>
        </p:txBody>
      </p:sp>
    </p:spTree>
    <p:extLst>
      <p:ext uri="{BB962C8B-B14F-4D97-AF65-F5344CB8AC3E}">
        <p14:creationId xmlns:p14="http://schemas.microsoft.com/office/powerpoint/2010/main" val="29139534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  There are a number of commands that you can use to manage your credits. </a:t>
            </a:r>
            <a:endParaRPr lang="en-US" dirty="0"/>
          </a:p>
          <a:p>
            <a:r>
              <a:rPr lang="en-US" dirty="0">
                <a:latin typeface="Arial"/>
                <a:cs typeface="Arial"/>
              </a:rPr>
              <a:t>  One thing all the commands have in common that is that they start with </a:t>
            </a:r>
            <a:r>
              <a:rPr lang="en-US" dirty="0" err="1">
                <a:latin typeface="Arial"/>
                <a:cs typeface="Arial"/>
              </a:rPr>
              <a:t>sam</a:t>
            </a:r>
            <a:r>
              <a:rPr lang="en-US" dirty="0">
                <a:latin typeface="Arial"/>
                <a:cs typeface="Arial"/>
              </a:rPr>
              <a:t>-  </a:t>
            </a:r>
            <a:endParaRPr lang="en-US" dirty="0"/>
          </a:p>
          <a:p>
            <a:r>
              <a:rPr lang="en-US" dirty="0">
                <a:latin typeface="Arial"/>
                <a:cs typeface="Arial"/>
              </a:rPr>
              <a:t>  It is the abbreviation for "</a:t>
            </a:r>
            <a:r>
              <a:rPr lang="en-US" dirty="0" err="1">
                <a:latin typeface="Arial"/>
                <a:cs typeface="Arial"/>
              </a:rPr>
              <a:t>Slurm</a:t>
            </a:r>
            <a:r>
              <a:rPr lang="en-US" dirty="0">
                <a:latin typeface="Arial"/>
                <a:cs typeface="Arial"/>
              </a:rPr>
              <a:t> Accounting Manager" . These scripts </a:t>
            </a:r>
            <a:r>
              <a:rPr lang="en-US" dirty="0" err="1">
                <a:latin typeface="Arial"/>
                <a:cs typeface="Arial"/>
              </a:rPr>
              <a:t>wrapp</a:t>
            </a:r>
            <a:r>
              <a:rPr lang="en-US" dirty="0">
                <a:latin typeface="Arial"/>
                <a:cs typeface="Arial"/>
              </a:rPr>
              <a:t> standard </a:t>
            </a:r>
            <a:r>
              <a:rPr lang="en-US" dirty="0" err="1">
                <a:latin typeface="Arial"/>
                <a:cs typeface="Arial"/>
              </a:rPr>
              <a:t>slurm</a:t>
            </a:r>
            <a:r>
              <a:rPr lang="en-US" dirty="0">
                <a:latin typeface="Arial"/>
                <a:cs typeface="Arial"/>
              </a:rPr>
              <a:t> commands, but give you an easy to read output.</a:t>
            </a:r>
            <a:endParaRPr lang="en-US" dirty="0"/>
          </a:p>
          <a:p>
            <a:endParaRPr lang="en-US" dirty="0">
              <a:latin typeface="Arial"/>
              <a:cs typeface="Arial"/>
            </a:endParaRPr>
          </a:p>
          <a:p>
            <a:r>
              <a:rPr lang="en-US" dirty="0">
                <a:latin typeface="Arial"/>
                <a:cs typeface="Arial"/>
              </a:rPr>
              <a:t>  The first one is </a:t>
            </a:r>
            <a:r>
              <a:rPr lang="en-US" dirty="0" err="1">
                <a:latin typeface="Arial"/>
                <a:cs typeface="Arial"/>
              </a:rPr>
              <a:t>sam</a:t>
            </a:r>
            <a:r>
              <a:rPr lang="en-US" dirty="0">
                <a:latin typeface="Arial"/>
                <a:cs typeface="Arial"/>
              </a:rPr>
              <a:t>-balance. It will give you an overview of all your active projects and their status.  With the optional minus A you can query a specific account . </a:t>
            </a:r>
          </a:p>
          <a:p>
            <a:r>
              <a:rPr lang="en-US" dirty="0">
                <a:latin typeface="Arial"/>
                <a:cs typeface="Arial"/>
              </a:rPr>
              <a:t>In the overview The reserved column are credits of jobs that are still running and not yet have </a:t>
            </a:r>
            <a:r>
              <a:rPr lang="en-US" dirty="0" err="1">
                <a:latin typeface="Arial"/>
                <a:cs typeface="Arial"/>
              </a:rPr>
              <a:t>substracted</a:t>
            </a:r>
            <a:r>
              <a:rPr lang="en-US" dirty="0">
                <a:latin typeface="Arial"/>
                <a:cs typeface="Arial"/>
              </a:rPr>
              <a:t> from the account. The available column shows the effective amount of credits available to submit new jobs. </a:t>
            </a:r>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38</a:t>
            </a:fld>
            <a:endParaRPr lang="nl-BE"/>
          </a:p>
        </p:txBody>
      </p:sp>
    </p:spTree>
    <p:extLst>
      <p:ext uri="{BB962C8B-B14F-4D97-AF65-F5344CB8AC3E}">
        <p14:creationId xmlns:p14="http://schemas.microsoft.com/office/powerpoint/2010/main" val="32790817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Another command which is very useful is the </a:t>
            </a:r>
            <a:r>
              <a:rPr lang="en-US" dirty="0" err="1">
                <a:latin typeface="Arial"/>
                <a:cs typeface="Arial"/>
              </a:rPr>
              <a:t>sam</a:t>
            </a:r>
            <a:r>
              <a:rPr lang="en-US" dirty="0">
                <a:latin typeface="Arial"/>
                <a:cs typeface="Arial"/>
              </a:rPr>
              <a:t>-list allocations, followed with minus A and the account name. The different deposits in this project will be shown, in this account and they all had a different deposit date.</a:t>
            </a:r>
            <a:endParaRPr lang="en-US" dirty="0"/>
          </a:p>
          <a:p>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39</a:t>
            </a:fld>
            <a:endParaRPr lang="nl-BE"/>
          </a:p>
        </p:txBody>
      </p:sp>
    </p:spTree>
    <p:extLst>
      <p:ext uri="{BB962C8B-B14F-4D97-AF65-F5344CB8AC3E}">
        <p14:creationId xmlns:p14="http://schemas.microsoft.com/office/powerpoint/2010/main" val="22862000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Sam-quota will give you an estimated of the amount of credits you need to run the job. You can run it by supplying a batch script or by adding specific SBATCH directives on the command line.</a:t>
            </a:r>
            <a:endParaRPr lang="en-US" dirty="0"/>
          </a:p>
          <a:p>
            <a:endParaRPr lang="en-US" dirty="0">
              <a:latin typeface="Arial"/>
              <a:cs typeface="Arial"/>
            </a:endParaRP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17C257C2-8D60-4760-88CB-024AF3EEC641}" type="slidenum">
              <a:rPr lang="nl-BE" smtClean="0"/>
              <a:pPr/>
              <a:t>40</a:t>
            </a:fld>
            <a:endParaRPr lang="nl-BE"/>
          </a:p>
        </p:txBody>
      </p:sp>
    </p:spTree>
    <p:extLst>
      <p:ext uri="{BB962C8B-B14F-4D97-AF65-F5344CB8AC3E}">
        <p14:creationId xmlns:p14="http://schemas.microsoft.com/office/powerpoint/2010/main" val="17909721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Sam-Statement will give you an overview off all jobs that you </a:t>
            </a:r>
            <a:r>
              <a:rPr lang="en-US" dirty="0" err="1">
                <a:latin typeface="Arial"/>
                <a:cs typeface="Arial"/>
              </a:rPr>
              <a:t>submitten</a:t>
            </a:r>
            <a:r>
              <a:rPr lang="en-US" dirty="0">
                <a:latin typeface="Arial"/>
                <a:cs typeface="Arial"/>
              </a:rPr>
              <a:t> in a specific time period. You will only see your own jobs, unless you have elevated rights on the project account. </a:t>
            </a:r>
            <a:endParaRPr lang="en-US" dirty="0"/>
          </a:p>
          <a:p>
            <a:endParaRPr lang="en-US" dirty="0">
              <a:latin typeface="Arial"/>
              <a:cs typeface="Arial"/>
            </a:endParaRP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17C257C2-8D60-4760-88CB-024AF3EEC641}" type="slidenum">
              <a:rPr lang="nl-BE" smtClean="0"/>
              <a:pPr/>
              <a:t>41</a:t>
            </a:fld>
            <a:endParaRPr lang="nl-BE"/>
          </a:p>
        </p:txBody>
      </p:sp>
    </p:spTree>
    <p:extLst>
      <p:ext uri="{BB962C8B-B14F-4D97-AF65-F5344CB8AC3E}">
        <p14:creationId xmlns:p14="http://schemas.microsoft.com/office/powerpoint/2010/main" val="28882950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To summarize this is an overview of the different </a:t>
            </a:r>
            <a:r>
              <a:rPr lang="en-US" dirty="0" err="1">
                <a:latin typeface="Arial"/>
                <a:cs typeface="Arial"/>
              </a:rPr>
              <a:t>sam</a:t>
            </a:r>
            <a:r>
              <a:rPr lang="en-US" dirty="0">
                <a:latin typeface="Arial"/>
                <a:cs typeface="Arial"/>
              </a:rPr>
              <a:t> commands that are really useful for you so </a:t>
            </a:r>
          </a:p>
          <a:p>
            <a:r>
              <a:rPr lang="en-US" dirty="0" err="1">
                <a:latin typeface="Arial"/>
                <a:cs typeface="Arial"/>
              </a:rPr>
              <a:t>sam</a:t>
            </a:r>
            <a:r>
              <a:rPr lang="en-US" dirty="0">
                <a:latin typeface="Arial"/>
                <a:cs typeface="Arial"/>
              </a:rPr>
              <a:t>-balance to get an overview of the balance. </a:t>
            </a:r>
          </a:p>
          <a:p>
            <a:r>
              <a:rPr lang="en-US" dirty="0" err="1">
                <a:latin typeface="Arial"/>
                <a:cs typeface="Arial"/>
              </a:rPr>
              <a:t>sam</a:t>
            </a:r>
            <a:r>
              <a:rPr lang="en-US" dirty="0">
                <a:latin typeface="Arial"/>
                <a:cs typeface="Arial"/>
              </a:rPr>
              <a:t>-list allocations to have an overview of different deposits</a:t>
            </a:r>
          </a:p>
          <a:p>
            <a:r>
              <a:rPr lang="en-US" dirty="0">
                <a:latin typeface="Arial"/>
                <a:cs typeface="Arial"/>
              </a:rPr>
              <a:t>Sam-quote to get an estimation for the </a:t>
            </a:r>
            <a:r>
              <a:rPr lang="en-US" dirty="0" err="1">
                <a:latin typeface="Arial"/>
                <a:cs typeface="Arial"/>
              </a:rPr>
              <a:t>amut</a:t>
            </a:r>
            <a:r>
              <a:rPr lang="en-US" dirty="0">
                <a:latin typeface="Arial"/>
                <a:cs typeface="Arial"/>
              </a:rPr>
              <a:t> of credits that you need to run a job</a:t>
            </a:r>
          </a:p>
          <a:p>
            <a:r>
              <a:rPr lang="en-US" dirty="0">
                <a:latin typeface="Arial"/>
                <a:cs typeface="Arial"/>
              </a:rPr>
              <a:t>Sas-statement to </a:t>
            </a:r>
            <a:r>
              <a:rPr lang="en-US" dirty="0" err="1">
                <a:latin typeface="Arial"/>
                <a:cs typeface="Arial"/>
              </a:rPr>
              <a:t>giveyou</a:t>
            </a:r>
            <a:r>
              <a:rPr lang="en-US" dirty="0">
                <a:latin typeface="Arial"/>
                <a:cs typeface="Arial"/>
              </a:rPr>
              <a:t> a detailed overview of jobs that have run in a specific time window.</a:t>
            </a:r>
          </a:p>
          <a:p>
            <a:endParaRPr lang="en-US" dirty="0">
              <a:latin typeface="Arial"/>
              <a:cs typeface="Arial"/>
            </a:endParaRPr>
          </a:p>
          <a:p>
            <a:r>
              <a:rPr lang="en-US" dirty="0">
                <a:latin typeface="Arial"/>
                <a:cs typeface="Arial"/>
              </a:rPr>
              <a:t>This completes the basic information about the credit system. There are other things to tell but this is outside the scope of </a:t>
            </a:r>
            <a:r>
              <a:rPr lang="en-US" dirty="0" err="1">
                <a:latin typeface="Arial"/>
                <a:cs typeface="Arial"/>
              </a:rPr>
              <a:t>th</a:t>
            </a:r>
            <a:r>
              <a:rPr lang="en-US" dirty="0">
                <a:latin typeface="Arial"/>
                <a:cs typeface="Arial"/>
              </a:rPr>
              <a:t> </a:t>
            </a:r>
            <a:r>
              <a:rPr lang="en-US" dirty="0" err="1">
                <a:latin typeface="Arial"/>
                <a:cs typeface="Arial"/>
              </a:rPr>
              <a:t>eintroduction</a:t>
            </a:r>
            <a:r>
              <a:rPr lang="en-US" dirty="0">
                <a:latin typeface="Arial"/>
                <a:cs typeface="Arial"/>
              </a:rPr>
              <a:t>. If you have specific questions just don't hesitate to ask them in the follow-up online session or just send them to your service desk email address.</a:t>
            </a: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17C257C2-8D60-4760-88CB-024AF3EEC641}" type="slidenum">
              <a:rPr lang="nl-BE" smtClean="0"/>
              <a:pPr/>
              <a:t>42</a:t>
            </a:fld>
            <a:endParaRPr lang="nl-BE"/>
          </a:p>
        </p:txBody>
      </p:sp>
    </p:spTree>
    <p:extLst>
      <p:ext uri="{BB962C8B-B14F-4D97-AF65-F5344CB8AC3E}">
        <p14:creationId xmlns:p14="http://schemas.microsoft.com/office/powerpoint/2010/main" val="33053346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43</a:t>
            </a:fld>
            <a:endParaRPr lang="en-US"/>
          </a:p>
        </p:txBody>
      </p:sp>
    </p:spTree>
    <p:extLst>
      <p:ext uri="{BB962C8B-B14F-4D97-AF65-F5344CB8AC3E}">
        <p14:creationId xmlns:p14="http://schemas.microsoft.com/office/powerpoint/2010/main" val="5942795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44</a:t>
            </a:fld>
            <a:endParaRPr lang="nl-BE"/>
          </a:p>
        </p:txBody>
      </p:sp>
    </p:spTree>
    <p:extLst>
      <p:ext uri="{BB962C8B-B14F-4D97-AF65-F5344CB8AC3E}">
        <p14:creationId xmlns:p14="http://schemas.microsoft.com/office/powerpoint/2010/main" val="41531241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47</a:t>
            </a:fld>
            <a:endParaRPr lang="nl-BE"/>
          </a:p>
        </p:txBody>
      </p:sp>
    </p:spTree>
    <p:extLst>
      <p:ext uri="{BB962C8B-B14F-4D97-AF65-F5344CB8AC3E}">
        <p14:creationId xmlns:p14="http://schemas.microsoft.com/office/powerpoint/2010/main" val="29414780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48</a:t>
            </a:fld>
            <a:endParaRPr lang="nl-BE"/>
          </a:p>
        </p:txBody>
      </p:sp>
    </p:spTree>
    <p:extLst>
      <p:ext uri="{BB962C8B-B14F-4D97-AF65-F5344CB8AC3E}">
        <p14:creationId xmlns:p14="http://schemas.microsoft.com/office/powerpoint/2010/main" val="3916072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a:t>
            </a:r>
            <a:r>
              <a:rPr lang="en-US" baseline="0" dirty="0"/>
              <a:t> there is a pool of computing resources made available to you which are waiting to receive instructions from the user. The nodes are all inter-connected, which means you can employ more than one node in a specific compute task, and the nodes within the task can communicate with one another at runtime, whenever needed.</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a:t>
            </a:fld>
            <a:endParaRPr lang="nl-BE"/>
          </a:p>
        </p:txBody>
      </p:sp>
    </p:spTree>
    <p:extLst>
      <p:ext uri="{BB962C8B-B14F-4D97-AF65-F5344CB8AC3E}">
        <p14:creationId xmlns:p14="http://schemas.microsoft.com/office/powerpoint/2010/main" val="928465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50</a:t>
            </a:fld>
            <a:endParaRPr lang="en-US"/>
          </a:p>
        </p:txBody>
      </p:sp>
    </p:spTree>
    <p:extLst>
      <p:ext uri="{BB962C8B-B14F-4D97-AF65-F5344CB8AC3E}">
        <p14:creationId xmlns:p14="http://schemas.microsoft.com/office/powerpoint/2010/main" val="12262981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58</a:t>
            </a:fld>
            <a:endParaRPr lang="en-US"/>
          </a:p>
        </p:txBody>
      </p:sp>
    </p:spTree>
    <p:extLst>
      <p:ext uri="{BB962C8B-B14F-4D97-AF65-F5344CB8AC3E}">
        <p14:creationId xmlns:p14="http://schemas.microsoft.com/office/powerpoint/2010/main" val="22774482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71</a:t>
            </a:fld>
            <a:endParaRPr lang="en-US"/>
          </a:p>
        </p:txBody>
      </p:sp>
    </p:spTree>
    <p:extLst>
      <p:ext uri="{BB962C8B-B14F-4D97-AF65-F5344CB8AC3E}">
        <p14:creationId xmlns:p14="http://schemas.microsoft.com/office/powerpoint/2010/main" val="11343147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74</a:t>
            </a:fld>
            <a:endParaRPr lang="en-US"/>
          </a:p>
        </p:txBody>
      </p:sp>
    </p:spTree>
    <p:extLst>
      <p:ext uri="{BB962C8B-B14F-4D97-AF65-F5344CB8AC3E}">
        <p14:creationId xmlns:p14="http://schemas.microsoft.com/office/powerpoint/2010/main" val="40290948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84</a:t>
            </a:fld>
            <a:endParaRPr lang="en-US"/>
          </a:p>
        </p:txBody>
      </p:sp>
    </p:spTree>
    <p:extLst>
      <p:ext uri="{BB962C8B-B14F-4D97-AF65-F5344CB8AC3E}">
        <p14:creationId xmlns:p14="http://schemas.microsoft.com/office/powerpoint/2010/main" val="21376156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92FB45-5863-49D1-8926-D42AE452AB79}" type="slidenum">
              <a:rPr lang="en-US" smtClean="0"/>
              <a:t>95</a:t>
            </a:fld>
            <a:endParaRPr lang="en-US"/>
          </a:p>
        </p:txBody>
      </p:sp>
    </p:spTree>
    <p:extLst>
      <p:ext uri="{BB962C8B-B14F-4D97-AF65-F5344CB8AC3E}">
        <p14:creationId xmlns:p14="http://schemas.microsoft.com/office/powerpoint/2010/main" val="345350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96</a:t>
            </a:fld>
            <a:endParaRPr lang="en-US"/>
          </a:p>
        </p:txBody>
      </p:sp>
    </p:spTree>
    <p:extLst>
      <p:ext uri="{BB962C8B-B14F-4D97-AF65-F5344CB8AC3E}">
        <p14:creationId xmlns:p14="http://schemas.microsoft.com/office/powerpoint/2010/main" val="1839598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baseline="0" dirty="0">
              <a:sym typeface="Wingdings" panose="05000000000000000000" pitchFamily="2" charset="2"/>
            </a:endParaRPr>
          </a:p>
        </p:txBody>
      </p:sp>
      <p:sp>
        <p:nvSpPr>
          <p:cNvPr id="4" name="Slide Number Placeholder 3"/>
          <p:cNvSpPr>
            <a:spLocks noGrp="1"/>
          </p:cNvSpPr>
          <p:nvPr>
            <p:ph type="sldNum" sz="quarter" idx="10"/>
          </p:nvPr>
        </p:nvSpPr>
        <p:spPr/>
        <p:txBody>
          <a:bodyPr/>
          <a:lstStyle/>
          <a:p>
            <a:fld id="{1792FB45-5863-49D1-8926-D42AE452AB79}" type="slidenum">
              <a:rPr lang="en-US" smtClean="0"/>
              <a:t>97</a:t>
            </a:fld>
            <a:endParaRPr lang="en-US"/>
          </a:p>
        </p:txBody>
      </p:sp>
    </p:spTree>
    <p:extLst>
      <p:ext uri="{BB962C8B-B14F-4D97-AF65-F5344CB8AC3E}">
        <p14:creationId xmlns:p14="http://schemas.microsoft.com/office/powerpoint/2010/main" val="27558072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92FB45-5863-49D1-8926-D42AE452AB79}" type="slidenum">
              <a:rPr lang="en-US" smtClean="0"/>
              <a:t>98</a:t>
            </a:fld>
            <a:endParaRPr lang="en-US"/>
          </a:p>
        </p:txBody>
      </p:sp>
    </p:spTree>
    <p:extLst>
      <p:ext uri="{BB962C8B-B14F-4D97-AF65-F5344CB8AC3E}">
        <p14:creationId xmlns:p14="http://schemas.microsoft.com/office/powerpoint/2010/main" val="40948371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1792FB45-5863-49D1-8926-D42AE452AB79}" type="slidenum">
              <a:rPr lang="en-US" smtClean="0"/>
              <a:t>99</a:t>
            </a:fld>
            <a:endParaRPr lang="en-US"/>
          </a:p>
        </p:txBody>
      </p:sp>
    </p:spTree>
    <p:extLst>
      <p:ext uri="{BB962C8B-B14F-4D97-AF65-F5344CB8AC3E}">
        <p14:creationId xmlns:p14="http://schemas.microsoft.com/office/powerpoint/2010/main" val="1365304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5</a:t>
            </a:fld>
            <a:endParaRPr lang="nl-BE"/>
          </a:p>
        </p:txBody>
      </p:sp>
    </p:spTree>
    <p:extLst>
      <p:ext uri="{BB962C8B-B14F-4D97-AF65-F5344CB8AC3E}">
        <p14:creationId xmlns:p14="http://schemas.microsoft.com/office/powerpoint/2010/main" val="4141884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6</a:t>
            </a:fld>
            <a:endParaRPr lang="en-US"/>
          </a:p>
        </p:txBody>
      </p:sp>
    </p:spTree>
    <p:extLst>
      <p:ext uri="{BB962C8B-B14F-4D97-AF65-F5344CB8AC3E}">
        <p14:creationId xmlns:p14="http://schemas.microsoft.com/office/powerpoint/2010/main" val="405703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VSC is a partnership between 5 major universities</a:t>
            </a:r>
            <a:r>
              <a:rPr lang="en-US" baseline="0" dirty="0"/>
              <a:t> and associations in Flanders, namely … and is spread among 4 sites. </a:t>
            </a:r>
            <a:br>
              <a:rPr lang="en-US" baseline="0" dirty="0"/>
            </a:br>
            <a:r>
              <a:rPr lang="en-US" baseline="0" dirty="0"/>
              <a:t>VSC is sponsored by the Flemish research organization FWO. The idea is that the academics (scientists, students) and industrial partners in Flanders have an easy access to compute and storage facilities. </a:t>
            </a:r>
            <a:br>
              <a:rPr lang="en-US" baseline="0" dirty="0"/>
            </a:br>
            <a:r>
              <a:rPr lang="en-US" baseline="0" dirty="0"/>
              <a:t>Hence any individual with a single VSC account is eligible to compute on any cluster/site that he/she </a:t>
            </a:r>
            <a:r>
              <a:rPr lang="en-US" baseline="0" dirty="0" err="1"/>
              <a:t>deires</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7</a:t>
            </a:fld>
            <a:endParaRPr lang="nl-BE"/>
          </a:p>
        </p:txBody>
      </p:sp>
    </p:spTree>
    <p:extLst>
      <p:ext uri="{BB962C8B-B14F-4D97-AF65-F5344CB8AC3E}">
        <p14:creationId xmlns:p14="http://schemas.microsoft.com/office/powerpoint/2010/main" val="1781041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8</a:t>
            </a:fld>
            <a:endParaRPr lang="nl-BE"/>
          </a:p>
        </p:txBody>
      </p:sp>
    </p:spTree>
    <p:extLst>
      <p:ext uri="{BB962C8B-B14F-4D97-AF65-F5344CB8AC3E}">
        <p14:creationId xmlns:p14="http://schemas.microsoft.com/office/powerpoint/2010/main" val="3681830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items are indexed</a:t>
            </a:r>
          </a:p>
          <a:p>
            <a:r>
              <a:rPr lang="en-US" dirty="0"/>
              <a:t>There</a:t>
            </a:r>
            <a:r>
              <a:rPr lang="en-US" baseline="0" dirty="0"/>
              <a:t> is a power search engine there.</a:t>
            </a:r>
          </a:p>
          <a:p>
            <a:r>
              <a:rPr lang="en-US" baseline="0" dirty="0"/>
              <a:t>Just put a </a:t>
            </a:r>
            <a:r>
              <a:rPr lang="en-US" baseline="0"/>
              <a:t>keyword there.</a:t>
            </a:r>
            <a:endParaRPr lang="nl-BE"/>
          </a:p>
        </p:txBody>
      </p:sp>
      <p:sp>
        <p:nvSpPr>
          <p:cNvPr id="4" name="Slide Number Placeholder 3"/>
          <p:cNvSpPr>
            <a:spLocks noGrp="1"/>
          </p:cNvSpPr>
          <p:nvPr>
            <p:ph type="sldNum" sz="quarter" idx="10"/>
          </p:nvPr>
        </p:nvSpPr>
        <p:spPr/>
        <p:txBody>
          <a:bodyPr/>
          <a:lstStyle/>
          <a:p>
            <a:fld id="{17C257C2-8D60-4760-88CB-024AF3EEC641}" type="slidenum">
              <a:rPr lang="nl-BE" smtClean="0"/>
              <a:pPr/>
              <a:t>10</a:t>
            </a:fld>
            <a:endParaRPr lang="nl-BE"/>
          </a:p>
        </p:txBody>
      </p:sp>
    </p:spTree>
    <p:extLst>
      <p:ext uri="{BB962C8B-B14F-4D97-AF65-F5344CB8AC3E}">
        <p14:creationId xmlns:p14="http://schemas.microsoft.com/office/powerpoint/2010/main" val="3545313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13</a:t>
            </a:fld>
            <a:endParaRPr lang="nl-BE"/>
          </a:p>
        </p:txBody>
      </p:sp>
    </p:spTree>
    <p:extLst>
      <p:ext uri="{BB962C8B-B14F-4D97-AF65-F5344CB8AC3E}">
        <p14:creationId xmlns:p14="http://schemas.microsoft.com/office/powerpoint/2010/main" val="6986468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47650" y="392645"/>
            <a:ext cx="1844351" cy="718699"/>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175986" y="-3456972"/>
            <a:ext cx="3833929" cy="12198101"/>
          </a:xfrm>
          <a:prstGeom prst="rect">
            <a:avLst/>
          </a:prstGeom>
        </p:spPr>
      </p:pic>
      <p:sp>
        <p:nvSpPr>
          <p:cNvPr id="3" name="Subtitle 2"/>
          <p:cNvSpPr>
            <a:spLocks noGrp="1"/>
          </p:cNvSpPr>
          <p:nvPr>
            <p:ph type="subTitle" idx="1"/>
          </p:nvPr>
        </p:nvSpPr>
        <p:spPr>
          <a:xfrm>
            <a:off x="191344" y="3602038"/>
            <a:ext cx="11848256"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a:xfrm>
            <a:off x="2452396" y="6352794"/>
            <a:ext cx="2743200" cy="365125"/>
          </a:xfrm>
          <a:prstGeom prst="rect">
            <a:avLst/>
          </a:prstGeom>
        </p:spPr>
        <p:txBody>
          <a:bodyPr/>
          <a:lstStyle/>
          <a:p>
            <a:fld id="{AA2065AC-7EB1-C24F-8A42-535006515600}" type="datetimeFigureOut">
              <a:rPr lang="en-US" smtClean="0"/>
              <a:t>11/5/2025</a:t>
            </a:fld>
            <a:endParaRPr lang="en-US"/>
          </a:p>
        </p:txBody>
      </p:sp>
      <p:sp>
        <p:nvSpPr>
          <p:cNvPr id="5" name="Footer Placeholder 4" hidden="1"/>
          <p:cNvSpPr>
            <a:spLocks noGrp="1"/>
          </p:cNvSpPr>
          <p:nvPr>
            <p:ph type="ftr" sz="quarter" idx="11"/>
          </p:nvPr>
        </p:nvSpPr>
        <p:spPr>
          <a:xfrm>
            <a:off x="8610600" y="6356352"/>
            <a:ext cx="2121243" cy="365125"/>
          </a:xfrm>
          <a:prstGeom prst="rect">
            <a:avLst/>
          </a:prstGeom>
        </p:spPr>
        <p:txBody>
          <a:bodyPr/>
          <a:lstStyle/>
          <a:p>
            <a:endParaRPr lang="en-US"/>
          </a:p>
        </p:txBody>
      </p:sp>
      <p:sp>
        <p:nvSpPr>
          <p:cNvPr id="8" name="Rectangle 6"/>
          <p:cNvSpPr/>
          <p:nvPr/>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345" y="5970675"/>
            <a:ext cx="3997596" cy="710771"/>
          </a:xfrm>
          <a:prstGeom prst="rect">
            <a:avLst/>
          </a:prstGeom>
        </p:spPr>
      </p:pic>
      <p:sp>
        <p:nvSpPr>
          <p:cNvPr id="20" name="TextBox 19"/>
          <p:cNvSpPr txBox="1"/>
          <p:nvPr/>
        </p:nvSpPr>
        <p:spPr>
          <a:xfrm>
            <a:off x="10347648" y="6245614"/>
            <a:ext cx="1791477" cy="300082"/>
          </a:xfrm>
          <a:prstGeom prst="rect">
            <a:avLst/>
          </a:prstGeom>
          <a:noFill/>
        </p:spPr>
        <p:txBody>
          <a:bodyPr wrap="square" rtlCol="0">
            <a:spAutoFit/>
          </a:bodyPr>
          <a:lstStyle/>
          <a:p>
            <a:r>
              <a:rPr lang="en-US" sz="1350" dirty="0">
                <a:solidFill>
                  <a:schemeClr val="bg2"/>
                </a:solidFill>
                <a:latin typeface="FlandersArtSans-Medium" panose="00000600000000000000" pitchFamily="2" charset="0"/>
              </a:rPr>
              <a:t>vscentrum</a:t>
            </a:r>
            <a:r>
              <a:rPr lang="en-US" sz="1350" dirty="0">
                <a:solidFill>
                  <a:schemeClr val="bg2"/>
                </a:solidFill>
              </a:rPr>
              <a:t>.be</a:t>
            </a:r>
          </a:p>
        </p:txBody>
      </p:sp>
      <p:sp>
        <p:nvSpPr>
          <p:cNvPr id="6" name="Slide Number Placeholder 5"/>
          <p:cNvSpPr>
            <a:spLocks noGrp="1"/>
          </p:cNvSpPr>
          <p:nvPr>
            <p:ph type="sldNum" sz="quarter" idx="12"/>
          </p:nvPr>
        </p:nvSpPr>
        <p:spPr/>
        <p:txBody>
          <a:bodyPr/>
          <a:lstStyle/>
          <a:p>
            <a:fld id="{2307FEF7-704B-9F41-A667-02488DE8B151}" type="slidenum">
              <a:rPr lang="en-US" smtClean="0"/>
              <a:t>‹#›</a:t>
            </a:fld>
            <a:endParaRPr lang="en-US"/>
          </a:p>
        </p:txBody>
      </p:sp>
      <p:sp>
        <p:nvSpPr>
          <p:cNvPr id="10" name="Title 9"/>
          <p:cNvSpPr>
            <a:spLocks noGrp="1"/>
          </p:cNvSpPr>
          <p:nvPr>
            <p:ph type="title"/>
          </p:nvPr>
        </p:nvSpPr>
        <p:spPr>
          <a:xfrm>
            <a:off x="191344" y="2175874"/>
            <a:ext cx="11848256" cy="1325563"/>
          </a:xfrm>
        </p:spPr>
        <p:txBody>
          <a:bodyPr/>
          <a:lstStyle>
            <a:lvl1pPr algn="ctr">
              <a:defRPr/>
            </a:lvl1pPr>
          </a:lstStyle>
          <a:p>
            <a:r>
              <a:rPr lang="en-US" dirty="0"/>
              <a:t>Click to edit Master title style</a:t>
            </a:r>
            <a:endParaRPr lang="nl-BE" dirty="0"/>
          </a:p>
        </p:txBody>
      </p:sp>
    </p:spTree>
    <p:extLst>
      <p:ext uri="{BB962C8B-B14F-4D97-AF65-F5344CB8AC3E}">
        <p14:creationId xmlns:p14="http://schemas.microsoft.com/office/powerpoint/2010/main" val="35609459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512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161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dirty="0"/>
          </a:p>
        </p:txBody>
      </p:sp>
    </p:spTree>
    <p:extLst>
      <p:ext uri="{BB962C8B-B14F-4D97-AF65-F5344CB8AC3E}">
        <p14:creationId xmlns:p14="http://schemas.microsoft.com/office/powerpoint/2010/main" val="13149780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7" name="Picture Placeholder 2"/>
          <p:cNvSpPr>
            <a:spLocks noGrp="1"/>
          </p:cNvSpPr>
          <p:nvPr>
            <p:ph type="pic" sz="quarter" idx="22"/>
          </p:nvPr>
        </p:nvSpPr>
        <p:spPr>
          <a:xfrm>
            <a:off x="1028700" y="685800"/>
            <a:ext cx="50673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42707801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68351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7648" y="392643"/>
            <a:ext cx="1844351" cy="7186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4175985" y="-3456972"/>
            <a:ext cx="3833929" cy="12198101"/>
          </a:xfrm>
          <a:prstGeom prst="rect">
            <a:avLst/>
          </a:prstGeom>
        </p:spPr>
      </p:pic>
      <p:sp>
        <p:nvSpPr>
          <p:cNvPr id="2" name="Title 1"/>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452396" y="6352792"/>
            <a:ext cx="2743200" cy="365125"/>
          </a:xfrm>
          <a:prstGeom prst="rect">
            <a:avLst/>
          </a:prstGeom>
        </p:spPr>
        <p:txBody>
          <a:bodyPr/>
          <a:lstStyle/>
          <a:p>
            <a:fld id="{12D417FB-DB75-4510-8AD7-5416595AADD8}" type="datetime1">
              <a:rPr lang="en-US" smtClean="0"/>
              <a:t>11/5/2025</a:t>
            </a:fld>
            <a:endParaRPr lang="en-US"/>
          </a:p>
        </p:txBody>
      </p:sp>
      <p:sp>
        <p:nvSpPr>
          <p:cNvPr id="5" name="Footer Placeholder 4" hidden="1"/>
          <p:cNvSpPr>
            <a:spLocks noGrp="1"/>
          </p:cNvSpPr>
          <p:nvPr>
            <p:ph type="ftr" sz="quarter" idx="11"/>
          </p:nvPr>
        </p:nvSpPr>
        <p:spPr>
          <a:xfrm>
            <a:off x="8610599" y="6356350"/>
            <a:ext cx="2121243" cy="365125"/>
          </a:xfrm>
          <a:prstGeom prst="rect">
            <a:avLst/>
          </a:prstGeom>
        </p:spPr>
        <p:txBody>
          <a:bodyPr/>
          <a:lstStyle/>
          <a:p>
            <a:r>
              <a:rPr lang="en-US" dirty="0"/>
              <a:t>vscentrum.be</a:t>
            </a:r>
          </a:p>
        </p:txBody>
      </p:sp>
      <p:sp>
        <p:nvSpPr>
          <p:cNvPr id="8" name="Rectangle 6"/>
          <p:cNvSpPr/>
          <p:nvPr userDrawn="1"/>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344" y="5970673"/>
            <a:ext cx="3997596" cy="710771"/>
          </a:xfrm>
          <a:prstGeom prst="rect">
            <a:avLst/>
          </a:prstGeom>
        </p:spPr>
      </p:pic>
      <p:sp>
        <p:nvSpPr>
          <p:cNvPr id="20" name="TextBox 19"/>
          <p:cNvSpPr txBox="1"/>
          <p:nvPr userDrawn="1"/>
        </p:nvSpPr>
        <p:spPr>
          <a:xfrm>
            <a:off x="10347648" y="6245614"/>
            <a:ext cx="1791477" cy="369332"/>
          </a:xfrm>
          <a:prstGeom prst="rect">
            <a:avLst/>
          </a:prstGeom>
          <a:noFill/>
        </p:spPr>
        <p:txBody>
          <a:bodyPr wrap="square" rtlCol="0">
            <a:spAutoFit/>
          </a:bodyPr>
          <a:lstStyle/>
          <a:p>
            <a:r>
              <a:rPr lang="en-US" dirty="0">
                <a:solidFill>
                  <a:schemeClr val="bg2"/>
                </a:solidFill>
                <a:latin typeface="FlandersArtSans-Medium" panose="00000600000000000000" pitchFamily="2" charset="0"/>
              </a:rPr>
              <a:t>vscentrum</a:t>
            </a:r>
            <a:r>
              <a:rPr lang="en-US" dirty="0">
                <a:solidFill>
                  <a:schemeClr val="bg2"/>
                </a:solidFill>
              </a:rPr>
              <a:t>.be</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23326986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9229771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264724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41667600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Tree>
    <p:extLst>
      <p:ext uri="{BB962C8B-B14F-4D97-AF65-F5344CB8AC3E}">
        <p14:creationId xmlns:p14="http://schemas.microsoft.com/office/powerpoint/2010/main" val="1298340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a:p>
        </p:txBody>
      </p:sp>
    </p:spTree>
    <p:extLst>
      <p:ext uri="{BB962C8B-B14F-4D97-AF65-F5344CB8AC3E}">
        <p14:creationId xmlns:p14="http://schemas.microsoft.com/office/powerpoint/2010/main" val="1830153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1229455073"/>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C565815-05F0-455F-BBD6-9680ABD9D1CB}" type="datetimeFigureOut">
              <a:rPr lang="en-US" smtClean="0"/>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235950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8598408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C565815-05F0-455F-BBD6-9680ABD9D1CB}" type="datetimeFigureOut">
              <a:rPr lang="en-US" smtClean="0"/>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36886935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C565815-05F0-455F-BBD6-9680ABD9D1CB}" type="datetimeFigureOut">
              <a:rPr lang="en-US" smtClean="0"/>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16424634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C565815-05F0-455F-BBD6-9680ABD9D1CB}" type="datetimeFigureOut">
              <a:rPr lang="en-US" smtClean="0"/>
              <a:t>11/5/2025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30751180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C565815-05F0-455F-BBD6-9680ABD9D1CB}" type="datetimeFigureOut">
              <a:rPr lang="en-US" smtClean="0"/>
              <a:t>11/5/2025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0417638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565815-05F0-455F-BBD6-9680ABD9D1CB}" type="datetimeFigureOut">
              <a:rPr lang="en-US" smtClean="0"/>
              <a:t>11/5/2025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2253898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565815-05F0-455F-BBD6-9680ABD9D1CB}" type="datetimeFigureOut">
              <a:rPr lang="en-US" smtClean="0"/>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42127588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565815-05F0-455F-BBD6-9680ABD9D1CB}" type="datetimeFigureOut">
              <a:rPr lang="en-US" smtClean="0"/>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14277512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612466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573974311"/>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705177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32275941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ingle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nl-BE" dirty="0"/>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
        <p:nvSpPr>
          <p:cNvPr id="3" name="Picture Placeholder 2"/>
          <p:cNvSpPr>
            <a:spLocks noGrp="1"/>
          </p:cNvSpPr>
          <p:nvPr>
            <p:ph type="pic" sz="quarter" idx="13"/>
          </p:nvPr>
        </p:nvSpPr>
        <p:spPr>
          <a:xfrm>
            <a:off x="1028701" y="2514600"/>
            <a:ext cx="5067300" cy="3273552"/>
          </a:xfrm>
          <a:prstGeom prst="roundRect">
            <a:avLst>
              <a:gd name="adj" fmla="val 935"/>
            </a:avLst>
          </a:prstGeom>
          <a:solidFill>
            <a:schemeClr val="accent6">
              <a:lumMod val="50000"/>
            </a:schemeClr>
          </a:solidFill>
        </p:spPr>
        <p:txBody>
          <a:bodyPr/>
          <a:lstStyle>
            <a:lvl1pPr marL="0" indent="0">
              <a:buNone/>
              <a:defRPr sz="750"/>
            </a:lvl1pPr>
          </a:lstStyle>
          <a:p>
            <a:r>
              <a:rPr lang="en-US"/>
              <a:t>Click icon to add picture</a:t>
            </a:r>
          </a:p>
        </p:txBody>
      </p:sp>
    </p:spTree>
    <p:extLst>
      <p:ext uri="{BB962C8B-B14F-4D97-AF65-F5344CB8AC3E}">
        <p14:creationId xmlns:p14="http://schemas.microsoft.com/office/powerpoint/2010/main" val="140482600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el en object">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solidFill>
                  <a:schemeClr val="tx1"/>
                </a:solidFill>
                <a:latin typeface="+mn-lt"/>
                <a:ea typeface="Open Sans Extrabold" panose="020B0906030804020204" pitchFamily="34" charset="0"/>
                <a:cs typeface="Open Sans Extrabold" panose="020B0906030804020204" pitchFamily="34" charset="0"/>
              </a:defRPr>
            </a:lvl1pPr>
            <a:lvl2pPr>
              <a:defRPr>
                <a:solidFill>
                  <a:schemeClr val="tx1"/>
                </a:solidFill>
                <a:latin typeface="+mn-lt"/>
                <a:ea typeface="Open Sans Extrabold" panose="020B0906030804020204" pitchFamily="34" charset="0"/>
                <a:cs typeface="Open Sans Extrabold" panose="020B0906030804020204" pitchFamily="34" charset="0"/>
              </a:defRPr>
            </a:lvl2pPr>
            <a:lvl3pPr>
              <a:defRPr>
                <a:solidFill>
                  <a:schemeClr val="tx1"/>
                </a:solidFill>
                <a:latin typeface="+mn-lt"/>
                <a:ea typeface="Open Sans Extrabold" panose="020B0906030804020204" pitchFamily="34" charset="0"/>
                <a:cs typeface="Open Sans Extrabold" panose="020B0906030804020204" pitchFamily="34" charset="0"/>
              </a:defRPr>
            </a:lvl3pPr>
            <a:lvl4pPr>
              <a:defRPr>
                <a:solidFill>
                  <a:schemeClr val="tx1"/>
                </a:solidFill>
                <a:latin typeface="+mn-lt"/>
                <a:ea typeface="Open Sans Extrabold" panose="020B0906030804020204" pitchFamily="34" charset="0"/>
                <a:cs typeface="Open Sans Extrabold" panose="020B0906030804020204" pitchFamily="34" charset="0"/>
              </a:defRPr>
            </a:lvl4pPr>
            <a:lvl5pPr>
              <a:defRPr>
                <a:solidFill>
                  <a:schemeClr val="tx1"/>
                </a:solidFill>
                <a:latin typeface="+mn-lt"/>
                <a:ea typeface="Open Sans Extrabold" panose="020B0906030804020204" pitchFamily="34" charset="0"/>
                <a:cs typeface="Open Sans Extrabold" panose="020B0906030804020204" pitchFamily="34" charset="0"/>
              </a:defRPr>
            </a:lvl5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tle 3"/>
          <p:cNvSpPr>
            <a:spLocks noGrp="1"/>
          </p:cNvSpPr>
          <p:nvPr>
            <p:ph type="title"/>
          </p:nvPr>
        </p:nvSpPr>
        <p:spPr>
          <a:xfrm>
            <a:off x="720000" y="-27384"/>
            <a:ext cx="11112000" cy="1325563"/>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996608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838200" y="15205"/>
            <a:ext cx="10515600" cy="1181547"/>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28953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Alleen titel">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a:xfrm>
            <a:off x="4038600" y="6356352"/>
            <a:ext cx="4114800" cy="365125"/>
          </a:xfrm>
          <a:prstGeom prst="rect">
            <a:avLst/>
          </a:prstGeom>
        </p:spPr>
        <p:txBody>
          <a:bodyPr/>
          <a:lstStyle/>
          <a:p>
            <a:endParaRPr lang="nl-BE" dirty="0"/>
          </a:p>
        </p:txBody>
      </p:sp>
    </p:spTree>
    <p:extLst>
      <p:ext uri="{BB962C8B-B14F-4D97-AF65-F5344CB8AC3E}">
        <p14:creationId xmlns:p14="http://schemas.microsoft.com/office/powerpoint/2010/main" val="154103646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Tree>
    <p:extLst>
      <p:ext uri="{BB962C8B-B14F-4D97-AF65-F5344CB8AC3E}">
        <p14:creationId xmlns:p14="http://schemas.microsoft.com/office/powerpoint/2010/main" val="1089075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6.xml"/><Relationship Id="rId7"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1" y="6384346"/>
            <a:ext cx="502300" cy="365125"/>
          </a:xfrm>
          <a:prstGeom prst="rect">
            <a:avLst/>
          </a:prstGeom>
        </p:spPr>
        <p:txBody>
          <a:bodyPr vert="horz" lIns="91440" tIns="45720" rIns="91440" bIns="45720" rtlCol="0" anchor="ctr"/>
          <a:lstStyle>
            <a:lvl1pPr algn="r">
              <a:defRPr sz="900">
                <a:solidFill>
                  <a:schemeClr val="bg1"/>
                </a:solidFill>
              </a:defRPr>
            </a:lvl1pPr>
          </a:lstStyle>
          <a:p>
            <a:fld id="{F35D8031-C8E5-48F8-A3B6-81643B27A3AF}" type="slidenum">
              <a:rPr lang="nl-BE" smtClean="0"/>
              <a:pPr/>
              <a:t>‹#›</a:t>
            </a:fld>
            <a:endParaRPr lang="nl-BE" dirty="0"/>
          </a:p>
        </p:txBody>
      </p:sp>
      <p:pic>
        <p:nvPicPr>
          <p:cNvPr id="7" name="Picture 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517240" y="6229447"/>
            <a:ext cx="1426467" cy="576073"/>
          </a:xfrm>
          <a:prstGeom prst="rect">
            <a:avLst/>
          </a:prstGeom>
        </p:spPr>
      </p:pic>
    </p:spTree>
    <p:extLst>
      <p:ext uri="{BB962C8B-B14F-4D97-AF65-F5344CB8AC3E}">
        <p14:creationId xmlns:p14="http://schemas.microsoft.com/office/powerpoint/2010/main" val="133002738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8" r:id="rId9"/>
    <p:sldLayoutId id="2147483739" r:id="rId10"/>
    <p:sldLayoutId id="2147483750" r:id="rId11"/>
    <p:sldLayoutId id="2147483761" r:id="rId12"/>
    <p:sldLayoutId id="2147483774" r:id="rId1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0" y="6384344"/>
            <a:ext cx="502300" cy="365125"/>
          </a:xfrm>
          <a:prstGeom prst="rect">
            <a:avLst/>
          </a:prstGeom>
        </p:spPr>
        <p:txBody>
          <a:bodyPr vert="horz" lIns="91440" tIns="45720" rIns="91440" bIns="45720" rtlCol="0" anchor="ctr"/>
          <a:lstStyle>
            <a:lvl1pPr algn="r">
              <a:defRPr sz="1200">
                <a:solidFill>
                  <a:schemeClr val="bg1"/>
                </a:solidFill>
              </a:defRPr>
            </a:lvl1pPr>
          </a:lstStyle>
          <a:p>
            <a:fld id="{CF5A1C33-475D-474A-A037-DDAF3DC7AF09}" type="slidenum">
              <a:rPr lang="en-US" smtClean="0"/>
              <a:pPr/>
              <a:t>‹#›</a:t>
            </a:fld>
            <a:endParaRPr lang="en-US"/>
          </a:p>
        </p:txBody>
      </p:sp>
      <p:pic>
        <p:nvPicPr>
          <p:cNvPr id="7" name="Picture 6"/>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17239" y="6229445"/>
            <a:ext cx="1426467" cy="576073"/>
          </a:xfrm>
          <a:prstGeom prst="rect">
            <a:avLst/>
          </a:prstGeom>
        </p:spPr>
      </p:pic>
    </p:spTree>
    <p:extLst>
      <p:ext uri="{BB962C8B-B14F-4D97-AF65-F5344CB8AC3E}">
        <p14:creationId xmlns:p14="http://schemas.microsoft.com/office/powerpoint/2010/main" val="950646944"/>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8" r:id="rId5"/>
    <p:sldLayoutId id="2147483759"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565815-05F0-455F-BBD6-9680ABD9D1CB}" type="datetimeFigureOut">
              <a:rPr lang="en-US" smtClean="0"/>
              <a:t>11/5/2025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DE5766-DCCA-445A-AA53-048753A2C1C5}" type="slidenum">
              <a:rPr lang="en-US" smtClean="0"/>
              <a:t>‹#›</a:t>
            </a:fld>
            <a:endParaRPr lang="en-US"/>
          </a:p>
        </p:txBody>
      </p:sp>
    </p:spTree>
    <p:extLst>
      <p:ext uri="{BB962C8B-B14F-4D97-AF65-F5344CB8AC3E}">
        <p14:creationId xmlns:p14="http://schemas.microsoft.com/office/powerpoint/2010/main" val="2750968184"/>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hpcleuven.github.io/HPC-intr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hyperlink" Target="https://docs.vscentrum.be/" TargetMode="External"/></Relationships>
</file>

<file path=ppt/slides/_rels/slide100.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7" Type="http://schemas.openxmlformats.org/officeDocument/2006/relationships/hyperlink" Target="https://status.vscentrum.be/"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12.xml"/><Relationship Id="rId6" Type="http://schemas.openxmlformats.org/officeDocument/2006/relationships/hyperlink" Target="https://www.vscentrum.be/vsctraining" TargetMode="External"/><Relationship Id="rId5" Type="http://schemas.openxmlformats.org/officeDocument/2006/relationships/hyperlink" Target="https://docs.vscentrum.be/" TargetMode="External"/><Relationship Id="rId4" Type="http://schemas.openxmlformats.org/officeDocument/2006/relationships/hyperlink" Target="https://www.vscentrum.be/"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hyperlink" Target="https://account.vscentrum.be/" TargetMode="External"/><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hyperlink" Target="mailto:hpcinfo@kuleuven.be" TargetMode="Externa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8" Type="http://schemas.openxmlformats.org/officeDocument/2006/relationships/hyperlink" Target="https://icts.kuleuven.be/sc" TargetMode="External"/><Relationship Id="rId3" Type="http://schemas.openxmlformats.org/officeDocument/2006/relationships/hyperlink" Target="https://vlaams-supercomputing-centrum-vscdocumentation.readthedocs-hosted.com/en/latest/access/getting_access.html#create-a-public-private-key-pair" TargetMode="External"/><Relationship Id="rId7" Type="http://schemas.openxmlformats.org/officeDocument/2006/relationships/hyperlink" Target="https://icts.kuleuven.be/sc/forms/Aanvraagformulier_HPC_Credits"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hyperlink" Target="https://admin.kuleuven.be/icts/onderzoek/hpc/request-introduction-credits" TargetMode="External"/><Relationship Id="rId11" Type="http://schemas.openxmlformats.org/officeDocument/2006/relationships/image" Target="../media/image36.png"/><Relationship Id="rId5" Type="http://schemas.openxmlformats.org/officeDocument/2006/relationships/hyperlink" Target="https://vlaams-supercomputing-centrum-vscdocumentation.readthedocs-hosted.com/en/latest/access/getting_access.html#users-from-the-ku-leuven-and-uhasselt-association" TargetMode="External"/><Relationship Id="rId10" Type="http://schemas.openxmlformats.org/officeDocument/2006/relationships/image" Target="../media/image35.png"/><Relationship Id="rId4" Type="http://schemas.openxmlformats.org/officeDocument/2006/relationships/hyperlink" Target="https://account.vscentrum.be/" TargetMode="External"/><Relationship Id="rId9" Type="http://schemas.openxmlformats.org/officeDocument/2006/relationships/hyperlink" Target="https://icts.kuleuven.be/sc/onderzoeksgegevens/english-version/hpc_vsc_page"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vscentrum.be/en/education-and-trainings"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8" Type="http://schemas.openxmlformats.org/officeDocument/2006/relationships/image" Target="../media/image42.jpeg"/><Relationship Id="rId13" Type="http://schemas.openxmlformats.org/officeDocument/2006/relationships/image" Target="../media/image47.jpeg"/><Relationship Id="rId18" Type="http://schemas.openxmlformats.org/officeDocument/2006/relationships/image" Target="../media/image52.jpeg"/><Relationship Id="rId3" Type="http://schemas.openxmlformats.org/officeDocument/2006/relationships/image" Target="../media/image37.png"/><Relationship Id="rId7" Type="http://schemas.openxmlformats.org/officeDocument/2006/relationships/image" Target="../media/image41.jpeg"/><Relationship Id="rId12" Type="http://schemas.openxmlformats.org/officeDocument/2006/relationships/image" Target="../media/image46.png"/><Relationship Id="rId17" Type="http://schemas.openxmlformats.org/officeDocument/2006/relationships/image" Target="../media/image51.png"/><Relationship Id="rId2" Type="http://schemas.openxmlformats.org/officeDocument/2006/relationships/notesSlide" Target="../notesSlides/notesSlide12.xml"/><Relationship Id="rId16" Type="http://schemas.openxmlformats.org/officeDocument/2006/relationships/image" Target="../media/image50.jpeg"/><Relationship Id="rId1" Type="http://schemas.openxmlformats.org/officeDocument/2006/relationships/slideLayout" Target="../slideLayouts/slideLayout8.xml"/><Relationship Id="rId6" Type="http://schemas.openxmlformats.org/officeDocument/2006/relationships/image" Target="../media/image40.jpeg"/><Relationship Id="rId11" Type="http://schemas.openxmlformats.org/officeDocument/2006/relationships/image" Target="../media/image45.png"/><Relationship Id="rId5" Type="http://schemas.openxmlformats.org/officeDocument/2006/relationships/image" Target="../media/image39.jpeg"/><Relationship Id="rId15" Type="http://schemas.openxmlformats.org/officeDocument/2006/relationships/image" Target="../media/image49.jpeg"/><Relationship Id="rId10" Type="http://schemas.openxmlformats.org/officeDocument/2006/relationships/image" Target="../media/image44.jpeg"/><Relationship Id="rId4" Type="http://schemas.openxmlformats.org/officeDocument/2006/relationships/image" Target="../media/image38.jpeg"/><Relationship Id="rId9" Type="http://schemas.openxmlformats.org/officeDocument/2006/relationships/image" Target="../media/image43.jpeg"/><Relationship Id="rId1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slideLayout" Target="../slideLayouts/slideLayout8.xml"/><Relationship Id="rId1" Type="http://schemas.openxmlformats.org/officeDocument/2006/relationships/tags" Target="../tags/tag1.xml"/><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hpcleuven.github.io/HPC-intro/" TargetMode="External"/><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hyperlink" Target="https://github.com/gjbex/Training-sessions?tab=coc-ov-file"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hyperlink" Target="https://docs.vscentrum.be/access/how_to_create_manage_vsc_groups.html" TargetMode="External"/><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hyperlink" Target="https://icts.kuleuven.be/sc/onderzoeksgegevens/HPC"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admin.kuleuven.be/icts/onderzoek/hpc/hpc-storage" TargetMode="External"/><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hyperlink" Target="https://icts.kuleuven.be/sc/english/research/HPC" TargetMode="Externa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hyperlink" Target="https://vlaams-supercomputing-centrum-vscdocumentation.readthedocs-hosted.com/en/latest/leuven/using_beegfs.html" TargetMode="Externa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1.xml.rels><?xml version="1.0" encoding="UTF-8" standalone="yes"?>
<Relationships xmlns="http://schemas.openxmlformats.org/package/2006/relationships"><Relationship Id="rId3" Type="http://schemas.openxmlformats.org/officeDocument/2006/relationships/hyperlink" Target="https://docs.vscentrum.be/globus/index.html" TargetMode="External"/><Relationship Id="rId2" Type="http://schemas.openxmlformats.org/officeDocument/2006/relationships/hyperlink" Target="https://www.vscentrum.be/data" TargetMode="Externa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image" Target="../media/image59.svg"/><Relationship Id="rId7" Type="http://schemas.openxmlformats.org/officeDocument/2006/relationships/image" Target="../media/image63.svg"/><Relationship Id="rId12" Type="http://schemas.openxmlformats.org/officeDocument/2006/relationships/image" Target="../media/image68.svg"/><Relationship Id="rId17" Type="http://schemas.openxmlformats.org/officeDocument/2006/relationships/hyperlink" Target="https://icts.kuleuven.be/wijzers-beheer/en/Storagewijzer" TargetMode="External"/><Relationship Id="rId2" Type="http://schemas.openxmlformats.org/officeDocument/2006/relationships/image" Target="../media/image58.png"/><Relationship Id="rId16" Type="http://schemas.openxmlformats.org/officeDocument/2006/relationships/hyperlink" Target="https://icts.kuleuven.be/sc/english/storage/coldstorage" TargetMode="External"/><Relationship Id="rId1" Type="http://schemas.openxmlformats.org/officeDocument/2006/relationships/slideLayout" Target="../slideLayouts/slideLayout7.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svg"/><Relationship Id="rId15" Type="http://schemas.openxmlformats.org/officeDocument/2006/relationships/hyperlink" Target="https://icts.kuleuven.be/sc/english/storage/mango" TargetMode="External"/><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svg"/><Relationship Id="rId14" Type="http://schemas.openxmlformats.org/officeDocument/2006/relationships/image" Target="../media/image70.svg"/></Relationships>
</file>

<file path=ppt/slides/_rels/slide33.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65.sv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74.svg"/><Relationship Id="rId11" Type="http://schemas.openxmlformats.org/officeDocument/2006/relationships/image" Target="../media/image64.pn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s>
</file>

<file path=ppt/slides/_rels/slide3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tags" Target="../tags/tag2.xml"/><Relationship Id="rId4" Type="http://schemas.openxmlformats.org/officeDocument/2006/relationships/hyperlink" Target="https://icts.kuleuven.be/sc/english/research/HPC" TargetMode="Externa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hyperlink" Target="https://icts.kuleuven.be/sc/english/research/HPC" TargetMode="External"/><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4.xml"/><Relationship Id="rId4" Type="http://schemas.openxmlformats.org/officeDocument/2006/relationships/image" Target="../media/image86.png"/></Relationships>
</file>

<file path=ppt/slides/_rels/slide45.xml.rels><?xml version="1.0" encoding="UTF-8" standalone="yes"?>
<Relationships xmlns="http://schemas.openxmlformats.org/package/2006/relationships"><Relationship Id="rId3" Type="http://schemas.openxmlformats.org/officeDocument/2006/relationships/hyperlink" Target="https://docs.vscentrum.be/access/text_mode_access_using_putty.html" TargetMode="External"/><Relationship Id="rId7" Type="http://schemas.openxmlformats.org/officeDocument/2006/relationships/hyperlink" Target="https://ondemand.hpc.kuleuven.be/" TargetMode="External"/><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hyperlink" Target="https://docs.vscentrum.be/access/using_ssh_agent.html" TargetMode="External"/><Relationship Id="rId5" Type="http://schemas.openxmlformats.org/officeDocument/2006/relationships/hyperlink" Target="https://docs.vscentrum.be/access/generating_keys.html" TargetMode="External"/><Relationship Id="rId4" Type="http://schemas.openxmlformats.org/officeDocument/2006/relationships/hyperlink" Target="https://docs.vscentrum.be/access/access_using_mobaxterm.html" TargetMode="Externa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89.png"/><Relationship Id="rId4" Type="http://schemas.openxmlformats.org/officeDocument/2006/relationships/image" Target="../media/image88.png"/></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49.xml.rels><?xml version="1.0" encoding="UTF-8" standalone="yes"?>
<Relationships xmlns="http://schemas.openxmlformats.org/package/2006/relationships"><Relationship Id="rId3" Type="http://schemas.openxmlformats.org/officeDocument/2006/relationships/hyperlink" Target="https://www.nomachine.com/" TargetMode="External"/><Relationship Id="rId2" Type="http://schemas.openxmlformats.org/officeDocument/2006/relationships/image" Target="../media/image91.PNG"/><Relationship Id="rId1" Type="http://schemas.openxmlformats.org/officeDocument/2006/relationships/slideLayout" Target="../slideLayouts/slideLayout13.xml"/><Relationship Id="rId4" Type="http://schemas.openxmlformats.org/officeDocument/2006/relationships/hyperlink" Target="https://docs.vscentrum.be/compute/terminal/nx_start_guide.html"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hyperlink" Target="https://vlaams-supercomputing-centrum-vscdocumentation.readthedocs-hosted.com/en/latest/access/data_transfer_with_filezilla.html" TargetMode="External"/><Relationship Id="rId7" Type="http://schemas.openxmlformats.org/officeDocument/2006/relationships/image" Target="../media/image93.png"/><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92.png"/><Relationship Id="rId5" Type="http://schemas.openxmlformats.org/officeDocument/2006/relationships/hyperlink" Target="https://vlaams-supercomputing-centrum-vscdocumentation.readthedocs-hosted.com/en/latest/globus/manage_globus_groups.html" TargetMode="External"/><Relationship Id="rId4" Type="http://schemas.openxmlformats.org/officeDocument/2006/relationships/hyperlink" Target="https://vlaams-supercomputing-centrum-vscdocumentation.readthedocs-hosted.com/en/latest/access/data_transfer_using_winscp.html" TargetMode="External"/><Relationship Id="rId9" Type="http://schemas.openxmlformats.org/officeDocument/2006/relationships/image" Target="../media/image95.png"/></Relationships>
</file>

<file path=ppt/slides/_rels/slide5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hyperlink" Target="mailto:vsc3XXXX@login.hpc.kuleuven.be:/path/to/destination" TargetMode="Externa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02.png"/><Relationship Id="rId1" Type="http://schemas.openxmlformats.org/officeDocument/2006/relationships/slideLayout" Target="../slideLayouts/slideLayout7.xml"/><Relationship Id="rId5" Type="http://schemas.openxmlformats.org/officeDocument/2006/relationships/image" Target="../media/image103.png"/><Relationship Id="rId4" Type="http://schemas.openxmlformats.org/officeDocument/2006/relationships/hyperlink" Target="https://ondemand.hpc.kuleuven.b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2.png"/><Relationship Id="rId1" Type="http://schemas.openxmlformats.org/officeDocument/2006/relationships/slideLayout" Target="../slideLayouts/slideLayout7.xml"/><Relationship Id="rId5" Type="http://schemas.openxmlformats.org/officeDocument/2006/relationships/image" Target="../media/image105.PNG"/><Relationship Id="rId4" Type="http://schemas.openxmlformats.org/officeDocument/2006/relationships/image" Target="../media/image57.png"/></Relationships>
</file>

<file path=ppt/slides/_rels/slide6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02.png"/><Relationship Id="rId1" Type="http://schemas.openxmlformats.org/officeDocument/2006/relationships/slideLayout" Target="../slideLayouts/slideLayout7.xml"/><Relationship Id="rId5" Type="http://schemas.openxmlformats.org/officeDocument/2006/relationships/image" Target="../media/image109.PNG"/><Relationship Id="rId4" Type="http://schemas.openxmlformats.org/officeDocument/2006/relationships/hyperlink" Target="https://docs.vscentrum.be/compute/portal/ondemand/jupyterlab.html#jupyterlab"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hyperlink" Target="https://repo.continuum.io/miniconda/Miniconda3-latest-Linux-x86_64.sh" TargetMode="External"/></Relationships>
</file>

<file path=ppt/slides/_rels/slide6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6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2.png"/><Relationship Id="rId1" Type="http://schemas.openxmlformats.org/officeDocument/2006/relationships/slideLayout" Target="../slideLayouts/slideLayout7.xml"/><Relationship Id="rId5" Type="http://schemas.openxmlformats.org/officeDocument/2006/relationships/image" Target="../media/image113.png"/><Relationship Id="rId4" Type="http://schemas.openxmlformats.org/officeDocument/2006/relationships/image" Target="../media/image112.png"/></Relationships>
</file>

<file path=ppt/slides/_rels/slide6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02.png"/><Relationship Id="rId1" Type="http://schemas.openxmlformats.org/officeDocument/2006/relationships/slideLayout" Target="../slideLayouts/slideLayout7.xml"/><Relationship Id="rId5" Type="http://schemas.openxmlformats.org/officeDocument/2006/relationships/image" Target="../media/image116.png"/><Relationship Id="rId4" Type="http://schemas.openxmlformats.org/officeDocument/2006/relationships/image" Target="../media/image115.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6.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18.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s>
</file>

<file path=ppt/slides/_rels/slide7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7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hyperlink" Target="https://vlaams-supercomputing-centrum-vscdocumentation.readthedocs-hosted.com/en/latest/software/python_package_management.html?highlight=conda" TargetMode="External"/><Relationship Id="rId2" Type="http://schemas.openxmlformats.org/officeDocument/2006/relationships/image" Target="../media/image57.png"/><Relationship Id="rId1" Type="http://schemas.openxmlformats.org/officeDocument/2006/relationships/slideLayout" Target="../slideLayouts/slideLayout9.xml"/><Relationship Id="rId4" Type="http://schemas.openxmlformats.org/officeDocument/2006/relationships/hyperlink" Target="https://vlaams-supercomputing-centrum-vscdocumentation.readthedocs-hosted.com/en/latest/software/r_package_management.html?highlight=conda"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image" Target="../media/image57.png"/><Relationship Id="rId1" Type="http://schemas.openxmlformats.org/officeDocument/2006/relationships/slideLayout" Target="../slideLayouts/slideLayout6.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 Id="rId9" Type="http://schemas.openxmlformats.org/officeDocument/2006/relationships/image" Target="../media/image124.png"/></Relationships>
</file>

<file path=ppt/slides/_rels/slide76.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image" Target="../media/image57.png"/><Relationship Id="rId1" Type="http://schemas.openxmlformats.org/officeDocument/2006/relationships/slideLayout" Target="../slideLayouts/slideLayout6.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 Id="rId9" Type="http://schemas.openxmlformats.org/officeDocument/2006/relationships/image" Target="../media/image124.png"/></Relationships>
</file>

<file path=ppt/slides/_rels/slide7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125.gif"/><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55.png"/><Relationship Id="rId1" Type="http://schemas.openxmlformats.org/officeDocument/2006/relationships/slideLayout" Target="../slideLayouts/slideLayout6.xml"/><Relationship Id="rId6" Type="http://schemas.openxmlformats.org/officeDocument/2006/relationships/image" Target="../media/image102.png"/><Relationship Id="rId5" Type="http://schemas.openxmlformats.org/officeDocument/2006/relationships/image" Target="../media/image128.png"/><Relationship Id="rId4" Type="http://schemas.openxmlformats.org/officeDocument/2006/relationships/image" Target="../media/image127.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hyperlink" Target="https://vscentrum.be/"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2" Type="http://schemas.openxmlformats.org/officeDocument/2006/relationships/hyperlink" Target="https://slurm.schedmd.com/resource_limits.html" TargetMode="Externa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hyperlink" Target="https://atools.readthedocs.io/en/latest/" TargetMode="External"/><Relationship Id="rId5" Type="http://schemas.openxmlformats.org/officeDocument/2006/relationships/hyperlink" Target="https://www.youtube.com/watch?v=GlwaRyi1LVA" TargetMode="External"/><Relationship Id="rId4" Type="http://schemas.openxmlformats.org/officeDocument/2006/relationships/hyperlink" Target="https://github.com/gjbex/Workflows-for-HPC"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hyperlink" Target="https://account.vscentrum.be/"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5440" y="1350707"/>
            <a:ext cx="9144000" cy="2387600"/>
          </a:xfrm>
        </p:spPr>
        <p:txBody>
          <a:bodyPr>
            <a:normAutofit/>
          </a:bodyPr>
          <a:lstStyle/>
          <a:p>
            <a:pPr algn="l"/>
            <a:r>
              <a:rPr lang="en-US" sz="6000" dirty="0">
                <a:solidFill>
                  <a:srgbClr val="4E5865"/>
                </a:solidFill>
              </a:rPr>
              <a:t>VSC HPC introduction course</a:t>
            </a:r>
          </a:p>
        </p:txBody>
      </p:sp>
      <p:sp>
        <p:nvSpPr>
          <p:cNvPr id="7" name="Rectangle 6">
            <a:extLst>
              <a:ext uri="{FF2B5EF4-FFF2-40B4-BE49-F238E27FC236}">
                <a16:creationId xmlns:a16="http://schemas.microsoft.com/office/drawing/2014/main" id="{E7C86E5E-9A10-867B-17CA-F9902B9425BB}"/>
              </a:ext>
            </a:extLst>
          </p:cNvPr>
          <p:cNvSpPr/>
          <p:nvPr/>
        </p:nvSpPr>
        <p:spPr>
          <a:xfrm>
            <a:off x="1221052" y="3666231"/>
            <a:ext cx="5757025" cy="523220"/>
          </a:xfrm>
          <a:prstGeom prst="rect">
            <a:avLst/>
          </a:prstGeom>
        </p:spPr>
        <p:txBody>
          <a:bodyPr wrap="none">
            <a:spAutoFit/>
          </a:bodyPr>
          <a:lstStyle/>
          <a:p>
            <a:r>
              <a:rPr lang="nl-BE" sz="2800" dirty="0">
                <a:solidFill>
                  <a:srgbClr val="4E5865"/>
                </a:solidFill>
                <a:latin typeface="+mj-lt"/>
                <a:hlinkClick r:id="rId3"/>
              </a:rPr>
              <a:t>https://hpcleuven.github.io/HPC-intro</a:t>
            </a:r>
            <a:endParaRPr lang="nl-BE" sz="2800" dirty="0">
              <a:solidFill>
                <a:srgbClr val="4E5865"/>
              </a:solidFill>
              <a:latin typeface="+mj-lt"/>
            </a:endParaRPr>
          </a:p>
        </p:txBody>
      </p:sp>
      <p:pic>
        <p:nvPicPr>
          <p:cNvPr id="8" name="Picture 7" descr="A close up of a logo&#10;&#10;Description automatically generated">
            <a:extLst>
              <a:ext uri="{FF2B5EF4-FFF2-40B4-BE49-F238E27FC236}">
                <a16:creationId xmlns:a16="http://schemas.microsoft.com/office/drawing/2014/main" id="{F7FC7D23-9716-5C97-01A7-CA290AB90C5C}"/>
              </a:ext>
            </a:extLst>
          </p:cNvPr>
          <p:cNvPicPr>
            <a:picLocks noChangeAspect="1"/>
          </p:cNvPicPr>
          <p:nvPr/>
        </p:nvPicPr>
        <p:blipFill rotWithShape="1">
          <a:blip r:embed="rId4">
            <a:extLst>
              <a:ext uri="{28A0092B-C50C-407E-A947-70E740481C1C}">
                <a14:useLocalDpi xmlns:a14="http://schemas.microsoft.com/office/drawing/2010/main" val="0"/>
              </a:ext>
            </a:extLst>
          </a:blip>
          <a:srcRect l="10687" t="11172" r="11763" b="11280"/>
          <a:stretch/>
        </p:blipFill>
        <p:spPr>
          <a:xfrm>
            <a:off x="8639410" y="3321373"/>
            <a:ext cx="3420000" cy="3420000"/>
          </a:xfrm>
          <a:prstGeom prst="rect">
            <a:avLst/>
          </a:prstGeom>
        </p:spPr>
      </p:pic>
    </p:spTree>
    <p:extLst>
      <p:ext uri="{BB962C8B-B14F-4D97-AF65-F5344CB8AC3E}">
        <p14:creationId xmlns:p14="http://schemas.microsoft.com/office/powerpoint/2010/main" val="251795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10</a:t>
            </a:fld>
            <a:endParaRPr lang="nl-BE"/>
          </a:p>
        </p:txBody>
      </p:sp>
      <p:pic>
        <p:nvPicPr>
          <p:cNvPr id="7" name="Picture 6" descr="A screenshot of a computer&#10;&#10;Description automatically generated">
            <a:extLst>
              <a:ext uri="{FF2B5EF4-FFF2-40B4-BE49-F238E27FC236}">
                <a16:creationId xmlns:a16="http://schemas.microsoft.com/office/drawing/2014/main" id="{77F4BE9A-FE46-6376-3E84-D0E869E52E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5812" y="802761"/>
            <a:ext cx="9480376" cy="5036450"/>
          </a:xfrm>
          <a:prstGeom prst="rect">
            <a:avLst/>
          </a:prstGeom>
        </p:spPr>
      </p:pic>
      <p:grpSp>
        <p:nvGrpSpPr>
          <p:cNvPr id="5" name="Group 4"/>
          <p:cNvGrpSpPr/>
          <p:nvPr/>
        </p:nvGrpSpPr>
        <p:grpSpPr>
          <a:xfrm>
            <a:off x="9480376" y="2060847"/>
            <a:ext cx="1872208" cy="1620180"/>
            <a:chOff x="10331380" y="3313788"/>
            <a:chExt cx="1616907" cy="1166530"/>
          </a:xfrm>
        </p:grpSpPr>
        <p:cxnSp>
          <p:nvCxnSpPr>
            <p:cNvPr id="6" name="Straight Arrow Connector 5"/>
            <p:cNvCxnSpPr>
              <a:cxnSpLocks/>
              <a:stCxn id="4" idx="0"/>
            </p:cNvCxnSpPr>
            <p:nvPr/>
          </p:nvCxnSpPr>
          <p:spPr>
            <a:xfrm flipH="1" flipV="1">
              <a:off x="10331380" y="3313788"/>
              <a:ext cx="932831" cy="51845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10580135" y="3832246"/>
              <a:ext cx="1368152" cy="648072"/>
            </a:xfrm>
            <a:prstGeom prst="rect">
              <a:avLst/>
            </a:prstGeom>
            <a:solidFill>
              <a:schemeClr val="accent1"/>
            </a:solid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400" dirty="0">
                  <a:solidFill>
                    <a:schemeClr val="bg1"/>
                  </a:solidFill>
                </a:rPr>
                <a:t>Enter your keywords here; e.g. ‘</a:t>
              </a:r>
              <a:r>
                <a:rPr lang="en-US" sz="1400" dirty="0" err="1">
                  <a:solidFill>
                    <a:schemeClr val="bg1"/>
                  </a:solidFill>
                </a:rPr>
                <a:t>Ondemand</a:t>
              </a:r>
              <a:r>
                <a:rPr lang="en-US" sz="1400" dirty="0">
                  <a:solidFill>
                    <a:schemeClr val="bg1"/>
                  </a:solidFill>
                </a:rPr>
                <a:t>’</a:t>
              </a:r>
              <a:endParaRPr lang="nl-BE" sz="1400" dirty="0">
                <a:solidFill>
                  <a:schemeClr val="bg1"/>
                </a:solidFill>
              </a:endParaRPr>
            </a:p>
          </p:txBody>
        </p:sp>
      </p:grpSp>
      <p:sp>
        <p:nvSpPr>
          <p:cNvPr id="11" name="Rounded Rectangular Callout 9">
            <a:extLst>
              <a:ext uri="{FF2B5EF4-FFF2-40B4-BE49-F238E27FC236}">
                <a16:creationId xmlns:a16="http://schemas.microsoft.com/office/drawing/2014/main" id="{2825AE81-F738-19EF-BE0D-AD084CC2686C}"/>
              </a:ext>
            </a:extLst>
          </p:cNvPr>
          <p:cNvSpPr/>
          <p:nvPr/>
        </p:nvSpPr>
        <p:spPr>
          <a:xfrm>
            <a:off x="1559496" y="194786"/>
            <a:ext cx="3312368" cy="416379"/>
          </a:xfrm>
          <a:prstGeom prst="wedgeRoundRectCallout">
            <a:avLst>
              <a:gd name="adj1" fmla="val 11879"/>
              <a:gd name="adj2" fmla="val 2057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hlinkClick r:id="rId4"/>
              </a:rPr>
              <a:t>https://docs.vscentrum.be</a:t>
            </a:r>
            <a:endParaRPr lang="nl-BE" sz="2000" b="1" dirty="0"/>
          </a:p>
        </p:txBody>
      </p:sp>
    </p:spTree>
    <p:extLst>
      <p:ext uri="{BB962C8B-B14F-4D97-AF65-F5344CB8AC3E}">
        <p14:creationId xmlns:p14="http://schemas.microsoft.com/office/powerpoint/2010/main" val="41342205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40469" y="1197620"/>
            <a:ext cx="10937067" cy="3785652"/>
          </a:xfrm>
          <a:prstGeom prst="rect">
            <a:avLst/>
          </a:prstGeom>
          <a:ln w="25400">
            <a:solidFill>
              <a:srgbClr val="DB6C30"/>
            </a:solidFill>
          </a:ln>
        </p:spPr>
        <p:txBody>
          <a:bodyPr wrap="square" anchor="ctr">
            <a:spAutoFit/>
          </a:bodyPr>
          <a:lstStyle/>
          <a:p>
            <a:r>
              <a:rPr lang="nl-NL" altLang="en-US" sz="2200" dirty="0"/>
              <a:t>Helpdesk (email): </a:t>
            </a:r>
            <a:r>
              <a:rPr lang="nl-NL" altLang="en-US" sz="2200" dirty="0">
                <a:hlinkClick r:id="rId2"/>
              </a:rPr>
              <a:t>hpcinfo@kuleuven.be</a:t>
            </a:r>
            <a:endParaRPr lang="nl-NL" altLang="en-US" sz="2200" dirty="0"/>
          </a:p>
          <a:p>
            <a:endParaRPr lang="en-US" altLang="en-US" sz="2200" dirty="0"/>
          </a:p>
          <a:p>
            <a:r>
              <a:rPr lang="en-US" altLang="en-US" sz="2200" dirty="0"/>
              <a:t>Helpdesk (online form): </a:t>
            </a:r>
            <a:r>
              <a:rPr lang="en-US" altLang="en-US" sz="2200" dirty="0">
                <a:hlinkClick r:id="rId3"/>
              </a:rPr>
              <a:t>https://admin.kuleuven.be/icts/HPCinfo_form/HPC-info-formulier</a:t>
            </a:r>
            <a:br>
              <a:rPr lang="en-US" altLang="en-US" sz="2200" dirty="0"/>
            </a:br>
            <a:endParaRPr lang="nl-NL" altLang="en-US" sz="2200" dirty="0">
              <a:solidFill>
                <a:srgbClr val="DB6C30"/>
              </a:solidFill>
            </a:endParaRPr>
          </a:p>
          <a:p>
            <a:r>
              <a:rPr lang="nl-NL" altLang="en-US" sz="2200" dirty="0"/>
              <a:t>VSC website: </a:t>
            </a:r>
            <a:r>
              <a:rPr lang="nl-BE" altLang="en-US" sz="2200" dirty="0">
                <a:solidFill>
                  <a:srgbClr val="DB6C30"/>
                </a:solidFill>
                <a:hlinkClick r:id="rId4"/>
              </a:rPr>
              <a:t>https://www.vscentrum.be</a:t>
            </a:r>
            <a:endParaRPr lang="nl-BE" altLang="en-US" sz="2200" dirty="0">
              <a:solidFill>
                <a:srgbClr val="DB6C30"/>
              </a:solidFill>
            </a:endParaRPr>
          </a:p>
          <a:p>
            <a:endParaRPr lang="en-US" altLang="en-US" sz="2200" dirty="0"/>
          </a:p>
          <a:p>
            <a:r>
              <a:rPr lang="en-US" altLang="en-US" sz="2200" dirty="0"/>
              <a:t>VSC documentation: </a:t>
            </a:r>
            <a:r>
              <a:rPr lang="nl-BE" sz="2200" dirty="0">
                <a:solidFill>
                  <a:srgbClr val="DB6C30"/>
                </a:solidFill>
                <a:hlinkClick r:id="rId5"/>
              </a:rPr>
              <a:t>https://docs.vscentrum.be</a:t>
            </a:r>
            <a:br>
              <a:rPr lang="nl-BE" sz="2000" dirty="0"/>
            </a:br>
            <a:endParaRPr lang="nl-BE" sz="2000" dirty="0"/>
          </a:p>
          <a:p>
            <a:r>
              <a:rPr lang="en-US" altLang="en-US" sz="2200" dirty="0"/>
              <a:t>VSC agenda, training sessions, events (User Day): </a:t>
            </a:r>
            <a:r>
              <a:rPr lang="en-US" altLang="en-US" sz="2200" dirty="0">
                <a:hlinkClick r:id="rId6"/>
              </a:rPr>
              <a:t>https://www.vscentrum.be/vsctraining</a:t>
            </a:r>
            <a:endParaRPr lang="en-US" altLang="en-US" sz="2200" dirty="0">
              <a:solidFill>
                <a:srgbClr val="DB6C30"/>
              </a:solidFill>
            </a:endParaRPr>
          </a:p>
          <a:p>
            <a:endParaRPr lang="en-US" altLang="en-US" sz="2200" dirty="0"/>
          </a:p>
          <a:p>
            <a:r>
              <a:rPr lang="en-US" altLang="en-US" sz="2200" dirty="0"/>
              <a:t>System status page: </a:t>
            </a:r>
            <a:r>
              <a:rPr lang="en-US" altLang="en-US" sz="2200" dirty="0">
                <a:hlinkClick r:id="rId7"/>
              </a:rPr>
              <a:t>https://status.vscentrum.be</a:t>
            </a:r>
            <a:endParaRPr lang="en-US" altLang="en-US" sz="2200" dirty="0"/>
          </a:p>
        </p:txBody>
      </p:sp>
      <p:sp>
        <p:nvSpPr>
          <p:cNvPr id="24" name="Slide Number Placeholder 5">
            <a:extLst>
              <a:ext uri="{FF2B5EF4-FFF2-40B4-BE49-F238E27FC236}">
                <a16:creationId xmlns:a16="http://schemas.microsoft.com/office/drawing/2014/main" id="{5A89C74F-8936-41AF-92D5-F7BAA43574D4}"/>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100</a:t>
            </a:fld>
            <a:endParaRPr lang="en-US" dirty="0"/>
          </a:p>
        </p:txBody>
      </p:sp>
      <p:sp>
        <p:nvSpPr>
          <p:cNvPr id="3" name="Rectangle 2">
            <a:extLst>
              <a:ext uri="{FF2B5EF4-FFF2-40B4-BE49-F238E27FC236}">
                <a16:creationId xmlns:a16="http://schemas.microsoft.com/office/drawing/2014/main" id="{08DA97A7-3B39-DA75-E4D4-12EC92592B00}"/>
              </a:ext>
            </a:extLst>
          </p:cNvPr>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Useful links</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13009178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7250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11</a:t>
            </a:fld>
            <a:endParaRPr lang="nl-BE"/>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609" y="1556793"/>
            <a:ext cx="6950023" cy="4214853"/>
          </a:xfrm>
          <a:prstGeom prst="rect">
            <a:avLst/>
          </a:prstGeom>
        </p:spPr>
      </p:pic>
      <p:grpSp>
        <p:nvGrpSpPr>
          <p:cNvPr id="19" name="Group 18"/>
          <p:cNvGrpSpPr/>
          <p:nvPr/>
        </p:nvGrpSpPr>
        <p:grpSpPr>
          <a:xfrm>
            <a:off x="479376" y="332656"/>
            <a:ext cx="5112568" cy="1872208"/>
            <a:chOff x="-1044624" y="332656"/>
            <a:chExt cx="5112568" cy="1872208"/>
          </a:xfrm>
        </p:grpSpPr>
        <p:sp>
          <p:nvSpPr>
            <p:cNvPr id="4" name="Rounded Rectangle 3"/>
            <p:cNvSpPr/>
            <p:nvPr/>
          </p:nvSpPr>
          <p:spPr>
            <a:xfrm>
              <a:off x="-1044624" y="332656"/>
              <a:ext cx="4176464" cy="93610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Manage your VSC account at</a:t>
              </a:r>
              <a:br>
                <a:rPr lang="en-US" sz="2000" dirty="0"/>
              </a:br>
              <a:r>
                <a:rPr lang="en-US" sz="2000" b="1" dirty="0">
                  <a:solidFill>
                    <a:schemeClr val="bg2"/>
                  </a:solidFill>
                  <a:hlinkClick r:id="rId3"/>
                </a:rPr>
                <a:t>https://account.vscentrum.be</a:t>
              </a:r>
              <a:endParaRPr lang="nl-BE" sz="2000" b="1" dirty="0">
                <a:solidFill>
                  <a:schemeClr val="bg2"/>
                </a:solidFill>
              </a:endParaRPr>
            </a:p>
          </p:txBody>
        </p:sp>
        <p:sp>
          <p:nvSpPr>
            <p:cNvPr id="5" name="Oval 4"/>
            <p:cNvSpPr/>
            <p:nvPr/>
          </p:nvSpPr>
          <p:spPr>
            <a:xfrm>
              <a:off x="1979712" y="1844824"/>
              <a:ext cx="2088232" cy="360040"/>
            </a:xfrm>
            <a:prstGeom prst="ellipse">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nl-BE"/>
            </a:p>
          </p:txBody>
        </p:sp>
        <p:cxnSp>
          <p:nvCxnSpPr>
            <p:cNvPr id="7" name="Straight Connector 6"/>
            <p:cNvCxnSpPr>
              <a:cxnSpLocks/>
              <a:stCxn id="4" idx="2"/>
              <a:endCxn id="5" idx="0"/>
            </p:cNvCxnSpPr>
            <p:nvPr/>
          </p:nvCxnSpPr>
          <p:spPr>
            <a:xfrm>
              <a:off x="1043608" y="1268759"/>
              <a:ext cx="1980220" cy="57606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0" name="Group 19"/>
          <p:cNvGrpSpPr/>
          <p:nvPr/>
        </p:nvGrpSpPr>
        <p:grpSpPr>
          <a:xfrm>
            <a:off x="4151784" y="2321172"/>
            <a:ext cx="1944216" cy="963812"/>
            <a:chOff x="2627784" y="2321172"/>
            <a:chExt cx="1944216" cy="963812"/>
          </a:xfrm>
        </p:grpSpPr>
        <p:sp>
          <p:nvSpPr>
            <p:cNvPr id="8" name="Line Callout 1 7"/>
            <p:cNvSpPr/>
            <p:nvPr/>
          </p:nvSpPr>
          <p:spPr>
            <a:xfrm>
              <a:off x="2843808" y="2321172"/>
              <a:ext cx="1728192" cy="576064"/>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Add/remove your public keys</a:t>
              </a:r>
              <a:endParaRPr lang="nl-BE" sz="1600" dirty="0"/>
            </a:p>
          </p:txBody>
        </p:sp>
        <p:cxnSp>
          <p:nvCxnSpPr>
            <p:cNvPr id="10" name="Straight Arrow Connector 9"/>
            <p:cNvCxnSpPr/>
            <p:nvPr/>
          </p:nvCxnSpPr>
          <p:spPr>
            <a:xfrm flipH="1">
              <a:off x="2627784" y="2852936"/>
              <a:ext cx="216024" cy="43204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1" name="Group 20"/>
          <p:cNvGrpSpPr/>
          <p:nvPr/>
        </p:nvGrpSpPr>
        <p:grpSpPr>
          <a:xfrm>
            <a:off x="4367808" y="3573016"/>
            <a:ext cx="1656184" cy="1224136"/>
            <a:chOff x="2843808" y="3573016"/>
            <a:chExt cx="1656184" cy="1224136"/>
          </a:xfrm>
        </p:grpSpPr>
        <p:sp>
          <p:nvSpPr>
            <p:cNvPr id="12" name="Line Callout 1 11"/>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or request to join a new group</a:t>
              </a:r>
              <a:endParaRPr lang="nl-BE" dirty="0"/>
            </a:p>
          </p:txBody>
        </p:sp>
        <p:cxnSp>
          <p:nvCxnSpPr>
            <p:cNvPr id="14" name="Straight Arrow Connector 13"/>
            <p:cNvCxnSpPr>
              <a:stCxn id="12" idx="3"/>
            </p:cNvCxnSpPr>
            <p:nvPr/>
          </p:nvCxnSpPr>
          <p:spPr>
            <a:xfrm flipV="1">
              <a:off x="3671900" y="3573016"/>
              <a:ext cx="468052" cy="36004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2" name="Group 21"/>
          <p:cNvGrpSpPr/>
          <p:nvPr/>
        </p:nvGrpSpPr>
        <p:grpSpPr>
          <a:xfrm>
            <a:off x="6679436" y="3593584"/>
            <a:ext cx="3016964" cy="1131560"/>
            <a:chOff x="5155436" y="3593584"/>
            <a:chExt cx="3016964" cy="1131560"/>
          </a:xfrm>
        </p:grpSpPr>
        <p:sp>
          <p:nvSpPr>
            <p:cNvPr id="15" name="Line Callout 1 14"/>
            <p:cNvSpPr/>
            <p:nvPr/>
          </p:nvSpPr>
          <p:spPr>
            <a:xfrm>
              <a:off x="5364087" y="4005064"/>
              <a:ext cx="2808313" cy="720080"/>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t>Moderate your VSC groups (add/remove users)</a:t>
              </a:r>
              <a:endParaRPr lang="nl-BE" dirty="0"/>
            </a:p>
          </p:txBody>
        </p:sp>
        <p:cxnSp>
          <p:nvCxnSpPr>
            <p:cNvPr id="17" name="Straight Arrow Connector 16"/>
            <p:cNvCxnSpPr/>
            <p:nvPr/>
          </p:nvCxnSpPr>
          <p:spPr>
            <a:xfrm flipH="1" flipV="1">
              <a:off x="5155436" y="3593584"/>
              <a:ext cx="208651" cy="41148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18" name="Group 17"/>
          <p:cNvGrpSpPr/>
          <p:nvPr/>
        </p:nvGrpSpPr>
        <p:grpSpPr>
          <a:xfrm>
            <a:off x="290357" y="3356992"/>
            <a:ext cx="2457271" cy="1008112"/>
            <a:chOff x="2843808" y="3645024"/>
            <a:chExt cx="2112795" cy="1008112"/>
          </a:xfrm>
        </p:grpSpPr>
        <p:sp>
          <p:nvSpPr>
            <p:cNvPr id="23" name="Line Callout 1 22"/>
            <p:cNvSpPr/>
            <p:nvPr/>
          </p:nvSpPr>
          <p:spPr>
            <a:xfrm>
              <a:off x="2843808" y="3933056"/>
              <a:ext cx="1656184" cy="720080"/>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public keys</a:t>
              </a:r>
              <a:br>
                <a:rPr lang="en-US" dirty="0"/>
              </a:br>
              <a:r>
                <a:rPr lang="en-US" dirty="0"/>
                <a:t>Request account</a:t>
              </a:r>
              <a:endParaRPr lang="nl-BE" dirty="0"/>
            </a:p>
          </p:txBody>
        </p:sp>
        <p:cxnSp>
          <p:nvCxnSpPr>
            <p:cNvPr id="24" name="Straight Arrow Connector 23"/>
            <p:cNvCxnSpPr/>
            <p:nvPr/>
          </p:nvCxnSpPr>
          <p:spPr>
            <a:xfrm flipV="1">
              <a:off x="4492254" y="3645024"/>
              <a:ext cx="464349" cy="28803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
        <p:nvSpPr>
          <p:cNvPr id="6" name="Rectangle 5">
            <a:extLst>
              <a:ext uri="{FF2B5EF4-FFF2-40B4-BE49-F238E27FC236}">
                <a16:creationId xmlns:a16="http://schemas.microsoft.com/office/drawing/2014/main" id="{81C0C022-5D2F-FB2F-3D61-86B475D533D0}"/>
              </a:ext>
            </a:extLst>
          </p:cNvPr>
          <p:cNvSpPr/>
          <p:nvPr/>
        </p:nvSpPr>
        <p:spPr>
          <a:xfrm>
            <a:off x="2855640" y="5013176"/>
            <a:ext cx="576064" cy="2160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B80A86D4-7ECC-BF9C-7127-6A696669C9F1}"/>
              </a:ext>
            </a:extLst>
          </p:cNvPr>
          <p:cNvSpPr/>
          <p:nvPr/>
        </p:nvSpPr>
        <p:spPr>
          <a:xfrm>
            <a:off x="3503712" y="5405957"/>
            <a:ext cx="576064" cy="2160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a:extLst>
              <a:ext uri="{FF2B5EF4-FFF2-40B4-BE49-F238E27FC236}">
                <a16:creationId xmlns:a16="http://schemas.microsoft.com/office/drawing/2014/main" id="{2CC3A492-4886-6DE4-FDE4-D547FFF90A7C}"/>
              </a:ext>
            </a:extLst>
          </p:cNvPr>
          <p:cNvSpPr/>
          <p:nvPr/>
        </p:nvSpPr>
        <p:spPr>
          <a:xfrm>
            <a:off x="3035660" y="5601502"/>
            <a:ext cx="900099" cy="1444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0313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12</a:t>
            </a:fld>
            <a:endParaRPr lang="nl-BE"/>
          </a:p>
        </p:txBody>
      </p:sp>
      <p:grpSp>
        <p:nvGrpSpPr>
          <p:cNvPr id="45" name="Group 44"/>
          <p:cNvGrpSpPr/>
          <p:nvPr/>
        </p:nvGrpSpPr>
        <p:grpSpPr>
          <a:xfrm>
            <a:off x="705370" y="1227474"/>
            <a:ext cx="7704855" cy="4822180"/>
            <a:chOff x="719572" y="1017910"/>
            <a:chExt cx="7704855" cy="4822180"/>
          </a:xfrm>
        </p:grpSpPr>
        <p:grpSp>
          <p:nvGrpSpPr>
            <p:cNvPr id="27" name="Group 26"/>
            <p:cNvGrpSpPr/>
            <p:nvPr/>
          </p:nvGrpSpPr>
          <p:grpSpPr>
            <a:xfrm>
              <a:off x="3493319" y="1236462"/>
              <a:ext cx="4931107" cy="1122388"/>
              <a:chOff x="2773747" y="218552"/>
              <a:chExt cx="4931107" cy="1122388"/>
            </a:xfrm>
          </p:grpSpPr>
          <p:sp>
            <p:nvSpPr>
              <p:cNvPr id="43" name="Round Same Side Corner Rectangle 42"/>
              <p:cNvSpPr/>
              <p:nvPr/>
            </p:nvSpPr>
            <p:spPr>
              <a:xfrm rot="5400000">
                <a:off x="4687642" y="-1676273"/>
                <a:ext cx="1103318"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nl-BE"/>
              </a:p>
            </p:txBody>
          </p:sp>
          <p:sp>
            <p:nvSpPr>
              <p:cNvPr id="44" name="Round Same Side Corner Rectangle 4"/>
              <p:cNvSpPr/>
              <p:nvPr/>
            </p:nvSpPr>
            <p:spPr>
              <a:xfrm>
                <a:off x="2773749" y="218552"/>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FontTx/>
                  <a:buChar char="••"/>
                </a:pPr>
                <a:r>
                  <a:rPr lang="en-US" sz="2000" dirty="0"/>
                  <a:t>Helpdesk (</a:t>
                </a:r>
                <a:r>
                  <a:rPr lang="en-US" sz="2000" dirty="0">
                    <a:hlinkClick r:id="rId2"/>
                  </a:rPr>
                  <a:t>hpcinfo@kuleuven.be</a:t>
                </a:r>
                <a:r>
                  <a:rPr lang="en-US" sz="2000" dirty="0"/>
                  <a:t>) </a:t>
                </a:r>
              </a:p>
              <a:p>
                <a:pPr marL="171450" lvl="1" indent="-171450" defTabSz="711200">
                  <a:lnSpc>
                    <a:spcPct val="90000"/>
                  </a:lnSpc>
                  <a:spcBef>
                    <a:spcPct val="0"/>
                  </a:spcBef>
                  <a:spcAft>
                    <a:spcPct val="15000"/>
                  </a:spcAft>
                  <a:buChar char="••"/>
                </a:pPr>
                <a:r>
                  <a:rPr lang="en-US" sz="2000" dirty="0"/>
                  <a:t>Monitoring and reporting</a:t>
                </a:r>
              </a:p>
            </p:txBody>
          </p:sp>
        </p:grpSp>
        <p:grpSp>
          <p:nvGrpSpPr>
            <p:cNvPr id="28" name="Group 27"/>
            <p:cNvGrpSpPr/>
            <p:nvPr/>
          </p:nvGrpSpPr>
          <p:grpSpPr>
            <a:xfrm>
              <a:off x="719572" y="1017910"/>
              <a:ext cx="2773748" cy="1554782"/>
              <a:chOff x="0" y="0"/>
              <a:chExt cx="2773748" cy="1554782"/>
            </a:xfrm>
          </p:grpSpPr>
          <p:sp>
            <p:nvSpPr>
              <p:cNvPr id="41" name="Rounded Rectangle 40"/>
              <p:cNvSpPr/>
              <p:nvPr/>
            </p:nvSpPr>
            <p:spPr>
              <a:xfrm>
                <a:off x="0" y="0"/>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nl-BE"/>
              </a:p>
            </p:txBody>
          </p:sp>
          <p:sp>
            <p:nvSpPr>
              <p:cNvPr id="42" name="Rounded Rectangle 6"/>
              <p:cNvSpPr/>
              <p:nvPr/>
            </p:nvSpPr>
            <p:spPr>
              <a:xfrm>
                <a:off x="75898" y="75898"/>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Basic support</a:t>
                </a:r>
              </a:p>
            </p:txBody>
          </p:sp>
        </p:grpSp>
        <p:grpSp>
          <p:nvGrpSpPr>
            <p:cNvPr id="29" name="Group 28"/>
            <p:cNvGrpSpPr/>
            <p:nvPr/>
          </p:nvGrpSpPr>
          <p:grpSpPr>
            <a:xfrm>
              <a:off x="3493318" y="2778245"/>
              <a:ext cx="4931107" cy="1289126"/>
              <a:chOff x="2773746" y="1760335"/>
              <a:chExt cx="4931107" cy="1289126"/>
            </a:xfrm>
          </p:grpSpPr>
          <p:sp>
            <p:nvSpPr>
              <p:cNvPr id="39" name="Round Same Side Corner Rectangle 38"/>
              <p:cNvSpPr/>
              <p:nvPr/>
            </p:nvSpPr>
            <p:spPr>
              <a:xfrm rot="5400000">
                <a:off x="4594737" y="-60656"/>
                <a:ext cx="1289126"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r>
                  <a:rPr lang="en-US" dirty="0"/>
                  <a:t> </a:t>
                </a:r>
                <a:endParaRPr lang="nl-BE" dirty="0"/>
              </a:p>
            </p:txBody>
          </p:sp>
          <p:sp>
            <p:nvSpPr>
              <p:cNvPr id="40" name="Round Same Side Corner Rectangle 8"/>
              <p:cNvSpPr/>
              <p:nvPr/>
            </p:nvSpPr>
            <p:spPr>
              <a:xfrm>
                <a:off x="2773749" y="1851074"/>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GB" sz="2000" dirty="0"/>
                  <a:t>Installation and porting</a:t>
                </a:r>
              </a:p>
              <a:p>
                <a:pPr marL="171450" lvl="1" indent="-171450" defTabSz="711200">
                  <a:lnSpc>
                    <a:spcPct val="90000"/>
                  </a:lnSpc>
                  <a:spcBef>
                    <a:spcPct val="0"/>
                  </a:spcBef>
                  <a:spcAft>
                    <a:spcPct val="15000"/>
                  </a:spcAft>
                  <a:buChar char="••"/>
                </a:pPr>
                <a:r>
                  <a:rPr lang="en-GB" sz="2000" dirty="0"/>
                  <a:t>Optimisation and debugging</a:t>
                </a:r>
              </a:p>
              <a:p>
                <a:pPr marL="171450" lvl="1" indent="-171450" defTabSz="711200">
                  <a:lnSpc>
                    <a:spcPct val="90000"/>
                  </a:lnSpc>
                  <a:spcBef>
                    <a:spcPct val="0"/>
                  </a:spcBef>
                  <a:spcAft>
                    <a:spcPct val="15000"/>
                  </a:spcAft>
                  <a:buChar char="••"/>
                </a:pPr>
                <a:r>
                  <a:rPr lang="en-GB" sz="2000" dirty="0"/>
                  <a:t>Benchmarking</a:t>
                </a:r>
              </a:p>
              <a:p>
                <a:pPr marL="171450" lvl="1" indent="-171450" defTabSz="711200">
                  <a:lnSpc>
                    <a:spcPct val="90000"/>
                  </a:lnSpc>
                  <a:spcBef>
                    <a:spcPct val="0"/>
                  </a:spcBef>
                  <a:spcAft>
                    <a:spcPct val="15000"/>
                  </a:spcAft>
                  <a:buChar char="••"/>
                </a:pPr>
                <a:r>
                  <a:rPr lang="en-GB" sz="2000" dirty="0"/>
                  <a:t>Workflows </a:t>
                </a:r>
                <a:r>
                  <a:rPr lang="pl-PL" sz="2000" dirty="0"/>
                  <a:t>and</a:t>
                </a:r>
                <a:r>
                  <a:rPr lang="en-GB" sz="2000" dirty="0"/>
                  <a:t> best practices</a:t>
                </a:r>
              </a:p>
            </p:txBody>
          </p:sp>
        </p:grpSp>
        <p:grpSp>
          <p:nvGrpSpPr>
            <p:cNvPr id="30" name="Group 29"/>
            <p:cNvGrpSpPr/>
            <p:nvPr/>
          </p:nvGrpSpPr>
          <p:grpSpPr>
            <a:xfrm>
              <a:off x="719572" y="2652786"/>
              <a:ext cx="2773748" cy="1554782"/>
              <a:chOff x="0" y="1634876"/>
              <a:chExt cx="2773748" cy="1554782"/>
            </a:xfrm>
          </p:grpSpPr>
          <p:sp>
            <p:nvSpPr>
              <p:cNvPr id="37" name="Rounded Rectangle 36"/>
              <p:cNvSpPr/>
              <p:nvPr/>
            </p:nvSpPr>
            <p:spPr>
              <a:xfrm>
                <a:off x="0" y="1634876"/>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nl-BE"/>
              </a:p>
            </p:txBody>
          </p:sp>
          <p:sp>
            <p:nvSpPr>
              <p:cNvPr id="38" name="Rounded Rectangle 10"/>
              <p:cNvSpPr/>
              <p:nvPr/>
            </p:nvSpPr>
            <p:spPr>
              <a:xfrm>
                <a:off x="75898" y="1710774"/>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Application support</a:t>
                </a:r>
              </a:p>
            </p:txBody>
          </p:sp>
        </p:grpSp>
        <p:grpSp>
          <p:nvGrpSpPr>
            <p:cNvPr id="31" name="Group 30"/>
            <p:cNvGrpSpPr/>
            <p:nvPr/>
          </p:nvGrpSpPr>
          <p:grpSpPr>
            <a:xfrm>
              <a:off x="3493320" y="4440786"/>
              <a:ext cx="4931107" cy="1243825"/>
              <a:chOff x="2773748" y="3422876"/>
              <a:chExt cx="4931107" cy="1243825"/>
            </a:xfrm>
          </p:grpSpPr>
          <p:sp>
            <p:nvSpPr>
              <p:cNvPr id="35" name="Round Same Side Corner Rectangle 34"/>
              <p:cNvSpPr/>
              <p:nvPr/>
            </p:nvSpPr>
            <p:spPr>
              <a:xfrm rot="5400000">
                <a:off x="4617389" y="157923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nl-BE"/>
              </a:p>
            </p:txBody>
          </p:sp>
          <p:sp>
            <p:nvSpPr>
              <p:cNvPr id="36" name="Round Same Side Corner Rectangle 12"/>
              <p:cNvSpPr/>
              <p:nvPr/>
            </p:nvSpPr>
            <p:spPr>
              <a:xfrm>
                <a:off x="2773749" y="3483595"/>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US" sz="2000" dirty="0"/>
                  <a:t>Documentation and tutorials</a:t>
                </a:r>
              </a:p>
              <a:p>
                <a:pPr marL="171450" lvl="1" indent="-171450" defTabSz="711200">
                  <a:lnSpc>
                    <a:spcPct val="90000"/>
                  </a:lnSpc>
                  <a:spcBef>
                    <a:spcPct val="0"/>
                  </a:spcBef>
                  <a:spcAft>
                    <a:spcPct val="15000"/>
                  </a:spcAft>
                  <a:buChar char="••"/>
                </a:pPr>
                <a:r>
                  <a:rPr lang="en-US" sz="2000" dirty="0"/>
                  <a:t>Scheduled trainings and workshops</a:t>
                </a:r>
              </a:p>
              <a:p>
                <a:pPr marL="171450" lvl="1" indent="-171450" defTabSz="711200">
                  <a:lnSpc>
                    <a:spcPct val="90000"/>
                  </a:lnSpc>
                  <a:spcBef>
                    <a:spcPct val="0"/>
                  </a:spcBef>
                  <a:spcAft>
                    <a:spcPct val="15000"/>
                  </a:spcAft>
                  <a:buChar char="••"/>
                </a:pPr>
                <a:r>
                  <a:rPr lang="en-US" sz="2000" dirty="0"/>
                  <a:t>Workshops on request</a:t>
                </a:r>
              </a:p>
              <a:p>
                <a:pPr marL="171450" lvl="1" indent="-171450" defTabSz="711200">
                  <a:lnSpc>
                    <a:spcPct val="90000"/>
                  </a:lnSpc>
                  <a:spcBef>
                    <a:spcPct val="0"/>
                  </a:spcBef>
                  <a:spcAft>
                    <a:spcPct val="15000"/>
                  </a:spcAft>
                  <a:buChar char="••"/>
                </a:pPr>
                <a:r>
                  <a:rPr lang="en-US" sz="2000" dirty="0"/>
                  <a:t>One-to-one sessions</a:t>
                </a:r>
              </a:p>
            </p:txBody>
          </p:sp>
        </p:grpSp>
        <p:grpSp>
          <p:nvGrpSpPr>
            <p:cNvPr id="32" name="Group 31"/>
            <p:cNvGrpSpPr/>
            <p:nvPr/>
          </p:nvGrpSpPr>
          <p:grpSpPr>
            <a:xfrm>
              <a:off x="719572" y="4285308"/>
              <a:ext cx="2773748" cy="1554782"/>
              <a:chOff x="0" y="3267398"/>
              <a:chExt cx="2773748" cy="1554782"/>
            </a:xfrm>
          </p:grpSpPr>
          <p:sp>
            <p:nvSpPr>
              <p:cNvPr id="33" name="Rounded Rectangle 32"/>
              <p:cNvSpPr/>
              <p:nvPr/>
            </p:nvSpPr>
            <p:spPr>
              <a:xfrm>
                <a:off x="0" y="3267398"/>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nl-BE"/>
              </a:p>
            </p:txBody>
          </p:sp>
          <p:sp>
            <p:nvSpPr>
              <p:cNvPr id="34" name="Rounded Rectangle 14"/>
              <p:cNvSpPr/>
              <p:nvPr/>
            </p:nvSpPr>
            <p:spPr>
              <a:xfrm>
                <a:off x="75898" y="3343296"/>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Training</a:t>
                </a:r>
              </a:p>
            </p:txBody>
          </p:sp>
        </p:grpSp>
      </p:grpSp>
      <p:sp>
        <p:nvSpPr>
          <p:cNvPr id="23"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Support and services</a:t>
            </a:r>
            <a:endParaRPr lang="en-US" altLang="en-US" dirty="0"/>
          </a:p>
        </p:txBody>
      </p:sp>
    </p:spTree>
    <p:extLst>
      <p:ext uri="{BB962C8B-B14F-4D97-AF65-F5344CB8AC3E}">
        <p14:creationId xmlns:p14="http://schemas.microsoft.com/office/powerpoint/2010/main" val="3178578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18042" y="1312307"/>
            <a:ext cx="7322128" cy="4708981"/>
          </a:xfrm>
          <a:prstGeom prst="rect">
            <a:avLst/>
          </a:prstGeom>
          <a:noFill/>
          <a:ln w="19050">
            <a:solidFill>
              <a:schemeClr val="accent1"/>
            </a:solidFill>
          </a:ln>
        </p:spPr>
        <p:txBody>
          <a:bodyPr wrap="square" rtlCol="0">
            <a:spAutoFit/>
          </a:bodyPr>
          <a:lstStyle/>
          <a:p>
            <a:pPr marL="324000" indent="-324000">
              <a:buClr>
                <a:srgbClr val="DB6C30"/>
              </a:buClr>
              <a:buFont typeface="Wingdings" panose="05000000000000000000" pitchFamily="2" charset="2"/>
              <a:buChar char="q"/>
            </a:pPr>
            <a:r>
              <a:rPr lang="en-US" sz="2000" dirty="0"/>
              <a:t>(Optional) Create a secure (4096 bit) </a:t>
            </a:r>
            <a:r>
              <a:rPr lang="en-US" sz="2000" dirty="0">
                <a:hlinkClick r:id="rId3"/>
              </a:rPr>
              <a:t>SSH key pairs</a:t>
            </a:r>
            <a:br>
              <a:rPr lang="en-US" sz="2000" dirty="0"/>
            </a:br>
            <a:r>
              <a:rPr lang="en-US" sz="2000" dirty="0"/>
              <a:t>Upload it on the account page: </a:t>
            </a:r>
            <a:r>
              <a:rPr lang="en-US" sz="2000" dirty="0">
                <a:hlinkClick r:id="rId4"/>
              </a:rPr>
              <a:t>https://account.vscentrum.be</a:t>
            </a:r>
            <a:r>
              <a:rPr lang="en-US" sz="2000" dirty="0"/>
              <a:t> </a:t>
            </a:r>
          </a:p>
          <a:p>
            <a:pPr marL="324000" indent="-324000">
              <a:buClr>
                <a:srgbClr val="DB6C30"/>
              </a:buClr>
              <a:buFont typeface="Wingdings" panose="05000000000000000000" pitchFamily="2" charset="2"/>
              <a:buChar char="q"/>
            </a:pPr>
            <a:r>
              <a:rPr lang="en-US" sz="2000" dirty="0"/>
              <a:t>You need to </a:t>
            </a:r>
            <a:r>
              <a:rPr lang="en-US" sz="2000" dirty="0">
                <a:hlinkClick r:id="rId5"/>
              </a:rPr>
              <a:t>request a VSC account</a:t>
            </a:r>
            <a:r>
              <a:rPr lang="en-US" sz="2000" dirty="0"/>
              <a:t> </a:t>
            </a:r>
            <a:br>
              <a:rPr lang="en-US" sz="2000" dirty="0"/>
            </a:br>
            <a:r>
              <a:rPr lang="en-US" sz="2000" dirty="0"/>
              <a:t>Normally gets processed swiftly</a:t>
            </a:r>
          </a:p>
          <a:p>
            <a:pPr marL="324000" indent="-324000">
              <a:buClr>
                <a:srgbClr val="DB6C30"/>
              </a:buClr>
              <a:buFont typeface="Wingdings" panose="05000000000000000000" pitchFamily="2" charset="2"/>
              <a:buChar char="q"/>
            </a:pPr>
            <a:r>
              <a:rPr lang="en-US" sz="2000" dirty="0"/>
              <a:t>Request </a:t>
            </a:r>
            <a:r>
              <a:rPr lang="en-US" sz="2000" dirty="0">
                <a:hlinkClick r:id="rId6"/>
              </a:rPr>
              <a:t>introductory credits</a:t>
            </a:r>
            <a:r>
              <a:rPr lang="en-US" sz="2000" dirty="0"/>
              <a:t> (2M free credits for 6 months)</a:t>
            </a:r>
          </a:p>
          <a:p>
            <a:pPr marL="324000" indent="-324000">
              <a:buClr>
                <a:srgbClr val="DB6C30"/>
              </a:buClr>
              <a:buFont typeface="Wingdings" panose="05000000000000000000" pitchFamily="2" charset="2"/>
              <a:buChar char="q"/>
            </a:pPr>
            <a:r>
              <a:rPr lang="en-US" sz="2000" dirty="0"/>
              <a:t>Request </a:t>
            </a:r>
            <a:r>
              <a:rPr lang="en-US" sz="2000" dirty="0">
                <a:hlinkClick r:id="rId7"/>
              </a:rPr>
              <a:t>project credits</a:t>
            </a:r>
            <a:r>
              <a:rPr lang="en-US" sz="2000" dirty="0"/>
              <a:t> (for supervisors and project leaders)</a:t>
            </a:r>
            <a:br>
              <a:rPr lang="en-US" sz="2000" dirty="0"/>
            </a:br>
            <a:r>
              <a:rPr lang="en-US" sz="2000" dirty="0"/>
              <a:t>You need to create a VSC group</a:t>
            </a:r>
            <a:br>
              <a:rPr lang="en-US" sz="2000" dirty="0"/>
            </a:br>
            <a:r>
              <a:rPr lang="en-US" sz="2000" dirty="0"/>
              <a:t>Add users to the group to give them access to use credits</a:t>
            </a:r>
            <a:br>
              <a:rPr lang="en-US" sz="2000" dirty="0"/>
            </a:br>
            <a:r>
              <a:rPr lang="en-US" sz="2000" dirty="0"/>
              <a:t>Fill out the request form</a:t>
            </a:r>
          </a:p>
          <a:p>
            <a:pPr marL="324000" indent="-324000">
              <a:buClr>
                <a:srgbClr val="DB6C30"/>
              </a:buClr>
              <a:buFont typeface="Wingdings" panose="05000000000000000000" pitchFamily="2" charset="2"/>
              <a:buChar char="q"/>
            </a:pPr>
            <a:r>
              <a:rPr lang="en-US" sz="2000" dirty="0"/>
              <a:t>Extra storage requests</a:t>
            </a:r>
            <a:br>
              <a:rPr lang="en-US" sz="2000" dirty="0"/>
            </a:br>
            <a:r>
              <a:rPr lang="en-US" sz="2000" dirty="0"/>
              <a:t>Scratch extension: free of charge</a:t>
            </a:r>
            <a:br>
              <a:rPr lang="en-US" sz="2000" dirty="0"/>
            </a:br>
            <a:r>
              <a:rPr lang="en-US" sz="2000" dirty="0"/>
              <a:t>Staging storage: 20 € per TB per year</a:t>
            </a:r>
          </a:p>
          <a:p>
            <a:pPr marL="324000" indent="-324000">
              <a:buClr>
                <a:srgbClr val="DB6C30"/>
              </a:buClr>
              <a:buFont typeface="Wingdings" panose="05000000000000000000" pitchFamily="2" charset="2"/>
              <a:buChar char="q"/>
            </a:pPr>
            <a:r>
              <a:rPr lang="en-US" sz="2000" dirty="0"/>
              <a:t>All service costs (compute and storage) are described </a:t>
            </a:r>
            <a:br>
              <a:rPr lang="en-US" sz="2000" dirty="0"/>
            </a:br>
            <a:r>
              <a:rPr lang="en-US" sz="2000" dirty="0"/>
              <a:t>in the ICTS service catalog: </a:t>
            </a:r>
            <a:r>
              <a:rPr lang="nl-BE" sz="2000" dirty="0">
                <a:hlinkClick r:id="rId8"/>
              </a:rPr>
              <a:t>https://icts.kuleuven.be/sc</a:t>
            </a:r>
            <a:br>
              <a:rPr lang="nl-BE" sz="2000" dirty="0"/>
            </a:br>
            <a:r>
              <a:rPr lang="nl-BE" sz="2000" dirty="0"/>
              <a:t>Click on </a:t>
            </a:r>
            <a:r>
              <a:rPr lang="nl-BE" sz="2000" dirty="0">
                <a:hlinkClick r:id="rId9"/>
              </a:rPr>
              <a:t>High Performance Computing</a:t>
            </a:r>
            <a:r>
              <a:rPr lang="nl-BE" sz="2000" dirty="0"/>
              <a:t> (NL/EN)</a:t>
            </a:r>
          </a:p>
        </p:txBody>
      </p:sp>
      <p:pic>
        <p:nvPicPr>
          <p:cNvPr id="5" name="Picture 4"/>
          <p:cNvPicPr>
            <a:picLocks noChangeAspect="1"/>
          </p:cNvPicPr>
          <p:nvPr/>
        </p:nvPicPr>
        <p:blipFill>
          <a:blip r:embed="rId10"/>
          <a:stretch>
            <a:fillRect/>
          </a:stretch>
        </p:blipFill>
        <p:spPr>
          <a:xfrm>
            <a:off x="8400256" y="3589751"/>
            <a:ext cx="3546352" cy="2417409"/>
          </a:xfrm>
          <a:prstGeom prst="rect">
            <a:avLst/>
          </a:prstGeom>
        </p:spPr>
      </p:pic>
      <p:pic>
        <p:nvPicPr>
          <p:cNvPr id="6" name="Picture 5"/>
          <p:cNvPicPr>
            <a:picLocks noChangeAspect="1"/>
          </p:cNvPicPr>
          <p:nvPr/>
        </p:nvPicPr>
        <p:blipFill>
          <a:blip r:embed="rId11"/>
          <a:stretch>
            <a:fillRect/>
          </a:stretch>
        </p:blipFill>
        <p:spPr>
          <a:xfrm>
            <a:off x="8400256" y="977298"/>
            <a:ext cx="3546352" cy="2163670"/>
          </a:xfrm>
          <a:prstGeom prst="rect">
            <a:avLst/>
          </a:prstGeom>
        </p:spPr>
      </p:pic>
      <p:sp>
        <p:nvSpPr>
          <p:cNvPr id="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13</a:t>
            </a:fld>
            <a:endParaRPr lang="nl-BE" sz="900" dirty="0">
              <a:solidFill>
                <a:schemeClr val="bg1"/>
              </a:solidFill>
            </a:endParaRPr>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Become a VSC user</a:t>
            </a:r>
          </a:p>
        </p:txBody>
      </p:sp>
    </p:spTree>
    <p:extLst>
      <p:ext uri="{BB962C8B-B14F-4D97-AF65-F5344CB8AC3E}">
        <p14:creationId xmlns:p14="http://schemas.microsoft.com/office/powerpoint/2010/main" val="220927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4351338"/>
          </a:xfrm>
        </p:spPr>
        <p:txBody>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Specialized track</a:t>
            </a:r>
          </a:p>
        </p:txBody>
      </p:sp>
      <p:sp>
        <p:nvSpPr>
          <p:cNvPr id="15" name="Slide Number Placeholder 14"/>
          <p:cNvSpPr>
            <a:spLocks noGrp="1"/>
          </p:cNvSpPr>
          <p:nvPr>
            <p:ph type="sldNum" sz="quarter" idx="4294967295"/>
          </p:nvPr>
        </p:nvSpPr>
        <p:spPr>
          <a:xfrm>
            <a:off x="5844851" y="6384346"/>
            <a:ext cx="502300" cy="365125"/>
          </a:xfrm>
        </p:spPr>
        <p:txBody>
          <a:bodyPr/>
          <a:lstStyle/>
          <a:p>
            <a:fld id="{2266C759-6229-40DE-AD56-03C6C1B55D06}" type="slidenum">
              <a:rPr lang="nl-BE" smtClean="0"/>
              <a:pPr/>
              <a:t>14</a:t>
            </a:fld>
            <a:endParaRPr lang="nl-BE"/>
          </a:p>
        </p:txBody>
      </p:sp>
      <p:sp>
        <p:nvSpPr>
          <p:cNvPr id="4" name="TextBox 3"/>
          <p:cNvSpPr txBox="1"/>
          <p:nvPr/>
        </p:nvSpPr>
        <p:spPr>
          <a:xfrm>
            <a:off x="3066010" y="2102879"/>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4462197" y="2105310"/>
            <a:ext cx="1215721" cy="369332"/>
          </a:xfrm>
          <a:prstGeom prst="rect">
            <a:avLst/>
          </a:prstGeom>
          <a:solidFill>
            <a:schemeClr val="accent3">
              <a:lumMod val="40000"/>
              <a:lumOff val="60000"/>
            </a:schemeClr>
          </a:solid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7817758" y="2337313"/>
            <a:ext cx="2693255"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systems</a:t>
            </a:r>
            <a:endParaRPr lang="nl-BE" dirty="0">
              <a:solidFill>
                <a:schemeClr val="tx1">
                  <a:lumMod val="75000"/>
                </a:schemeClr>
              </a:solidFill>
            </a:endParaRPr>
          </a:p>
        </p:txBody>
      </p:sp>
      <p:sp>
        <p:nvSpPr>
          <p:cNvPr id="7" name="TextBox 6"/>
          <p:cNvSpPr txBox="1"/>
          <p:nvPr/>
        </p:nvSpPr>
        <p:spPr>
          <a:xfrm>
            <a:off x="6103730" y="2799034"/>
            <a:ext cx="3760608" cy="17543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tx1">
                    <a:lumMod val="75000"/>
                  </a:schemeClr>
                </a:solidFill>
              </a:rPr>
              <a:t>Python Introduction</a:t>
            </a:r>
          </a:p>
          <a:p>
            <a:pPr marL="285750" indent="-285750">
              <a:buFont typeface="Arial" panose="020B0604020202020204" pitchFamily="34" charset="0"/>
              <a:buChar char="•"/>
            </a:pPr>
            <a:r>
              <a:rPr lang="en-US" dirty="0">
                <a:solidFill>
                  <a:schemeClr val="tx1">
                    <a:lumMod val="75000"/>
                  </a:schemeClr>
                </a:solidFill>
              </a:rPr>
              <a:t>Python: System programming</a:t>
            </a:r>
          </a:p>
          <a:p>
            <a:pPr marL="285750" indent="-285750">
              <a:buFont typeface="Arial" panose="020B0604020202020204" pitchFamily="34" charset="0"/>
              <a:buChar char="•"/>
            </a:pPr>
            <a:r>
              <a:rPr lang="en-US" dirty="0">
                <a:solidFill>
                  <a:schemeClr val="tx1">
                    <a:lumMod val="75000"/>
                  </a:schemeClr>
                </a:solidFill>
              </a:rPr>
              <a:t>Scientific Python</a:t>
            </a:r>
          </a:p>
          <a:p>
            <a:pPr marL="285750" indent="-285750">
              <a:buFont typeface="Arial" panose="020B0604020202020204" pitchFamily="34" charset="0"/>
              <a:buChar char="•"/>
            </a:pPr>
            <a:r>
              <a:rPr lang="en-US" dirty="0">
                <a:solidFill>
                  <a:schemeClr val="tx1">
                    <a:lumMod val="75000"/>
                  </a:schemeClr>
                </a:solidFill>
              </a:rPr>
              <a:t>Python for software engineering</a:t>
            </a:r>
          </a:p>
          <a:p>
            <a:pPr marL="285750" indent="-285750">
              <a:buFont typeface="Arial" panose="020B0604020202020204" pitchFamily="34" charset="0"/>
              <a:buChar char="•"/>
            </a:pPr>
            <a:r>
              <a:rPr lang="en-US" dirty="0">
                <a:solidFill>
                  <a:schemeClr val="tx1">
                    <a:lumMod val="75000"/>
                  </a:schemeClr>
                </a:solidFill>
              </a:rPr>
              <a:t>Python for data science</a:t>
            </a:r>
          </a:p>
          <a:p>
            <a:pPr marL="285750" indent="-285750">
              <a:buFont typeface="Arial" panose="020B0604020202020204" pitchFamily="34" charset="0"/>
              <a:buChar char="•"/>
            </a:pPr>
            <a:r>
              <a:rPr lang="en-US" dirty="0">
                <a:solidFill>
                  <a:schemeClr val="tx1">
                    <a:lumMod val="75000"/>
                  </a:schemeClr>
                </a:solidFill>
              </a:rPr>
              <a:t>Python for machine learning</a:t>
            </a:r>
            <a:endParaRPr lang="nl-BE" dirty="0">
              <a:solidFill>
                <a:schemeClr val="tx1">
                  <a:lumMod val="75000"/>
                </a:schemeClr>
              </a:solidFill>
            </a:endParaRPr>
          </a:p>
        </p:txBody>
      </p:sp>
      <p:sp>
        <p:nvSpPr>
          <p:cNvPr id="8" name="TextBox 7"/>
          <p:cNvSpPr txBox="1"/>
          <p:nvPr/>
        </p:nvSpPr>
        <p:spPr>
          <a:xfrm>
            <a:off x="5302336" y="2817405"/>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3071285" y="1366969"/>
            <a:ext cx="2725379" cy="646331"/>
          </a:xfrm>
          <a:prstGeom prst="rect">
            <a:avLst/>
          </a:prstGeom>
          <a:noFill/>
          <a:ln>
            <a:solidFill>
              <a:schemeClr val="tx1"/>
            </a:solidFill>
          </a:ln>
        </p:spPr>
        <p:txBody>
          <a:bodyPr wrap="square" rtlCol="0">
            <a:spAutoFit/>
          </a:bodyPr>
          <a:lstStyle/>
          <a:p>
            <a:r>
              <a:rPr lang="en-US" dirty="0" err="1">
                <a:solidFill>
                  <a:schemeClr val="tx1">
                    <a:lumMod val="75000"/>
                  </a:schemeClr>
                </a:solidFill>
              </a:rPr>
              <a:t>Matlab</a:t>
            </a:r>
            <a:r>
              <a:rPr lang="en-US" dirty="0">
                <a:solidFill>
                  <a:schemeClr val="tx1">
                    <a:lumMod val="75000"/>
                  </a:schemeClr>
                </a:solidFill>
              </a:rPr>
              <a:t> (</a:t>
            </a:r>
            <a:r>
              <a:rPr lang="en-US" dirty="0" err="1">
                <a:solidFill>
                  <a:schemeClr val="tx1">
                    <a:lumMod val="75000"/>
                  </a:schemeClr>
                </a:solidFill>
              </a:rPr>
              <a:t>Supercalculator</a:t>
            </a:r>
            <a:r>
              <a:rPr lang="en-US" dirty="0">
                <a:solidFill>
                  <a:schemeClr val="tx1">
                    <a:lumMod val="75000"/>
                  </a:schemeClr>
                </a:solidFill>
              </a:rPr>
              <a:t>)</a:t>
            </a:r>
          </a:p>
          <a:p>
            <a:r>
              <a:rPr lang="en-US" dirty="0" err="1">
                <a:solidFill>
                  <a:schemeClr val="tx1">
                    <a:lumMod val="75000"/>
                  </a:schemeClr>
                </a:solidFill>
              </a:rPr>
              <a:t>Matlab</a:t>
            </a:r>
            <a:r>
              <a:rPr lang="en-US" dirty="0">
                <a:solidFill>
                  <a:schemeClr val="tx1">
                    <a:lumMod val="75000"/>
                  </a:schemeClr>
                </a:solidFill>
              </a:rPr>
              <a:t> programming</a:t>
            </a:r>
            <a:endParaRPr lang="nl-BE" dirty="0">
              <a:solidFill>
                <a:schemeClr val="tx1">
                  <a:lumMod val="75000"/>
                </a:schemeClr>
              </a:solidFill>
            </a:endParaRPr>
          </a:p>
        </p:txBody>
      </p:sp>
      <p:sp>
        <p:nvSpPr>
          <p:cNvPr id="10" name="TextBox 9"/>
          <p:cNvSpPr txBox="1"/>
          <p:nvPr/>
        </p:nvSpPr>
        <p:spPr>
          <a:xfrm>
            <a:off x="6614458" y="5004975"/>
            <a:ext cx="1089151" cy="369332"/>
          </a:xfrm>
          <a:prstGeom prst="rect">
            <a:avLst/>
          </a:prstGeom>
          <a:noFill/>
          <a:ln>
            <a:solidFill>
              <a:schemeClr val="tx1"/>
            </a:solidFill>
          </a:ln>
        </p:spPr>
        <p:txBody>
          <a:bodyPr wrap="squar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5917823" y="5220347"/>
            <a:ext cx="524503"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cxnSpLocks/>
            <a:stCxn id="4" idx="3"/>
            <a:endCxn id="5" idx="1"/>
          </p:cNvCxnSpPr>
          <p:nvPr/>
        </p:nvCxnSpPr>
        <p:spPr>
          <a:xfrm>
            <a:off x="3802109" y="2287545"/>
            <a:ext cx="660088" cy="2431"/>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a:stCxn id="4" idx="3"/>
          </p:cNvCxnSpPr>
          <p:nvPr/>
        </p:nvCxnSpPr>
        <p:spPr>
          <a:xfrm>
            <a:off x="3802109" y="2287545"/>
            <a:ext cx="974811" cy="1096441"/>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a:stCxn id="4" idx="3"/>
            <a:endCxn id="8" idx="1"/>
          </p:cNvCxnSpPr>
          <p:nvPr/>
        </p:nvCxnSpPr>
        <p:spPr>
          <a:xfrm>
            <a:off x="3802109" y="2287545"/>
            <a:ext cx="1500227" cy="71452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4948143" y="4052287"/>
            <a:ext cx="1674359" cy="9381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4933114" y="4095082"/>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647905" y="246326"/>
            <a:ext cx="2454164" cy="923330"/>
          </a:xfrm>
          <a:prstGeom prst="rect">
            <a:avLst/>
          </a:prstGeom>
          <a:noFill/>
          <a:ln w="19050">
            <a:solidFill>
              <a:schemeClr val="tx1"/>
            </a:solidFill>
          </a:ln>
        </p:spPr>
        <p:txBody>
          <a:bodyPr wrap="square" rtlCol="0">
            <a:spAutoFit/>
          </a:bodyPr>
          <a:lstStyle/>
          <a:p>
            <a:r>
              <a:rPr lang="en-US" dirty="0" err="1"/>
              <a:t>Infosessions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p:txBody>
      </p:sp>
      <p:sp>
        <p:nvSpPr>
          <p:cNvPr id="18" name="TextBox 17"/>
          <p:cNvSpPr txBox="1"/>
          <p:nvPr/>
        </p:nvSpPr>
        <p:spPr>
          <a:xfrm>
            <a:off x="7883785" y="477145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20" name="TextBox 19"/>
          <p:cNvSpPr txBox="1"/>
          <p:nvPr/>
        </p:nvSpPr>
        <p:spPr>
          <a:xfrm>
            <a:off x="2200031" y="3762344"/>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2861074" y="5309926"/>
            <a:ext cx="2699504"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2200031" y="4509120"/>
            <a:ext cx="2834302"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High Performance Python</a:t>
            </a:r>
            <a:endParaRPr lang="nl-BE" dirty="0">
              <a:solidFill>
                <a:schemeClr val="tx1">
                  <a:lumMod val="75000"/>
                </a:schemeClr>
              </a:solidFill>
            </a:endParaRPr>
          </a:p>
        </p:txBody>
      </p:sp>
      <p:sp>
        <p:nvSpPr>
          <p:cNvPr id="16" name="Rectangle 15"/>
          <p:cNvSpPr/>
          <p:nvPr/>
        </p:nvSpPr>
        <p:spPr>
          <a:xfrm>
            <a:off x="119334" y="5805264"/>
            <a:ext cx="8352930" cy="369332"/>
          </a:xfrm>
          <a:prstGeom prst="rect">
            <a:avLst/>
          </a:prstGeom>
          <a:ln w="19050">
            <a:noFill/>
          </a:ln>
        </p:spPr>
        <p:txBody>
          <a:bodyPr wrap="square">
            <a:spAutoFit/>
          </a:bodyPr>
          <a:lstStyle/>
          <a:p>
            <a:pPr marL="342900" indent="-342900"/>
            <a:r>
              <a:rPr lang="pl-PL" altLang="en-US" b="1" dirty="0" err="1"/>
              <a:t>Stay</a:t>
            </a:r>
            <a:r>
              <a:rPr lang="pl-PL" altLang="en-US" b="1" dirty="0"/>
              <a:t> </a:t>
            </a:r>
            <a:r>
              <a:rPr lang="pl-PL" altLang="en-US" b="1" dirty="0" err="1"/>
              <a:t>up</a:t>
            </a:r>
            <a:r>
              <a:rPr lang="pl-PL" altLang="en-US" b="1" dirty="0"/>
              <a:t>-to-</a:t>
            </a:r>
            <a:r>
              <a:rPr lang="pl-PL" altLang="en-US" b="1" dirty="0" err="1"/>
              <a:t>date</a:t>
            </a:r>
            <a:r>
              <a:rPr lang="pl-PL" altLang="en-US" b="1" dirty="0"/>
              <a:t> </a:t>
            </a:r>
            <a:r>
              <a:rPr lang="pl-PL" altLang="en-US" b="1" dirty="0">
                <a:hlinkClick r:id="rId3">
                  <a:extLst>
                    <a:ext uri="{A12FA001-AC4F-418D-AE19-62706E023703}">
                      <ahyp:hlinkClr xmlns:ahyp="http://schemas.microsoft.com/office/drawing/2018/hyperlinkcolor" val="tx"/>
                    </a:ext>
                  </a:extLst>
                </a:hlinkClick>
              </a:rPr>
              <a:t>https://www.vscentrum.be/en/education-and-trainings</a:t>
            </a:r>
            <a:endParaRPr lang="pl-PL" altLang="en-US" b="1" dirty="0"/>
          </a:p>
        </p:txBody>
      </p:sp>
      <p:cxnSp>
        <p:nvCxnSpPr>
          <p:cNvPr id="28" name="Straight Arrow Connector 27"/>
          <p:cNvCxnSpPr>
            <a:cxnSpLocks/>
            <a:stCxn id="5" idx="3"/>
            <a:endCxn id="29" idx="1"/>
          </p:cNvCxnSpPr>
          <p:nvPr/>
        </p:nvCxnSpPr>
        <p:spPr>
          <a:xfrm flipV="1">
            <a:off x="5677918" y="1608377"/>
            <a:ext cx="415133" cy="681599"/>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093051" y="142371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7722086" y="1462721"/>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012207" y="1306076"/>
            <a:ext cx="1725560"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8346703" y="167540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241985" y="1904690"/>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6093051" y="1896102"/>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2200305" y="3375002"/>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7880471" y="521518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10223146" y="2806502"/>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cxnSp>
        <p:nvCxnSpPr>
          <p:cNvPr id="38" name="Straight Arrow Connector 37"/>
          <p:cNvCxnSpPr>
            <a:stCxn id="5" idx="3"/>
          </p:cNvCxnSpPr>
          <p:nvPr/>
        </p:nvCxnSpPr>
        <p:spPr>
          <a:xfrm>
            <a:off x="5677918" y="2289976"/>
            <a:ext cx="415133" cy="46215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A4F7BC4-8166-E68A-7C0A-B3424E1CC34B}"/>
              </a:ext>
            </a:extLst>
          </p:cNvPr>
          <p:cNvSpPr txBox="1"/>
          <p:nvPr/>
        </p:nvSpPr>
        <p:spPr>
          <a:xfrm>
            <a:off x="6099926" y="2347717"/>
            <a:ext cx="1467241" cy="369332"/>
          </a:xfrm>
          <a:prstGeom prst="rect">
            <a:avLst/>
          </a:prstGeom>
          <a:noFill/>
          <a:ln>
            <a:solidFill>
              <a:schemeClr val="tx1"/>
            </a:solidFill>
          </a:ln>
        </p:spPr>
        <p:txBody>
          <a:bodyPr wrap="square" rtlCol="0">
            <a:spAutoFit/>
          </a:bodyPr>
          <a:lstStyle/>
          <a:p>
            <a:r>
              <a:rPr lang="nl-BE" dirty="0">
                <a:solidFill>
                  <a:schemeClr val="tx1">
                    <a:lumMod val="75000"/>
                  </a:schemeClr>
                </a:solidFill>
              </a:rPr>
              <a:t>C</a:t>
            </a:r>
            <a:r>
              <a:rPr lang="pl-PL" dirty="0">
                <a:solidFill>
                  <a:schemeClr val="tx1">
                    <a:lumMod val="75000"/>
                  </a:schemeClr>
                </a:solidFill>
              </a:rPr>
              <a:t>Make intro</a:t>
            </a:r>
            <a:endParaRPr lang="nl-BE" dirty="0">
              <a:solidFill>
                <a:schemeClr val="tx1">
                  <a:lumMod val="75000"/>
                </a:schemeClr>
              </a:solidFill>
            </a:endParaRPr>
          </a:p>
        </p:txBody>
      </p:sp>
      <p:sp>
        <p:nvSpPr>
          <p:cNvPr id="22" name="TextBox 21">
            <a:extLst>
              <a:ext uri="{FF2B5EF4-FFF2-40B4-BE49-F238E27FC236}">
                <a16:creationId xmlns:a16="http://schemas.microsoft.com/office/drawing/2014/main" id="{4CDE9AC7-B51C-F4EB-9174-5FEB59219F09}"/>
              </a:ext>
            </a:extLst>
          </p:cNvPr>
          <p:cNvSpPr txBox="1"/>
          <p:nvPr/>
        </p:nvSpPr>
        <p:spPr>
          <a:xfrm>
            <a:off x="9930878" y="3275692"/>
            <a:ext cx="2171562" cy="369332"/>
          </a:xfrm>
          <a:prstGeom prst="rect">
            <a:avLst/>
          </a:prstGeom>
          <a:noFill/>
          <a:ln>
            <a:solidFill>
              <a:schemeClr val="tx1"/>
            </a:solidFill>
          </a:ln>
        </p:spPr>
        <p:txBody>
          <a:bodyPr wrap="square" rtlCol="0">
            <a:spAutoFit/>
          </a:bodyPr>
          <a:lstStyle/>
          <a:p>
            <a:r>
              <a:rPr lang="nl-BE" dirty="0"/>
              <a:t>Julia </a:t>
            </a:r>
            <a:r>
              <a:rPr lang="nl-BE" dirty="0" err="1"/>
              <a:t>good</a:t>
            </a:r>
            <a:r>
              <a:rPr lang="nl-BE" dirty="0"/>
              <a:t> bad </a:t>
            </a:r>
            <a:r>
              <a:rPr lang="nl-BE" dirty="0" err="1"/>
              <a:t>ugly</a:t>
            </a:r>
            <a:endParaRPr lang="en-US" dirty="0"/>
          </a:p>
        </p:txBody>
      </p:sp>
      <p:sp>
        <p:nvSpPr>
          <p:cNvPr id="3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VSC training</a:t>
            </a:r>
          </a:p>
        </p:txBody>
      </p:sp>
    </p:spTree>
    <p:extLst>
      <p:ext uri="{BB962C8B-B14F-4D97-AF65-F5344CB8AC3E}">
        <p14:creationId xmlns:p14="http://schemas.microsoft.com/office/powerpoint/2010/main" val="638500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15</a:t>
            </a:fld>
            <a:endParaRPr lang="nl-BE" dirty="0"/>
          </a:p>
        </p:txBody>
      </p:sp>
      <p:sp>
        <p:nvSpPr>
          <p:cNvPr id="49155" name="Rectangle 3"/>
          <p:cNvSpPr>
            <a:spLocks noGrp="1" noChangeArrowheads="1"/>
          </p:cNvSpPr>
          <p:nvPr>
            <p:ph idx="1"/>
          </p:nvPr>
        </p:nvSpPr>
        <p:spPr>
          <a:xfrm>
            <a:off x="624532" y="1538739"/>
            <a:ext cx="5075685" cy="1260241"/>
          </a:xfrm>
          <a:ln w="19050">
            <a:solidFill>
              <a:schemeClr val="accent5"/>
            </a:solidFill>
          </a:ln>
        </p:spPr>
        <p:txBody>
          <a:bodyPr anchor="ctr"/>
          <a:lstStyle/>
          <a:p>
            <a:pPr marL="324000" indent="-324000">
              <a:buClr>
                <a:srgbClr val="DB6C30"/>
              </a:buClr>
              <a:buFont typeface="Wingdings" panose="05000000000000000000" pitchFamily="2" charset="2"/>
              <a:buChar char="q"/>
            </a:pPr>
            <a:r>
              <a:rPr lang="en-US" sz="2000" dirty="0"/>
              <a:t>a contractual obligation for the VSC</a:t>
            </a:r>
          </a:p>
          <a:p>
            <a:pPr marL="324000" indent="-324000">
              <a:buClr>
                <a:srgbClr val="DB6C30"/>
              </a:buClr>
              <a:buFont typeface="Wingdings" panose="05000000000000000000" pitchFamily="2" charset="2"/>
              <a:buChar char="q"/>
            </a:pPr>
            <a:r>
              <a:rPr lang="en-US" sz="2000" dirty="0"/>
              <a:t>helps VSC to secure funding</a:t>
            </a:r>
          </a:p>
          <a:p>
            <a:pPr marL="324000" indent="-324000">
              <a:buClr>
                <a:srgbClr val="DB6C30"/>
              </a:buClr>
              <a:buFont typeface="Wingdings" panose="05000000000000000000" pitchFamily="2" charset="2"/>
              <a:buChar char="q"/>
            </a:pPr>
            <a:r>
              <a:rPr lang="en-US" sz="2000" dirty="0"/>
              <a:t>you will benefit from it in the long run</a:t>
            </a:r>
          </a:p>
        </p:txBody>
      </p:sp>
      <p:grpSp>
        <p:nvGrpSpPr>
          <p:cNvPr id="4" name="Group 3"/>
          <p:cNvGrpSpPr/>
          <p:nvPr/>
        </p:nvGrpSpPr>
        <p:grpSpPr>
          <a:xfrm>
            <a:off x="5951983" y="3212976"/>
            <a:ext cx="5112877" cy="2232248"/>
            <a:chOff x="5951983" y="2708920"/>
            <a:chExt cx="5112877" cy="2088232"/>
          </a:xfrm>
        </p:grpSpPr>
        <p:sp>
          <p:nvSpPr>
            <p:cNvPr id="6" name="Rectangle 3"/>
            <p:cNvSpPr txBox="1">
              <a:spLocks noChangeArrowheads="1"/>
            </p:cNvSpPr>
            <p:nvPr/>
          </p:nvSpPr>
          <p:spPr>
            <a:xfrm>
              <a:off x="5951983" y="3140968"/>
              <a:ext cx="5112877" cy="1656184"/>
            </a:xfrm>
            <a:prstGeom prst="rect">
              <a:avLst/>
            </a:prstGeom>
            <a:ln w="19050">
              <a:solidFill>
                <a:schemeClr val="accent5"/>
              </a:solidFill>
            </a:ln>
          </p:spPr>
          <p:txBody>
            <a:bodyPr vert="horz" lIns="0" tIns="0" rIns="0" bIns="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 The resources and services used in this work were provided by the VSC (Flemish Supercomputer Center), funded by the Research Foundation - Flanders (FWO) and the Flemish Government.</a:t>
              </a:r>
              <a:endParaRPr lang="en-US" sz="2000" dirty="0"/>
            </a:p>
          </p:txBody>
        </p:sp>
        <p:sp>
          <p:nvSpPr>
            <p:cNvPr id="8" name="Rectangle 7"/>
            <p:cNvSpPr/>
            <p:nvPr/>
          </p:nvSpPr>
          <p:spPr>
            <a:xfrm>
              <a:off x="8976628"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English</a:t>
              </a:r>
              <a:endParaRPr lang="nl-BE" dirty="0"/>
            </a:p>
          </p:txBody>
        </p:sp>
      </p:grpSp>
      <p:sp>
        <p:nvSpPr>
          <p:cNvPr id="10" name="Rectangle 9"/>
          <p:cNvSpPr/>
          <p:nvPr/>
        </p:nvSpPr>
        <p:spPr>
          <a:xfrm>
            <a:off x="3611985"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Why?</a:t>
            </a:r>
            <a:endParaRPr lang="nl-BE" dirty="0"/>
          </a:p>
        </p:txBody>
      </p:sp>
      <p:grpSp>
        <p:nvGrpSpPr>
          <p:cNvPr id="7" name="Group 6"/>
          <p:cNvGrpSpPr/>
          <p:nvPr/>
        </p:nvGrpSpPr>
        <p:grpSpPr>
          <a:xfrm>
            <a:off x="624532" y="3212976"/>
            <a:ext cx="5078090" cy="2232248"/>
            <a:chOff x="624532" y="2708920"/>
            <a:chExt cx="5078090" cy="2232248"/>
          </a:xfrm>
        </p:grpSpPr>
        <p:sp>
          <p:nvSpPr>
            <p:cNvPr id="5" name="Rectangle 3"/>
            <p:cNvSpPr txBox="1">
              <a:spLocks noChangeArrowheads="1"/>
            </p:cNvSpPr>
            <p:nvPr/>
          </p:nvSpPr>
          <p:spPr>
            <a:xfrm>
              <a:off x="624532" y="3140968"/>
              <a:ext cx="5075685" cy="1800200"/>
            </a:xfrm>
            <a:prstGeom prst="rect">
              <a:avLst/>
            </a:prstGeom>
            <a:ln w="19050">
              <a:solidFill>
                <a:schemeClr val="accent5"/>
              </a:solidFill>
            </a:ln>
          </p:spPr>
          <p:txBody>
            <a:bodyPr vert="horz" lIns="0" tIns="0" rIns="0" bIns="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nl-BE" sz="2000" i="1" dirty="0"/>
            </a:p>
            <a:p>
              <a:pPr marL="0" indent="0">
                <a:buNone/>
              </a:pPr>
              <a:r>
                <a:rPr lang="nl-BE" sz="2000" i="1" dirty="0"/>
                <a:t>De infrastructuur en dienstverlening gebruikt in dit werk werd voorzien door het VSC (Vlaams Supercomputer Centrum), gefinancierd door het FWO en de Vlaamse overheid.</a:t>
              </a:r>
            </a:p>
            <a:p>
              <a:pPr marL="0" indent="0">
                <a:buNone/>
              </a:pPr>
              <a:endParaRPr lang="en-US" sz="2000" dirty="0"/>
            </a:p>
          </p:txBody>
        </p:sp>
        <p:sp>
          <p:nvSpPr>
            <p:cNvPr id="11" name="Rectangle 10"/>
            <p:cNvSpPr/>
            <p:nvPr/>
          </p:nvSpPr>
          <p:spPr>
            <a:xfrm>
              <a:off x="3614390"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het </a:t>
              </a:r>
              <a:r>
                <a:rPr lang="en-US" dirty="0" err="1"/>
                <a:t>Nederlands</a:t>
              </a:r>
              <a:endParaRPr lang="nl-BE" dirty="0"/>
            </a:p>
          </p:txBody>
        </p:sp>
      </p:grpSp>
      <p:grpSp>
        <p:nvGrpSpPr>
          <p:cNvPr id="9" name="Group 8"/>
          <p:cNvGrpSpPr/>
          <p:nvPr/>
        </p:nvGrpSpPr>
        <p:grpSpPr>
          <a:xfrm>
            <a:off x="5989175" y="1106692"/>
            <a:ext cx="5075685" cy="1692288"/>
            <a:chOff x="5989175" y="1106692"/>
            <a:chExt cx="5075685" cy="1692288"/>
          </a:xfrm>
        </p:grpSpPr>
        <p:sp>
          <p:nvSpPr>
            <p:cNvPr id="3" name="Rectangle 2"/>
            <p:cNvSpPr/>
            <p:nvPr/>
          </p:nvSpPr>
          <p:spPr>
            <a:xfrm>
              <a:off x="8904312" y="1106692"/>
              <a:ext cx="2160548"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KU Leuven users</a:t>
              </a:r>
              <a:endParaRPr lang="nl-BE" dirty="0"/>
            </a:p>
          </p:txBody>
        </p:sp>
        <p:sp>
          <p:nvSpPr>
            <p:cNvPr id="13" name="Rectangle 3"/>
            <p:cNvSpPr txBox="1">
              <a:spLocks noChangeArrowheads="1"/>
            </p:cNvSpPr>
            <p:nvPr/>
          </p:nvSpPr>
          <p:spPr>
            <a:xfrm>
              <a:off x="5989175" y="1538740"/>
              <a:ext cx="5075685" cy="1260240"/>
            </a:xfrm>
            <a:prstGeom prst="rect">
              <a:avLst/>
            </a:prstGeom>
            <a:ln w="19050">
              <a:solidFill>
                <a:schemeClr val="accent5"/>
              </a:solidFill>
            </a:ln>
          </p:spPr>
          <p:txBody>
            <a:bodyPr vert="horz" lIns="0" tIns="0" rIns="0" bIns="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chemeClr val="accent1"/>
                </a:buClr>
                <a:buFont typeface="Wingdings" panose="05000000000000000000" pitchFamily="2" charset="2"/>
                <a:buChar char="q"/>
              </a:pPr>
              <a:r>
                <a:rPr lang="en-US" sz="2000" dirty="0"/>
                <a:t>add the relevant papers to the “KUL-HPC” virtual collection in Lirias</a:t>
              </a:r>
            </a:p>
            <a:p>
              <a:pPr marL="324000" indent="-324000">
                <a:buClr>
                  <a:schemeClr val="accent1"/>
                </a:buClr>
                <a:buFont typeface="Wingdings" panose="05000000000000000000" pitchFamily="2" charset="2"/>
                <a:buChar char="q"/>
              </a:pPr>
              <a:endParaRPr lang="en-US" sz="2000" dirty="0"/>
            </a:p>
          </p:txBody>
        </p:sp>
      </p:grpSp>
      <p:sp>
        <p:nvSpPr>
          <p:cNvPr id="1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How to acknowledge VSC in publications</a:t>
            </a:r>
            <a:endParaRPr lang="en-US" sz="3200" dirty="0"/>
          </a:p>
        </p:txBody>
      </p:sp>
    </p:spTree>
    <p:extLst>
      <p:ext uri="{BB962C8B-B14F-4D97-AF65-F5344CB8AC3E}">
        <p14:creationId xmlns:p14="http://schemas.microsoft.com/office/powerpoint/2010/main" val="26534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935573" y="4150659"/>
            <a:ext cx="2568139"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Tier-2 clusters</a:t>
            </a:r>
          </a:p>
        </p:txBody>
      </p:sp>
      <p:sp>
        <p:nvSpPr>
          <p:cNvPr id="6" name="Slide Number Placeholder 5"/>
          <p:cNvSpPr>
            <a:spLocks noGrp="1"/>
          </p:cNvSpPr>
          <p:nvPr>
            <p:ph type="sldNum" sz="quarter" idx="12"/>
          </p:nvPr>
        </p:nvSpPr>
        <p:spPr/>
        <p:txBody>
          <a:bodyPr/>
          <a:lstStyle/>
          <a:p>
            <a:fld id="{A2912448-FEEC-49E8-9588-2DF1F90D57C2}" type="slidenum">
              <a:rPr lang="en-US" smtClean="0"/>
              <a:t>16</a:t>
            </a:fld>
            <a:endParaRPr lang="en-US"/>
          </a:p>
        </p:txBody>
      </p:sp>
    </p:spTree>
    <p:extLst>
      <p:ext uri="{BB962C8B-B14F-4D97-AF65-F5344CB8AC3E}">
        <p14:creationId xmlns:p14="http://schemas.microsoft.com/office/powerpoint/2010/main" val="480383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Up Arrow 119"/>
          <p:cNvSpPr/>
          <p:nvPr/>
        </p:nvSpPr>
        <p:spPr>
          <a:xfrm rot="3341531">
            <a:off x="4325335" y="-271709"/>
            <a:ext cx="1325440" cy="6832523"/>
          </a:xfrm>
          <a:prstGeom prst="upArrow">
            <a:avLst>
              <a:gd name="adj1" fmla="val 50000"/>
              <a:gd name="adj2" fmla="val 92270"/>
            </a:avLst>
          </a:prstGeom>
          <a:solidFill>
            <a:schemeClr val="tx1">
              <a:lumMod val="20000"/>
              <a:lumOff val="80000"/>
            </a:schemeClr>
          </a:solidFill>
          <a:ln>
            <a:solidFill>
              <a:schemeClr val="bg1">
                <a:alpha val="90000"/>
              </a:schemeClr>
            </a:solidFill>
          </a:ln>
          <a:effectLst/>
          <a:scene3d>
            <a:camera prst="orthographicFront"/>
            <a:lightRig rig="balanced"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FlandersArtSans-Regular"/>
              <a:ea typeface="+mn-ea"/>
              <a:cs typeface="+mn-cs"/>
            </a:endParaRPr>
          </a:p>
        </p:txBody>
      </p:sp>
      <p:graphicFrame>
        <p:nvGraphicFramePr>
          <p:cNvPr id="33" name="Tabel 44"/>
          <p:cNvGraphicFramePr>
            <a:graphicFrameLocks noGrp="1"/>
          </p:cNvGraphicFramePr>
          <p:nvPr>
            <p:extLst>
              <p:ext uri="{D42A27DB-BD31-4B8C-83A1-F6EECF244321}">
                <p14:modId xmlns:p14="http://schemas.microsoft.com/office/powerpoint/2010/main" val="283018925"/>
              </p:ext>
            </p:extLst>
          </p:nvPr>
        </p:nvGraphicFramePr>
        <p:xfrm>
          <a:off x="4254796" y="4871751"/>
          <a:ext cx="6696744" cy="872770"/>
        </p:xfrm>
        <a:graphic>
          <a:graphicData uri="http://schemas.openxmlformats.org/drawingml/2006/table">
            <a:tbl>
              <a:tblPr firstRow="1" bandRow="1"/>
              <a:tblGrid>
                <a:gridCol w="1255897">
                  <a:extLst>
                    <a:ext uri="{9D8B030D-6E8A-4147-A177-3AD203B41FA5}">
                      <a16:colId xmlns:a16="http://schemas.microsoft.com/office/drawing/2014/main" val="20001"/>
                    </a:ext>
                  </a:extLst>
                </a:gridCol>
                <a:gridCol w="1642326">
                  <a:extLst>
                    <a:ext uri="{9D8B030D-6E8A-4147-A177-3AD203B41FA5}">
                      <a16:colId xmlns:a16="http://schemas.microsoft.com/office/drawing/2014/main" val="20002"/>
                    </a:ext>
                  </a:extLst>
                </a:gridCol>
                <a:gridCol w="1890309">
                  <a:extLst>
                    <a:ext uri="{9D8B030D-6E8A-4147-A177-3AD203B41FA5}">
                      <a16:colId xmlns:a16="http://schemas.microsoft.com/office/drawing/2014/main" val="20003"/>
                    </a:ext>
                  </a:extLst>
                </a:gridCol>
                <a:gridCol w="1908212">
                  <a:extLst>
                    <a:ext uri="{9D8B030D-6E8A-4147-A177-3AD203B41FA5}">
                      <a16:colId xmlns:a16="http://schemas.microsoft.com/office/drawing/2014/main" val="20004"/>
                    </a:ext>
                  </a:extLst>
                </a:gridCol>
              </a:tblGrid>
              <a:tr h="50193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eaLnBrk="0" fontAlgn="base" hangingPunct="0">
                        <a:spcBef>
                          <a:spcPct val="0"/>
                        </a:spcBef>
                        <a:spcAft>
                          <a:spcPct val="0"/>
                        </a:spcAft>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STEVIN</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HYDRA</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LEIBNIZ/VAUGHAN</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GENIUS/WICE</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34" name="Oval 124"/>
          <p:cNvSpPr>
            <a:spLocks/>
          </p:cNvSpPr>
          <p:nvPr/>
        </p:nvSpPr>
        <p:spPr>
          <a:xfrm rot="21540000">
            <a:off x="1589329" y="4528878"/>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5" name="TextBox 129"/>
          <p:cNvSpPr txBox="1"/>
          <p:nvPr/>
        </p:nvSpPr>
        <p:spPr>
          <a:xfrm>
            <a:off x="1486751" y="4901607"/>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Tier-2</a:t>
            </a:r>
          </a:p>
        </p:txBody>
      </p:sp>
      <p:pic>
        <p:nvPicPr>
          <p:cNvPr id="36" name="Afbeelding 29"/>
          <p:cNvPicPr>
            <a:picLocks noChangeAspect="1"/>
          </p:cNvPicPr>
          <p:nvPr/>
        </p:nvPicPr>
        <p:blipFill>
          <a:blip r:embed="rId3" cstate="print">
            <a:extLst>
              <a:ext uri="{28A0092B-C50C-407E-A947-70E740481C1C}">
                <a14:useLocalDpi xmlns:a14="http://schemas.microsoft.com/office/drawing/2010/main" val="0"/>
              </a:ext>
            </a:extLst>
          </a:blip>
          <a:srcRect l="23526" r="23526"/>
          <a:stretch/>
        </p:blipFill>
        <p:spPr>
          <a:xfrm>
            <a:off x="5084201" y="3068960"/>
            <a:ext cx="1942500" cy="1116937"/>
          </a:xfrm>
          <a:prstGeom prst="roundRect">
            <a:avLst/>
          </a:prstGeom>
          <a:ln w="28575">
            <a:solidFill>
              <a:schemeClr val="accent1"/>
            </a:solidFill>
          </a:ln>
        </p:spPr>
      </p:pic>
      <p:sp>
        <p:nvSpPr>
          <p:cNvPr id="37" name="Rechthoek 4"/>
          <p:cNvSpPr/>
          <p:nvPr/>
        </p:nvSpPr>
        <p:spPr>
          <a:xfrm>
            <a:off x="7281803" y="3342031"/>
            <a:ext cx="2388795"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Hortense</a:t>
            </a:r>
          </a:p>
        </p:txBody>
      </p:sp>
      <p:sp>
        <p:nvSpPr>
          <p:cNvPr id="38" name="Oval 124"/>
          <p:cNvSpPr>
            <a:spLocks/>
          </p:cNvSpPr>
          <p:nvPr/>
        </p:nvSpPr>
        <p:spPr>
          <a:xfrm rot="21540000">
            <a:off x="3667684" y="2991316"/>
            <a:ext cx="1260000" cy="126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9" name="TextBox 129"/>
          <p:cNvSpPr txBox="1"/>
          <p:nvPr/>
        </p:nvSpPr>
        <p:spPr>
          <a:xfrm>
            <a:off x="3681750" y="3408473"/>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Tier-1</a:t>
            </a:r>
          </a:p>
        </p:txBody>
      </p:sp>
      <p:sp>
        <p:nvSpPr>
          <p:cNvPr id="40" name="Oval 124"/>
          <p:cNvSpPr>
            <a:spLocks/>
          </p:cNvSpPr>
          <p:nvPr/>
        </p:nvSpPr>
        <p:spPr>
          <a:xfrm rot="21540000">
            <a:off x="6699469" y="731677"/>
            <a:ext cx="1440000" cy="144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41" name="TextBox 129"/>
          <p:cNvSpPr txBox="1"/>
          <p:nvPr/>
        </p:nvSpPr>
        <p:spPr>
          <a:xfrm>
            <a:off x="6797978" y="1223041"/>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Tier-0</a:t>
            </a:r>
          </a:p>
        </p:txBody>
      </p:sp>
      <p:pic>
        <p:nvPicPr>
          <p:cNvPr id="42" name="Picture 1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76886" y="1029708"/>
            <a:ext cx="771307" cy="403717"/>
          </a:xfrm>
          <a:prstGeom prst="roundRect">
            <a:avLst/>
          </a:prstGeom>
          <a:ln w="12700" cap="rnd">
            <a:solidFill>
              <a:schemeClr val="accent1"/>
            </a:solidFill>
          </a:ln>
          <a:effectLst>
            <a:outerShdw blurRad="50800" dist="38100" dir="5400000" algn="t" rotWithShape="0">
              <a:prstClr val="black">
                <a:alpha val="40000"/>
              </a:prstClr>
            </a:outerShdw>
          </a:effectLst>
        </p:spPr>
      </p:pic>
      <p:pic>
        <p:nvPicPr>
          <p:cNvPr id="43"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1566" y="1519992"/>
            <a:ext cx="847720" cy="44371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4" name="Picture 1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03892" y="1184666"/>
            <a:ext cx="894213" cy="468048"/>
          </a:xfrm>
          <a:prstGeom prst="roundRect">
            <a:avLst/>
          </a:prstGeom>
          <a:ln cap="rnd">
            <a:solidFill>
              <a:schemeClr val="accent1"/>
            </a:solidFill>
          </a:ln>
          <a:effectLst>
            <a:outerShdw blurRad="50800" dist="38100" dir="2700000" algn="tl" rotWithShape="0">
              <a:prstClr val="black">
                <a:alpha val="40000"/>
              </a:prstClr>
            </a:outerShdw>
          </a:effectLst>
        </p:spPr>
      </p:pic>
      <p:pic>
        <p:nvPicPr>
          <p:cNvPr id="45" name="Picture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77803" y="1953005"/>
            <a:ext cx="839046" cy="43917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6" name="Picture 1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70291" y="1889159"/>
            <a:ext cx="854604" cy="447316"/>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7" name="Picture 16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02685" y="1490160"/>
            <a:ext cx="801604" cy="419575"/>
          </a:xfrm>
          <a:prstGeom prst="roundRect">
            <a:avLst>
              <a:gd name="adj" fmla="val 2169"/>
            </a:avLst>
          </a:prstGeom>
          <a:ln cap="rnd">
            <a:solidFill>
              <a:schemeClr val="accent1"/>
            </a:solidFill>
          </a:ln>
          <a:effectLst>
            <a:outerShdw blurRad="50800" dist="38100" dir="2700000" algn="tl" rotWithShape="0">
              <a:prstClr val="black">
                <a:alpha val="40000"/>
              </a:prstClr>
            </a:outerShdw>
          </a:effectLst>
        </p:spPr>
      </p:pic>
      <p:pic>
        <p:nvPicPr>
          <p:cNvPr id="48" name="Picture 2" descr="http://www.prace-project.eu/IMG/jpg/PRACE_Logo_pos_4c.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594647" y="1390883"/>
            <a:ext cx="1117196" cy="761811"/>
          </a:xfrm>
          <a:prstGeom prst="ellipse">
            <a:avLst/>
          </a:prstGeom>
          <a:noFill/>
          <a:ln>
            <a:solidFill>
              <a:srgbClr val="F2FFE2"/>
            </a:solidFill>
          </a:ln>
          <a:extLst>
            <a:ext uri="{909E8E84-426E-40dd-AFC4-6F175D3DCCD1}">
              <a14:hiddenFill xmlns="" xmlns:a14="http://schemas.microsoft.com/office/drawing/2010/main">
                <a:solidFill>
                  <a:srgbClr val="FFFFFF"/>
                </a:solidFill>
              </a14:hiddenFill>
            </a:ext>
          </a:extLst>
        </p:spPr>
      </p:pic>
      <p:sp>
        <p:nvSpPr>
          <p:cNvPr id="49" name="Rounded Rectangle 48"/>
          <p:cNvSpPr/>
          <p:nvPr/>
        </p:nvSpPr>
        <p:spPr bwMode="auto">
          <a:xfrm>
            <a:off x="4434816" y="4735864"/>
            <a:ext cx="6564151" cy="1095017"/>
          </a:xfrm>
          <a:prstGeom prst="roundRec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333639"/>
              </a:solidFill>
              <a:effectLst/>
              <a:uLnTx/>
              <a:uFillTx/>
              <a:latin typeface="Arial" charset="0"/>
              <a:ea typeface="ＭＳ Ｐゴシック" pitchFamily="20" charset="-128"/>
              <a:cs typeface="+mn-cs"/>
            </a:endParaRPr>
          </a:p>
        </p:txBody>
      </p:sp>
      <p:pic>
        <p:nvPicPr>
          <p:cNvPr id="51" name="Picture 50"/>
          <p:cNvPicPr>
            <a:picLocks noChangeAspect="1"/>
          </p:cNvPicPr>
          <p:nvPr/>
        </p:nvPicPr>
        <p:blipFill>
          <a:blip r:embed="rId11"/>
          <a:stretch>
            <a:fillRect/>
          </a:stretch>
        </p:blipFill>
        <p:spPr>
          <a:xfrm>
            <a:off x="9670598" y="2112817"/>
            <a:ext cx="828000" cy="438840"/>
          </a:xfrm>
          <a:prstGeom prst="roundRect">
            <a:avLst/>
          </a:prstGeom>
          <a:ln w="12700">
            <a:solidFill>
              <a:schemeClr val="accent1"/>
            </a:solidFill>
          </a:ln>
        </p:spPr>
      </p:pic>
      <p:pic>
        <p:nvPicPr>
          <p:cNvPr id="52" name="Picture 5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71745" y="4972643"/>
            <a:ext cx="784714" cy="279958"/>
          </a:xfrm>
          <a:prstGeom prst="rect">
            <a:avLst/>
          </a:prstGeom>
        </p:spPr>
      </p:pic>
      <p:pic>
        <p:nvPicPr>
          <p:cNvPr id="53" name="Picture 5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74976" y="4902683"/>
            <a:ext cx="951737" cy="423903"/>
          </a:xfrm>
          <a:prstGeom prst="rect">
            <a:avLst/>
          </a:prstGeom>
        </p:spPr>
      </p:pic>
      <p:pic>
        <p:nvPicPr>
          <p:cNvPr id="54" name="Picture 5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592507" y="4861056"/>
            <a:ext cx="581627" cy="465400"/>
          </a:xfrm>
          <a:prstGeom prst="rect">
            <a:avLst/>
          </a:prstGeom>
        </p:spPr>
      </p:pic>
      <p:pic>
        <p:nvPicPr>
          <p:cNvPr id="55" name="Picture 5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692944" y="4926351"/>
            <a:ext cx="800209" cy="400105"/>
          </a:xfrm>
          <a:prstGeom prst="rect">
            <a:avLst/>
          </a:prstGeom>
        </p:spPr>
      </p:pic>
      <p:pic>
        <p:nvPicPr>
          <p:cNvPr id="56" name="Picture 5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918593" y="4985688"/>
            <a:ext cx="993149" cy="235397"/>
          </a:xfrm>
          <a:prstGeom prst="rect">
            <a:avLst/>
          </a:prstGeom>
        </p:spPr>
      </p:pic>
      <p:pic>
        <p:nvPicPr>
          <p:cNvPr id="57" name="Picture 5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433710" y="3429000"/>
            <a:ext cx="1443679" cy="563137"/>
          </a:xfrm>
          <a:prstGeom prst="rect">
            <a:avLst/>
          </a:prstGeom>
        </p:spPr>
      </p:pic>
      <p:pic>
        <p:nvPicPr>
          <p:cNvPr id="58" name="Content Placeholder 5"/>
          <p:cNvPicPr>
            <a:picLocks noChangeAspect="1"/>
          </p:cNvPicPr>
          <p:nvPr/>
        </p:nvPicPr>
        <p:blipFill rotWithShape="1">
          <a:blip r:embed="rId18" cstate="print">
            <a:extLst>
              <a:ext uri="{28A0092B-C50C-407E-A947-70E740481C1C}">
                <a14:useLocalDpi xmlns:a14="http://schemas.microsoft.com/office/drawing/2010/main" val="0"/>
              </a:ext>
            </a:extLst>
          </a:blip>
          <a:srcRect l="6434" t="20842" r="7505" b="19832"/>
          <a:stretch/>
        </p:blipFill>
        <p:spPr>
          <a:xfrm>
            <a:off x="2748402" y="4979291"/>
            <a:ext cx="1487884" cy="684672"/>
          </a:xfrm>
          <a:prstGeom prst="roundRect">
            <a:avLst/>
          </a:prstGeom>
          <a:ln w="28575">
            <a:solidFill>
              <a:srgbClr val="DB6C30"/>
            </a:solidFill>
          </a:ln>
        </p:spPr>
      </p:pic>
      <p:sp>
        <p:nvSpPr>
          <p:cNvPr id="30"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17</a:t>
            </a:fld>
            <a:endParaRPr lang="nl-BE" sz="900" dirty="0">
              <a:solidFill>
                <a:schemeClr val="bg1"/>
              </a:solidFill>
            </a:endParaRPr>
          </a:p>
        </p:txBody>
      </p:sp>
      <p:sp>
        <p:nvSpPr>
          <p:cNvPr id="3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pPr marL="12700" lvl="0" defTabSz="914400">
              <a:lnSpc>
                <a:spcPct val="100000"/>
              </a:lnSpc>
              <a:spcBef>
                <a:spcPts val="95"/>
              </a:spcBef>
              <a:defRPr/>
            </a:pPr>
            <a:r>
              <a:rPr lang="en-GB" sz="3200" b="1" spc="35" dirty="0">
                <a:solidFill>
                  <a:srgbClr val="333639"/>
                </a:solidFill>
                <a:cs typeface="Trebuchet MS"/>
              </a:rPr>
              <a:t>VSC</a:t>
            </a:r>
            <a:r>
              <a:rPr lang="en-GB" sz="3200" b="1" spc="-50" dirty="0">
                <a:solidFill>
                  <a:srgbClr val="333639"/>
                </a:solidFill>
                <a:latin typeface="Trebuchet MS"/>
                <a:cs typeface="Trebuchet MS"/>
              </a:rPr>
              <a:t> </a:t>
            </a:r>
            <a:r>
              <a:rPr lang="en-GB" sz="3200" spc="45" dirty="0">
                <a:solidFill>
                  <a:srgbClr val="333639"/>
                </a:solidFill>
              </a:rPr>
              <a:t>HPC infrastructure</a:t>
            </a:r>
            <a:endParaRPr lang="en-GB" sz="3200" dirty="0">
              <a:solidFill>
                <a:srgbClr val="333639"/>
              </a:solidFill>
              <a:latin typeface="Trebuchet MS"/>
              <a:cs typeface="Trebuchet MS"/>
            </a:endParaRPr>
          </a:p>
        </p:txBody>
      </p:sp>
    </p:spTree>
    <p:extLst>
      <p:ext uri="{BB962C8B-B14F-4D97-AF65-F5344CB8AC3E}">
        <p14:creationId xmlns:p14="http://schemas.microsoft.com/office/powerpoint/2010/main" val="1003376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51383" y="1268760"/>
            <a:ext cx="5035105" cy="4094856"/>
            <a:chOff x="6208615" y="1074273"/>
            <a:chExt cx="5798610" cy="4836606"/>
          </a:xfrm>
        </p:grpSpPr>
        <p:pic>
          <p:nvPicPr>
            <p:cNvPr id="110" name="Picture 10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0016" y="2060848"/>
              <a:ext cx="5767209" cy="38500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2" name="TextBox 111"/>
            <p:cNvSpPr txBox="1"/>
            <p:nvPr/>
          </p:nvSpPr>
          <p:spPr>
            <a:xfrm>
              <a:off x="6208615" y="1074273"/>
              <a:ext cx="5798610" cy="836114"/>
            </a:xfrm>
            <a:prstGeom prst="rect">
              <a:avLst/>
            </a:prstGeom>
            <a:noFill/>
          </p:spPr>
          <p:txBody>
            <a:bodyPr wrap="square" rtlCol="0">
              <a:spAutoFit/>
            </a:bodyPr>
            <a:lstStyle/>
            <a:p>
              <a:pPr algn="ctr"/>
              <a:r>
                <a:rPr lang="en-US" sz="2000" b="1" dirty="0"/>
                <a:t>Genius </a:t>
              </a:r>
              <a:r>
                <a:rPr lang="en-US" sz="2000" dirty="0"/>
                <a:t>(since 2018) </a:t>
              </a:r>
              <a:br>
                <a:rPr lang="en-US" sz="2000" dirty="0"/>
              </a:br>
              <a:r>
                <a:rPr lang="en-US" sz="2000" dirty="0"/>
                <a:t>250 nodes  |  8936 cores</a:t>
              </a:r>
              <a:endParaRPr lang="nl-BE" sz="2000" dirty="0"/>
            </a:p>
          </p:txBody>
        </p:sp>
      </p:grpSp>
      <p:grpSp>
        <p:nvGrpSpPr>
          <p:cNvPr id="5" name="Group 4">
            <a:extLst>
              <a:ext uri="{FF2B5EF4-FFF2-40B4-BE49-F238E27FC236}">
                <a16:creationId xmlns:a16="http://schemas.microsoft.com/office/drawing/2014/main" id="{563222DC-0E37-403D-BD27-1CAAB6678B14}"/>
              </a:ext>
            </a:extLst>
          </p:cNvPr>
          <p:cNvGrpSpPr/>
          <p:nvPr/>
        </p:nvGrpSpPr>
        <p:grpSpPr>
          <a:xfrm>
            <a:off x="6384032" y="1271806"/>
            <a:ext cx="5195900" cy="3741370"/>
            <a:chOff x="6363326" y="1352962"/>
            <a:chExt cx="5195900" cy="3741370"/>
          </a:xfrm>
        </p:grpSpPr>
        <p:pic>
          <p:nvPicPr>
            <p:cNvPr id="3" name="Picture 2" descr="Text&#10;&#10;Description automatically generated">
              <a:extLst>
                <a:ext uri="{FF2B5EF4-FFF2-40B4-BE49-F238E27FC236}">
                  <a16:creationId xmlns:a16="http://schemas.microsoft.com/office/drawing/2014/main" id="{64F7F281-76E9-439E-A8A2-9FA894C523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63326" y="2184628"/>
              <a:ext cx="5195900" cy="29097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a:extLst>
                <a:ext uri="{FF2B5EF4-FFF2-40B4-BE49-F238E27FC236}">
                  <a16:creationId xmlns:a16="http://schemas.microsoft.com/office/drawing/2014/main" id="{BEB05BC8-7E7C-4F96-B1EB-746FFE1BC15B}"/>
                </a:ext>
              </a:extLst>
            </p:cNvPr>
            <p:cNvSpPr txBox="1"/>
            <p:nvPr/>
          </p:nvSpPr>
          <p:spPr>
            <a:xfrm>
              <a:off x="6363326" y="1352962"/>
              <a:ext cx="5195900" cy="707886"/>
            </a:xfrm>
            <a:prstGeom prst="rect">
              <a:avLst/>
            </a:prstGeom>
            <a:noFill/>
          </p:spPr>
          <p:txBody>
            <a:bodyPr wrap="square" rtlCol="0">
              <a:spAutoFit/>
            </a:bodyPr>
            <a:lstStyle/>
            <a:p>
              <a:pPr algn="ctr"/>
              <a:r>
                <a:rPr lang="en-US" sz="2000" b="1" dirty="0" err="1"/>
                <a:t>wICE</a:t>
              </a:r>
              <a:r>
                <a:rPr lang="en-US" sz="2000" dirty="0"/>
                <a:t> (since September 2022)</a:t>
              </a:r>
              <a:br>
                <a:rPr lang="en-US" sz="2000" dirty="0"/>
              </a:br>
              <a:r>
                <a:rPr lang="en-US" sz="2000" dirty="0"/>
                <a:t>186 nodes  |  13392 cores</a:t>
              </a:r>
              <a:endParaRPr lang="nl-BE" sz="2000" dirty="0"/>
            </a:p>
          </p:txBody>
        </p:sp>
      </p:gr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18</a:t>
            </a:fld>
            <a:endParaRPr lang="nl-BE" sz="900" dirty="0">
              <a:solidFill>
                <a:schemeClr val="bg1"/>
              </a:solidFill>
            </a:endParaRPr>
          </a:p>
        </p:txBody>
      </p:sp>
      <p:sp>
        <p:nvSpPr>
          <p:cNvPr id="1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Tier-2 clusters @ KU Leuven</a:t>
            </a:r>
          </a:p>
        </p:txBody>
      </p:sp>
      <p:sp>
        <p:nvSpPr>
          <p:cNvPr id="2" name="Rectangle: Rounded Corners 1">
            <a:extLst>
              <a:ext uri="{FF2B5EF4-FFF2-40B4-BE49-F238E27FC236}">
                <a16:creationId xmlns:a16="http://schemas.microsoft.com/office/drawing/2014/main" id="{58D41200-0517-2A58-E202-969DB2055E94}"/>
              </a:ext>
            </a:extLst>
          </p:cNvPr>
          <p:cNvSpPr/>
          <p:nvPr/>
        </p:nvSpPr>
        <p:spPr>
          <a:xfrm>
            <a:off x="407368" y="5517232"/>
            <a:ext cx="5373334" cy="50405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Most of Genius will be decommissioned in early 2026</a:t>
            </a:r>
            <a:endParaRPr lang="nl-BE" b="1" dirty="0"/>
          </a:p>
        </p:txBody>
      </p:sp>
    </p:spTree>
    <p:custDataLst>
      <p:tags r:id="rId1"/>
    </p:custDataLst>
    <p:extLst>
      <p:ext uri="{BB962C8B-B14F-4D97-AF65-F5344CB8AC3E}">
        <p14:creationId xmlns:p14="http://schemas.microsoft.com/office/powerpoint/2010/main" val="42762243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D8031-C8E5-48F8-A3B6-81643B27A3AF}" type="slidenum">
              <a:rPr kumimoji="0" lang="nl-BE" sz="900" b="0" i="0" u="none" strike="noStrike" kern="1200" cap="none" spc="0" normalizeH="0" baseline="0" noProof="0" smtClean="0">
                <a:ln>
                  <a:noFill/>
                </a:ln>
                <a:solidFill>
                  <a:srgbClr val="F4F5FC"/>
                </a:solidFill>
                <a:effectLst/>
                <a:uLnTx/>
                <a:uFillTx/>
                <a:latin typeface="FlandersArtSans-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nl-BE" sz="900" b="0" i="0" u="none" strike="noStrike" kern="1200" cap="none" spc="0" normalizeH="0" baseline="0" noProof="0" dirty="0">
              <a:ln>
                <a:noFill/>
              </a:ln>
              <a:solidFill>
                <a:srgbClr val="F4F5FC"/>
              </a:solidFill>
              <a:effectLst/>
              <a:uLnTx/>
              <a:uFillTx/>
              <a:latin typeface="FlandersArtSans-Regular"/>
              <a:ea typeface="+mn-ea"/>
              <a:cs typeface="+mn-cs"/>
            </a:endParaRPr>
          </a:p>
        </p:txBody>
      </p:sp>
      <p:graphicFrame>
        <p:nvGraphicFramePr>
          <p:cNvPr id="6" name="Table 5"/>
          <p:cNvGraphicFramePr>
            <a:graphicFrameLocks noGrp="1"/>
          </p:cNvGraphicFramePr>
          <p:nvPr>
            <p:extLst>
              <p:ext uri="{D42A27DB-BD31-4B8C-83A1-F6EECF244321}">
                <p14:modId xmlns:p14="http://schemas.microsoft.com/office/powerpoint/2010/main" val="430528560"/>
              </p:ext>
            </p:extLst>
          </p:nvPr>
        </p:nvGraphicFramePr>
        <p:xfrm>
          <a:off x="711641" y="802428"/>
          <a:ext cx="10081121" cy="4018980"/>
        </p:xfrm>
        <a:graphic>
          <a:graphicData uri="http://schemas.openxmlformats.org/drawingml/2006/table">
            <a:tbl>
              <a:tblPr>
                <a:tableStyleId>{5C22544A-7EE6-4342-B048-85BDC9FD1C3A}</a:tableStyleId>
              </a:tblPr>
              <a:tblGrid>
                <a:gridCol w="1927975">
                  <a:extLst>
                    <a:ext uri="{9D8B030D-6E8A-4147-A177-3AD203B41FA5}">
                      <a16:colId xmlns:a16="http://schemas.microsoft.com/office/drawing/2014/main" val="1052959117"/>
                    </a:ext>
                  </a:extLst>
                </a:gridCol>
                <a:gridCol w="1656184">
                  <a:extLst>
                    <a:ext uri="{9D8B030D-6E8A-4147-A177-3AD203B41FA5}">
                      <a16:colId xmlns:a16="http://schemas.microsoft.com/office/drawing/2014/main" val="44479686"/>
                    </a:ext>
                  </a:extLst>
                </a:gridCol>
                <a:gridCol w="1080120">
                  <a:extLst>
                    <a:ext uri="{9D8B030D-6E8A-4147-A177-3AD203B41FA5}">
                      <a16:colId xmlns:a16="http://schemas.microsoft.com/office/drawing/2014/main" val="2291407436"/>
                    </a:ext>
                  </a:extLst>
                </a:gridCol>
                <a:gridCol w="1102780">
                  <a:extLst>
                    <a:ext uri="{9D8B030D-6E8A-4147-A177-3AD203B41FA5}">
                      <a16:colId xmlns:a16="http://schemas.microsoft.com/office/drawing/2014/main" val="4190090989"/>
                    </a:ext>
                  </a:extLst>
                </a:gridCol>
                <a:gridCol w="1416584">
                  <a:extLst>
                    <a:ext uri="{9D8B030D-6E8A-4147-A177-3AD203B41FA5}">
                      <a16:colId xmlns:a16="http://schemas.microsoft.com/office/drawing/2014/main" val="3999970807"/>
                    </a:ext>
                  </a:extLst>
                </a:gridCol>
                <a:gridCol w="1448739">
                  <a:extLst>
                    <a:ext uri="{9D8B030D-6E8A-4147-A177-3AD203B41FA5}">
                      <a16:colId xmlns:a16="http://schemas.microsoft.com/office/drawing/2014/main" val="3433497480"/>
                    </a:ext>
                  </a:extLst>
                </a:gridCol>
                <a:gridCol w="1448739">
                  <a:extLst>
                    <a:ext uri="{9D8B030D-6E8A-4147-A177-3AD203B41FA5}">
                      <a16:colId xmlns:a16="http://schemas.microsoft.com/office/drawing/2014/main" val="284707978"/>
                    </a:ext>
                  </a:extLst>
                </a:gridCol>
              </a:tblGrid>
              <a:tr h="445163">
                <a:tc>
                  <a:txBody>
                    <a:bodyPr/>
                    <a:lstStyle/>
                    <a:p>
                      <a:pPr algn="ctr" fontAlgn="b"/>
                      <a:r>
                        <a:rPr lang="en-US" sz="1800" b="1" u="none" strike="noStrike" dirty="0">
                          <a:effectLst/>
                        </a:rPr>
                        <a:t>Node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CPU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cores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Total mem</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Mem per core (MB)</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Partition</a:t>
                      </a:r>
                    </a:p>
                  </a:txBody>
                  <a:tcPr marL="9525" marR="9525" marT="9525" marB="0" anchor="ctr">
                    <a:solidFill>
                      <a:schemeClr val="accent1">
                        <a:lumMod val="60000"/>
                        <a:lumOff val="4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Planned end of life</a:t>
                      </a:r>
                    </a:p>
                  </a:txBody>
                  <a:tcPr marL="9525" marR="9525" marT="9525" marB="0" anchor="ctr">
                    <a:solidFill>
                      <a:schemeClr val="accent1">
                        <a:lumMod val="60000"/>
                        <a:lumOff val="40000"/>
                      </a:schemeClr>
                    </a:solidFill>
                  </a:tcPr>
                </a:tc>
                <a:extLst>
                  <a:ext uri="{0D108BD9-81ED-4DB2-BD59-A6C34878D82A}">
                    <a16:rowId xmlns:a16="http://schemas.microsoft.com/office/drawing/2014/main" val="550517197"/>
                  </a:ext>
                </a:extLst>
              </a:tr>
              <a:tr h="414211">
                <a:tc>
                  <a:txBody>
                    <a:bodyPr/>
                    <a:lstStyle/>
                    <a:p>
                      <a:pPr algn="ctr" fontAlgn="b"/>
                      <a:r>
                        <a:rPr lang="en-US" sz="1600" u="none" strike="noStrike" dirty="0" err="1">
                          <a:effectLst/>
                        </a:rPr>
                        <a:t>Cascadelake</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Xeon Gold 6240</a:t>
                      </a:r>
                    </a:p>
                  </a:txBody>
                  <a:tcPr marL="9525" marR="9525" marT="9525" marB="0" anchor="ctr"/>
                </a:tc>
                <a:tc>
                  <a:txBody>
                    <a:bodyPr/>
                    <a:lstStyle/>
                    <a:p>
                      <a:pPr algn="ctr" fontAlgn="b"/>
                      <a:r>
                        <a:rPr lang="en-US" sz="1600" b="0" u="none" strike="noStrike" dirty="0">
                          <a:effectLst/>
                        </a:rPr>
                        <a:t>36</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dirty="0">
                          <a:effectLst/>
                        </a:rPr>
                        <a:t>192 GB</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dirty="0">
                          <a:effectLst/>
                        </a:rPr>
                        <a:t>5000</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batch</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Q1 2026</a:t>
                      </a:r>
                    </a:p>
                  </a:txBody>
                  <a:tcPr marL="9525" marR="9525" marT="9525" marB="0" anchor="ctr"/>
                </a:tc>
                <a:extLst>
                  <a:ext uri="{0D108BD9-81ED-4DB2-BD59-A6C34878D82A}">
                    <a16:rowId xmlns:a16="http://schemas.microsoft.com/office/drawing/2014/main" val="2502300702"/>
                  </a:ext>
                </a:extLst>
              </a:tr>
              <a:tr h="445163">
                <a:tc>
                  <a:txBody>
                    <a:bodyPr/>
                    <a:lstStyle/>
                    <a:p>
                      <a:pPr algn="ctr" fontAlgn="b"/>
                      <a:r>
                        <a:rPr lang="en-US" sz="1600" u="none" strike="noStrike" dirty="0">
                          <a:effectLst/>
                        </a:rPr>
                        <a:t>Skylake </a:t>
                      </a:r>
                      <a:r>
                        <a:rPr lang="en-US" sz="1600" b="1" u="none" strike="noStrike" dirty="0">
                          <a:effectLst/>
                        </a:rPr>
                        <a:t>large mem</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dirty="0">
                          <a:effectLst/>
                        </a:rPr>
                        <a:t>Xeon Gold 6240</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36</a:t>
                      </a:r>
                    </a:p>
                  </a:txBody>
                  <a:tcPr marL="9525" marR="9525" marT="9525" marB="0" anchor="ctr"/>
                </a:tc>
                <a:tc>
                  <a:txBody>
                    <a:bodyPr/>
                    <a:lstStyle/>
                    <a:p>
                      <a:pPr algn="ctr" fontAlgn="b"/>
                      <a:r>
                        <a:rPr lang="en-US" sz="1600" b="1" u="none" strike="noStrike" dirty="0">
                          <a:effectLst/>
                        </a:rPr>
                        <a:t>768 GB</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dirty="0">
                          <a:effectLst/>
                        </a:rPr>
                        <a:t>21000</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err="1">
                          <a:solidFill>
                            <a:srgbClr val="000000"/>
                          </a:solidFill>
                          <a:effectLst/>
                          <a:latin typeface="Calibri" panose="020F0502020204030204" pitchFamily="34" charset="0"/>
                        </a:rPr>
                        <a:t>bigmem</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Q1 2026</a:t>
                      </a:r>
                    </a:p>
                  </a:txBody>
                  <a:tcPr marL="9525" marR="9525" marT="9525" marB="0" anchor="ctr"/>
                </a:tc>
                <a:extLst>
                  <a:ext uri="{0D108BD9-81ED-4DB2-BD59-A6C34878D82A}">
                    <a16:rowId xmlns:a16="http://schemas.microsoft.com/office/drawing/2014/main" val="881392732"/>
                  </a:ext>
                </a:extLst>
              </a:tr>
              <a:tr h="62013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u="none" strike="noStrike" dirty="0">
                          <a:effectLst/>
                        </a:rPr>
                        <a:t>Skylake P100 </a:t>
                      </a:r>
                      <a:r>
                        <a:rPr lang="en-US" sz="1600" b="1" u="none" strike="noStrike" dirty="0">
                          <a:effectLst/>
                        </a:rPr>
                        <a:t>GPU</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dirty="0">
                          <a:effectLst/>
                        </a:rPr>
                        <a:t>Xeon Gold 6140</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600" b="1" u="none" strike="noStrike" dirty="0">
                          <a:effectLst/>
                        </a:rPr>
                        <a:t>4xP100</a:t>
                      </a:r>
                      <a:r>
                        <a:rPr lang="en-US" sz="1600" u="none" strike="noStrike" dirty="0">
                          <a:effectLst/>
                        </a:rPr>
                        <a:t> SXM2 16GB</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36</a:t>
                      </a:r>
                    </a:p>
                  </a:txBody>
                  <a:tcPr marL="9525" marR="9525" marT="9525" marB="0" anchor="ctr"/>
                </a:tc>
                <a:tc>
                  <a:txBody>
                    <a:bodyPr/>
                    <a:lstStyle/>
                    <a:p>
                      <a:pPr algn="ctr" fontAlgn="b"/>
                      <a:r>
                        <a:rPr lang="en-US" sz="1600" b="1" u="none" strike="noStrike" dirty="0">
                          <a:effectLst/>
                        </a:rPr>
                        <a:t>192 GB</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dirty="0">
                          <a:effectLst/>
                        </a:rPr>
                        <a:t>5000</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gpu_p100</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2027 (?)</a:t>
                      </a:r>
                    </a:p>
                  </a:txBody>
                  <a:tcPr marL="9525" marR="9525" marT="9525" marB="0" anchor="ctr"/>
                </a:tc>
                <a:extLst>
                  <a:ext uri="{0D108BD9-81ED-4DB2-BD59-A6C34878D82A}">
                    <a16:rowId xmlns:a16="http://schemas.microsoft.com/office/drawing/2014/main" val="1304480439"/>
                  </a:ext>
                </a:extLst>
              </a:tr>
              <a:tr h="62013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err="1">
                          <a:solidFill>
                            <a:srgbClr val="000000"/>
                          </a:solidFill>
                          <a:effectLst/>
                          <a:latin typeface="Calibri" panose="020F0502020204030204" pitchFamily="34" charset="0"/>
                        </a:rPr>
                        <a:t>Cascadelake</a:t>
                      </a:r>
                      <a:r>
                        <a:rPr lang="en-US" sz="1600" b="0" i="0" u="none" strike="noStrike" dirty="0">
                          <a:solidFill>
                            <a:srgbClr val="000000"/>
                          </a:solidFill>
                          <a:effectLst/>
                          <a:latin typeface="Calibri" panose="020F0502020204030204" pitchFamily="34" charset="0"/>
                        </a:rPr>
                        <a:t> V100 </a:t>
                      </a:r>
                      <a:r>
                        <a:rPr lang="en-US" sz="1600" b="1" i="0" u="none" strike="noStrike" dirty="0">
                          <a:solidFill>
                            <a:srgbClr val="000000"/>
                          </a:solidFill>
                          <a:effectLst/>
                          <a:latin typeface="Calibri" panose="020F0502020204030204" pitchFamily="34" charset="0"/>
                        </a:rPr>
                        <a:t>GPU</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Xeon Gold 6240</a:t>
                      </a:r>
                      <a:br>
                        <a:rPr lang="en-US" sz="1600" b="0" i="0" u="none" strike="noStrike" dirty="0">
                          <a:solidFill>
                            <a:srgbClr val="000000"/>
                          </a:solidFill>
                          <a:effectLst/>
                          <a:latin typeface="Calibri" panose="020F0502020204030204" pitchFamily="34" charset="0"/>
                        </a:rPr>
                      </a:br>
                      <a:r>
                        <a:rPr lang="en-US" sz="1600" b="1" i="0" u="none" strike="noStrike" dirty="0">
                          <a:solidFill>
                            <a:srgbClr val="000000"/>
                          </a:solidFill>
                          <a:effectLst/>
                          <a:latin typeface="Calibri" panose="020F0502020204030204" pitchFamily="34" charset="0"/>
                        </a:rPr>
                        <a:t>8xV100</a:t>
                      </a:r>
                      <a:r>
                        <a:rPr lang="en-US" sz="1600" b="0" i="0" u="none" strike="noStrike" dirty="0">
                          <a:solidFill>
                            <a:srgbClr val="000000"/>
                          </a:solidFill>
                          <a:effectLst/>
                          <a:latin typeface="Calibri" panose="020F0502020204030204" pitchFamily="34" charset="0"/>
                        </a:rPr>
                        <a:t> SXM2 32GB</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36</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768 GB</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21000</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gpu_v100</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2027 (?)</a:t>
                      </a:r>
                    </a:p>
                  </a:txBody>
                  <a:tcPr marL="9525" marR="9525" marT="9525" marB="0" anchor="ctr"/>
                </a:tc>
                <a:extLst>
                  <a:ext uri="{0D108BD9-81ED-4DB2-BD59-A6C34878D82A}">
                    <a16:rowId xmlns:a16="http://schemas.microsoft.com/office/drawing/2014/main" val="3368972878"/>
                  </a:ext>
                </a:extLst>
              </a:tr>
              <a:tr h="62013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1" i="0" u="none" strike="noStrike" dirty="0">
                          <a:solidFill>
                            <a:srgbClr val="000000"/>
                          </a:solidFill>
                          <a:effectLst/>
                          <a:latin typeface="Calibri" panose="020F0502020204030204" pitchFamily="34" charset="0"/>
                        </a:rPr>
                        <a:t>Superdome</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Xeon Gold 6132</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8 sockets</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112</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6 TB</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53500</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superdome</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Q1 2026</a:t>
                      </a:r>
                    </a:p>
                  </a:txBody>
                  <a:tcPr marL="9525" marR="9525" marT="9525" marB="0" anchor="ctr"/>
                </a:tc>
                <a:extLst>
                  <a:ext uri="{0D108BD9-81ED-4DB2-BD59-A6C34878D82A}">
                    <a16:rowId xmlns:a16="http://schemas.microsoft.com/office/drawing/2014/main" val="3369578735"/>
                  </a:ext>
                </a:extLst>
              </a:tr>
              <a:tr h="62013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Skylake</a:t>
                      </a:r>
                      <a:r>
                        <a:rPr lang="en-US" sz="1600" b="1" i="0" u="none" strike="noStrike" dirty="0">
                          <a:solidFill>
                            <a:srgbClr val="000000"/>
                          </a:solidFill>
                          <a:effectLst/>
                          <a:latin typeface="Calibri" panose="020F0502020204030204" pitchFamily="34" charset="0"/>
                        </a:rPr>
                        <a:t> interactive</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u="none" strike="noStrike" dirty="0">
                          <a:effectLst/>
                        </a:rPr>
                        <a:t>Xeon Gold 6140</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36</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192 GB</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5000</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interactive</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Q1 2026</a:t>
                      </a:r>
                    </a:p>
                  </a:txBody>
                  <a:tcPr marL="9525" marR="9525" marT="9525" marB="0" anchor="ctr"/>
                </a:tc>
                <a:extLst>
                  <a:ext uri="{0D108BD9-81ED-4DB2-BD59-A6C34878D82A}">
                    <a16:rowId xmlns:a16="http://schemas.microsoft.com/office/drawing/2014/main" val="2569467339"/>
                  </a:ext>
                </a:extLst>
              </a:tr>
            </a:tbl>
          </a:graphicData>
        </a:graphic>
      </p:graphicFrame>
      <p:sp>
        <p:nvSpPr>
          <p:cNvPr id="7" name="Rectangle 2"/>
          <p:cNvSpPr txBox="1">
            <a:spLocks noChangeArrowheads="1"/>
          </p:cNvSpPr>
          <p:nvPr/>
        </p:nvSpPr>
        <p:spPr>
          <a:xfrm>
            <a:off x="711641" y="154896"/>
            <a:ext cx="11112000" cy="60980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pPr lvl="0">
              <a:defRPr/>
            </a:pPr>
            <a:r>
              <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Tier-2 cluster </a:t>
            </a:r>
            <a:r>
              <a:rPr lang="en-US" altLang="en-US" sz="3200" dirty="0"/>
              <a:t>–</a:t>
            </a:r>
            <a:r>
              <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 Genius</a:t>
            </a:r>
          </a:p>
        </p:txBody>
      </p:sp>
      <p:grpSp>
        <p:nvGrpSpPr>
          <p:cNvPr id="2" name="Group 1">
            <a:extLst>
              <a:ext uri="{FF2B5EF4-FFF2-40B4-BE49-F238E27FC236}">
                <a16:creationId xmlns:a16="http://schemas.microsoft.com/office/drawing/2014/main" id="{A52095DF-5371-BAB6-1A60-D07C2D9690FD}"/>
              </a:ext>
            </a:extLst>
          </p:cNvPr>
          <p:cNvGrpSpPr/>
          <p:nvPr/>
        </p:nvGrpSpPr>
        <p:grpSpPr>
          <a:xfrm>
            <a:off x="695399" y="5097958"/>
            <a:ext cx="10081121" cy="923330"/>
            <a:chOff x="1140973" y="5005393"/>
            <a:chExt cx="9645357" cy="923330"/>
          </a:xfrm>
        </p:grpSpPr>
        <p:sp>
          <p:nvSpPr>
            <p:cNvPr id="3" name="TextBox 2">
              <a:extLst>
                <a:ext uri="{FF2B5EF4-FFF2-40B4-BE49-F238E27FC236}">
                  <a16:creationId xmlns:a16="http://schemas.microsoft.com/office/drawing/2014/main" id="{980DEDEC-F2E7-A441-6C42-F0F5A3B4EC60}"/>
                </a:ext>
              </a:extLst>
            </p:cNvPr>
            <p:cNvSpPr txBox="1"/>
            <p:nvPr/>
          </p:nvSpPr>
          <p:spPr>
            <a:xfrm>
              <a:off x="1140973" y="5005393"/>
              <a:ext cx="9645357" cy="923330"/>
            </a:xfrm>
            <a:prstGeom prst="rect">
              <a:avLst/>
            </a:prstGeom>
            <a:noFill/>
            <a:ln w="25400">
              <a:solidFill>
                <a:schemeClr val="accent1"/>
              </a:solidFill>
            </a:ln>
          </p:spPr>
          <p:txBody>
            <a:bodyPr wrap="square" numCol="2" spcCol="144000" rtlCol="0">
              <a:spAutoFit/>
            </a:bodyPr>
            <a:lstStyle/>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Access: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login.hpc.kuleuven.be</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Interconnect:</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InfiniBand EDR (25 Gb/s)</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SSD Disks: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200 GB</a:t>
              </a:r>
            </a:p>
            <a:p>
              <a:pPr marL="285750" indent="-285750">
                <a:buFont typeface="Courier New" panose="02070309020205020404" pitchFamily="49" charset="0"/>
                <a:buChar char="o"/>
                <a:defRPr/>
              </a:pPr>
              <a:r>
                <a:rPr lang="en-US" b="1" dirty="0">
                  <a:solidFill>
                    <a:srgbClr val="333639"/>
                  </a:solidFill>
                </a:rPr>
                <a:t>Interactive partition</a:t>
              </a:r>
              <a:r>
                <a:rPr lang="en-US" dirty="0">
                  <a:solidFill>
                    <a:srgbClr val="333639"/>
                  </a:solidFill>
                </a:rPr>
                <a:t>: </a:t>
              </a:r>
              <a:br>
                <a:rPr lang="en-US" dirty="0">
                  <a:solidFill>
                    <a:srgbClr val="333639"/>
                  </a:solidFill>
                </a:rPr>
              </a:br>
              <a:r>
                <a:rPr lang="en-US" dirty="0">
                  <a:solidFill>
                    <a:srgbClr val="333639"/>
                  </a:solidFill>
                </a:rPr>
                <a:t>max resources: 8 cores, 16hr</a:t>
              </a:r>
              <a:endParaRPr lang="nl-BE" dirty="0">
                <a:solidFill>
                  <a:srgbClr val="333639"/>
                </a:solidFill>
              </a:endParaRPr>
            </a:p>
          </p:txBody>
        </p:sp>
        <p:sp>
          <p:nvSpPr>
            <p:cNvPr id="5" name="TextBox 4">
              <a:extLst>
                <a:ext uri="{FF2B5EF4-FFF2-40B4-BE49-F238E27FC236}">
                  <a16:creationId xmlns:a16="http://schemas.microsoft.com/office/drawing/2014/main" id="{6B4A7B03-9A15-75B0-C532-6DC8CFC78AB0}"/>
                </a:ext>
              </a:extLst>
            </p:cNvPr>
            <p:cNvSpPr txBox="1"/>
            <p:nvPr/>
          </p:nvSpPr>
          <p:spPr>
            <a:xfrm>
              <a:off x="9310167" y="5026245"/>
              <a:ext cx="1476163" cy="369332"/>
            </a:xfrm>
            <a:prstGeom prst="rect">
              <a:avLst/>
            </a:prstGeom>
            <a:solidFill>
              <a:schemeClr val="accent2"/>
            </a:solidFill>
            <a:ln w="25400">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FlandersArtSans-Regular"/>
                  <a:ea typeface="+mn-ea"/>
                  <a:cs typeface="+mn-cs"/>
                </a:rPr>
                <a:t>Remarks</a:t>
              </a:r>
              <a:endParaRPr kumimoji="0" lang="nl-BE" sz="1800" b="0" i="0" u="none" strike="noStrike" kern="1200" cap="none" spc="0" normalizeH="0" baseline="0" noProof="0" dirty="0">
                <a:ln>
                  <a:noFill/>
                </a:ln>
                <a:solidFill>
                  <a:srgbClr val="FFFFFF"/>
                </a:solidFill>
                <a:effectLst/>
                <a:uLnTx/>
                <a:uFillTx/>
                <a:latin typeface="FlandersArtSans-Regular"/>
                <a:ea typeface="+mn-ea"/>
                <a:cs typeface="+mn-cs"/>
              </a:endParaRPr>
            </a:p>
          </p:txBody>
        </p:sp>
      </p:grpSp>
    </p:spTree>
    <p:extLst>
      <p:ext uri="{BB962C8B-B14F-4D97-AF65-F5344CB8AC3E}">
        <p14:creationId xmlns:p14="http://schemas.microsoft.com/office/powerpoint/2010/main" val="789526718"/>
      </p:ext>
    </p:extLst>
  </p:cSld>
  <p:clrMapOvr>
    <a:masterClrMapping/>
  </p:clrMapOvr>
  <mc:AlternateContent xmlns:mc="http://schemas.openxmlformats.org/markup-compatibility/2006" xmlns:p14="http://schemas.microsoft.com/office/powerpoint/2010/main">
    <mc:Choice Requires="p14">
      <p:transition spd="slow" p14:dur="2000" advTm="143980"/>
    </mc:Choice>
    <mc:Fallback xmlns="">
      <p:transition spd="slow" advTm="14398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240" y="692696"/>
            <a:ext cx="5040560" cy="5040560"/>
          </a:xfrm>
          <a:prstGeom prst="rect">
            <a:avLst/>
          </a:prstGeom>
        </p:spPr>
      </p:pic>
      <p:sp>
        <p:nvSpPr>
          <p:cNvPr id="8" name="TextBox 7"/>
          <p:cNvSpPr txBox="1"/>
          <p:nvPr/>
        </p:nvSpPr>
        <p:spPr>
          <a:xfrm>
            <a:off x="838200" y="1400054"/>
            <a:ext cx="4825752" cy="2354491"/>
          </a:xfrm>
          <a:prstGeom prst="rect">
            <a:avLst/>
          </a:prstGeom>
          <a:noFill/>
          <a:ln w="19050">
            <a:solidFill>
              <a:schemeClr val="accent5"/>
            </a:solidFill>
          </a:ln>
        </p:spPr>
        <p:txBody>
          <a:bodyPr wrap="square" rtlCol="0" anchor="ctr">
            <a:spAutoFit/>
          </a:bodyPr>
          <a:lstStyle/>
          <a:p>
            <a:pPr marL="342900" indent="-342900">
              <a:buClr>
                <a:srgbClr val="DB6C30"/>
              </a:buClr>
              <a:buFont typeface="Wingdings" panose="05000000000000000000" pitchFamily="2" charset="2"/>
              <a:buChar char="q"/>
            </a:pPr>
            <a:r>
              <a:rPr lang="en-US" sz="2100" dirty="0"/>
              <a:t>Everything is available on </a:t>
            </a:r>
            <a:r>
              <a:rPr lang="en-US" sz="2100" dirty="0" err="1"/>
              <a:t>Github</a:t>
            </a:r>
            <a:r>
              <a:rPr lang="en-US" sz="2100" dirty="0"/>
              <a:t>:</a:t>
            </a:r>
            <a:br>
              <a:rPr lang="en-US" sz="2100" dirty="0"/>
            </a:br>
            <a:r>
              <a:rPr lang="nl-BE" sz="2100" dirty="0">
                <a:hlinkClick r:id="rId3"/>
              </a:rPr>
              <a:t>https://hpcleuven.github.io/HPC-intro/</a:t>
            </a:r>
            <a:endParaRPr lang="nl-BE" sz="2100" dirty="0"/>
          </a:p>
          <a:p>
            <a:pPr marL="342900" indent="-342900">
              <a:buClr>
                <a:srgbClr val="DB6C30"/>
              </a:buClr>
              <a:buFont typeface="Wingdings" panose="05000000000000000000" pitchFamily="2" charset="2"/>
              <a:buChar char="q"/>
            </a:pPr>
            <a:r>
              <a:rPr lang="en-US" sz="2100" dirty="0"/>
              <a:t>Video recordings </a:t>
            </a:r>
            <a:br>
              <a:rPr lang="en-US" sz="2100" dirty="0"/>
            </a:br>
            <a:r>
              <a:rPr lang="en-US" sz="2100" dirty="0"/>
              <a:t>- Scan the QR code</a:t>
            </a:r>
            <a:br>
              <a:rPr lang="en-US" sz="2100" dirty="0"/>
            </a:br>
            <a:r>
              <a:rPr lang="en-US" sz="2100" dirty="0"/>
              <a:t>- Recommended videos: ~2 </a:t>
            </a:r>
            <a:r>
              <a:rPr lang="en-US" sz="2100" dirty="0" err="1"/>
              <a:t>hrs</a:t>
            </a:r>
            <a:br>
              <a:rPr lang="en-US" sz="2100" dirty="0"/>
            </a:br>
            <a:r>
              <a:rPr lang="en-US" sz="2100" dirty="0"/>
              <a:t>- Optional videos: ~1 </a:t>
            </a:r>
            <a:r>
              <a:rPr lang="en-US" sz="2100" dirty="0" err="1"/>
              <a:t>hr</a:t>
            </a:r>
            <a:endParaRPr lang="en-US" sz="2100" dirty="0"/>
          </a:p>
        </p:txBody>
      </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a:t>
            </a:fld>
            <a:endParaRPr lang="nl-BE" sz="900" dirty="0">
              <a:solidFill>
                <a:schemeClr val="bg1"/>
              </a:solidFill>
            </a:endParaRPr>
          </a:p>
        </p:txBody>
      </p:sp>
      <p:sp>
        <p:nvSpPr>
          <p:cNvPr id="1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Training material</a:t>
            </a:r>
            <a:endParaRPr lang="en-US" altLang="en-US" dirty="0"/>
          </a:p>
        </p:txBody>
      </p:sp>
      <p:sp>
        <p:nvSpPr>
          <p:cNvPr id="2" name="TextBox 1">
            <a:extLst>
              <a:ext uri="{FF2B5EF4-FFF2-40B4-BE49-F238E27FC236}">
                <a16:creationId xmlns:a16="http://schemas.microsoft.com/office/drawing/2014/main" id="{282E1DB2-6DCD-C921-2B38-CFF384E30746}"/>
              </a:ext>
            </a:extLst>
          </p:cNvPr>
          <p:cNvSpPr txBox="1"/>
          <p:nvPr/>
        </p:nvSpPr>
        <p:spPr>
          <a:xfrm>
            <a:off x="838200" y="4169112"/>
            <a:ext cx="4825752" cy="1061829"/>
          </a:xfrm>
          <a:prstGeom prst="rect">
            <a:avLst/>
          </a:prstGeom>
          <a:noFill/>
          <a:ln w="19050">
            <a:solidFill>
              <a:schemeClr val="accent5"/>
            </a:solidFill>
          </a:ln>
        </p:spPr>
        <p:txBody>
          <a:bodyPr wrap="square" rtlCol="0" anchor="ctr">
            <a:spAutoFit/>
          </a:bodyPr>
          <a:lstStyle/>
          <a:p>
            <a:pPr>
              <a:buClr>
                <a:srgbClr val="DB6C30"/>
              </a:buClr>
            </a:pPr>
            <a:r>
              <a:rPr lang="en-US" sz="2100" dirty="0"/>
              <a:t>B</a:t>
            </a:r>
            <a:r>
              <a:rPr lang="nl-BE" sz="2100" dirty="0"/>
              <a:t>y </a:t>
            </a:r>
            <a:r>
              <a:rPr lang="nl-BE" sz="2100" dirty="0" err="1"/>
              <a:t>registering</a:t>
            </a:r>
            <a:r>
              <a:rPr lang="nl-BE" sz="2100" dirty="0"/>
              <a:t> </a:t>
            </a:r>
            <a:r>
              <a:rPr lang="nl-BE" sz="2100" dirty="0" err="1"/>
              <a:t>and</a:t>
            </a:r>
            <a:r>
              <a:rPr lang="nl-BE" sz="2100" dirty="0"/>
              <a:t> </a:t>
            </a:r>
            <a:r>
              <a:rPr lang="nl-BE" sz="2100" dirty="0" err="1"/>
              <a:t>participating</a:t>
            </a:r>
            <a:r>
              <a:rPr lang="nl-BE" sz="2100" dirty="0"/>
              <a:t> in VSC </a:t>
            </a:r>
            <a:r>
              <a:rPr lang="nl-BE" sz="2100" dirty="0" err="1"/>
              <a:t>trainings</a:t>
            </a:r>
            <a:r>
              <a:rPr lang="nl-BE" sz="2100" dirty="0"/>
              <a:t>, </a:t>
            </a:r>
            <a:r>
              <a:rPr lang="nl-BE" sz="2100" dirty="0" err="1"/>
              <a:t>you</a:t>
            </a:r>
            <a:r>
              <a:rPr lang="nl-BE" sz="2100" dirty="0"/>
              <a:t> accept </a:t>
            </a:r>
            <a:r>
              <a:rPr lang="nl-BE" sz="2100" dirty="0" err="1"/>
              <a:t>to</a:t>
            </a:r>
            <a:r>
              <a:rPr lang="nl-BE" sz="2100" dirty="0"/>
              <a:t> </a:t>
            </a:r>
            <a:r>
              <a:rPr lang="nl-BE" sz="2100" dirty="0" err="1"/>
              <a:t>abide</a:t>
            </a:r>
            <a:r>
              <a:rPr lang="nl-BE" sz="2100" dirty="0"/>
              <a:t> </a:t>
            </a:r>
            <a:r>
              <a:rPr lang="nl-BE" sz="2100" dirty="0" err="1"/>
              <a:t>by</a:t>
            </a:r>
            <a:r>
              <a:rPr lang="nl-BE" sz="2100" dirty="0"/>
              <a:t> </a:t>
            </a:r>
            <a:r>
              <a:rPr lang="nl-BE" sz="2100" dirty="0" err="1"/>
              <a:t>the</a:t>
            </a:r>
            <a:br>
              <a:rPr lang="nl-BE" sz="2100" dirty="0"/>
            </a:br>
            <a:r>
              <a:rPr lang="nl-BE" sz="2100" dirty="0">
                <a:hlinkClick r:id="rId4"/>
              </a:rPr>
              <a:t>VSC training Code of </a:t>
            </a:r>
            <a:r>
              <a:rPr lang="nl-BE" sz="2100" dirty="0" err="1">
                <a:hlinkClick r:id="rId4"/>
              </a:rPr>
              <a:t>Conduct</a:t>
            </a:r>
            <a:endParaRPr lang="en-US" sz="2100" dirty="0"/>
          </a:p>
        </p:txBody>
      </p:sp>
    </p:spTree>
    <p:extLst>
      <p:ext uri="{BB962C8B-B14F-4D97-AF65-F5344CB8AC3E}">
        <p14:creationId xmlns:p14="http://schemas.microsoft.com/office/powerpoint/2010/main" val="2903593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D8031-C8E5-48F8-A3B6-81643B27A3AF}" type="slidenum">
              <a:rPr kumimoji="0" lang="nl-BE" sz="900" b="0" i="0" u="none" strike="noStrike" kern="1200" cap="none" spc="0" normalizeH="0" baseline="0" noProof="0" smtClean="0">
                <a:ln>
                  <a:noFill/>
                </a:ln>
                <a:solidFill>
                  <a:srgbClr val="F4F5FC"/>
                </a:solidFill>
                <a:effectLst/>
                <a:uLnTx/>
                <a:uFillTx/>
                <a:latin typeface="FlandersArtSans-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nl-BE" sz="900" b="0" i="0" u="none" strike="noStrike" kern="1200" cap="none" spc="0" normalizeH="0" baseline="0" noProof="0" dirty="0">
              <a:ln>
                <a:noFill/>
              </a:ln>
              <a:solidFill>
                <a:srgbClr val="F4F5FC"/>
              </a:solidFill>
              <a:effectLst/>
              <a:uLnTx/>
              <a:uFillTx/>
              <a:latin typeface="FlandersArtSans-Regular"/>
              <a:ea typeface="+mn-ea"/>
              <a:cs typeface="+mn-cs"/>
            </a:endParaRPr>
          </a:p>
        </p:txBody>
      </p:sp>
      <p:graphicFrame>
        <p:nvGraphicFramePr>
          <p:cNvPr id="6" name="Table 5"/>
          <p:cNvGraphicFramePr>
            <a:graphicFrameLocks noGrp="1"/>
          </p:cNvGraphicFramePr>
          <p:nvPr>
            <p:extLst>
              <p:ext uri="{D42A27DB-BD31-4B8C-83A1-F6EECF244321}">
                <p14:modId xmlns:p14="http://schemas.microsoft.com/office/powerpoint/2010/main" val="2646334908"/>
              </p:ext>
            </p:extLst>
          </p:nvPr>
        </p:nvGraphicFramePr>
        <p:xfrm>
          <a:off x="695400" y="793221"/>
          <a:ext cx="10081120" cy="4241203"/>
        </p:xfrm>
        <a:graphic>
          <a:graphicData uri="http://schemas.openxmlformats.org/drawingml/2006/table">
            <a:tbl>
              <a:tblPr>
                <a:tableStyleId>{5C22544A-7EE6-4342-B048-85BDC9FD1C3A}</a:tableStyleId>
              </a:tblPr>
              <a:tblGrid>
                <a:gridCol w="2130827">
                  <a:extLst>
                    <a:ext uri="{9D8B030D-6E8A-4147-A177-3AD203B41FA5}">
                      <a16:colId xmlns:a16="http://schemas.microsoft.com/office/drawing/2014/main" val="1052959117"/>
                    </a:ext>
                  </a:extLst>
                </a:gridCol>
                <a:gridCol w="1878445">
                  <a:extLst>
                    <a:ext uri="{9D8B030D-6E8A-4147-A177-3AD203B41FA5}">
                      <a16:colId xmlns:a16="http://schemas.microsoft.com/office/drawing/2014/main" val="44479686"/>
                    </a:ext>
                  </a:extLst>
                </a:gridCol>
                <a:gridCol w="1127915">
                  <a:extLst>
                    <a:ext uri="{9D8B030D-6E8A-4147-A177-3AD203B41FA5}">
                      <a16:colId xmlns:a16="http://schemas.microsoft.com/office/drawing/2014/main" val="2291407436"/>
                    </a:ext>
                  </a:extLst>
                </a:gridCol>
                <a:gridCol w="1564338">
                  <a:extLst>
                    <a:ext uri="{9D8B030D-6E8A-4147-A177-3AD203B41FA5}">
                      <a16:colId xmlns:a16="http://schemas.microsoft.com/office/drawing/2014/main" val="4190090989"/>
                    </a:ext>
                  </a:extLst>
                </a:gridCol>
                <a:gridCol w="1687720">
                  <a:extLst>
                    <a:ext uri="{9D8B030D-6E8A-4147-A177-3AD203B41FA5}">
                      <a16:colId xmlns:a16="http://schemas.microsoft.com/office/drawing/2014/main" val="3999970807"/>
                    </a:ext>
                  </a:extLst>
                </a:gridCol>
                <a:gridCol w="1691875">
                  <a:extLst>
                    <a:ext uri="{9D8B030D-6E8A-4147-A177-3AD203B41FA5}">
                      <a16:colId xmlns:a16="http://schemas.microsoft.com/office/drawing/2014/main" val="3433497480"/>
                    </a:ext>
                  </a:extLst>
                </a:gridCol>
              </a:tblGrid>
              <a:tr h="439528">
                <a:tc>
                  <a:txBody>
                    <a:bodyPr/>
                    <a:lstStyle/>
                    <a:p>
                      <a:pPr algn="ctr" fontAlgn="b"/>
                      <a:r>
                        <a:rPr lang="en-US" sz="1800" b="1" u="none" strike="noStrike" dirty="0">
                          <a:effectLst/>
                        </a:rPr>
                        <a:t>Node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CPU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cores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Total mem</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Mem per core (MB)</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Partition</a:t>
                      </a:r>
                    </a:p>
                  </a:txBody>
                  <a:tcPr marL="9525" marR="9525" marT="9525" marB="0" anchor="ctr">
                    <a:solidFill>
                      <a:schemeClr val="accent1">
                        <a:lumMod val="60000"/>
                        <a:lumOff val="40000"/>
                      </a:schemeClr>
                    </a:solidFill>
                  </a:tcPr>
                </a:tc>
                <a:extLst>
                  <a:ext uri="{0D108BD9-81ED-4DB2-BD59-A6C34878D82A}">
                    <a16:rowId xmlns:a16="http://schemas.microsoft.com/office/drawing/2014/main" val="550517197"/>
                  </a:ext>
                </a:extLst>
              </a:tr>
              <a:tr h="408968">
                <a:tc>
                  <a:txBody>
                    <a:bodyPr/>
                    <a:lstStyle/>
                    <a:p>
                      <a:pPr algn="ctr" fontAlgn="b"/>
                      <a:r>
                        <a:rPr lang="en-US" sz="1800" u="none" strike="noStrike" dirty="0" err="1">
                          <a:effectLst/>
                        </a:rPr>
                        <a:t>Icelake</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8360Y</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u="none" strike="noStrike" dirty="0">
                          <a:effectLst/>
                        </a:rPr>
                        <a:t>72</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256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3455</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batch_icelake</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02300702"/>
                  </a:ext>
                </a:extLst>
              </a:tr>
              <a:tr h="439528">
                <a:tc>
                  <a:txBody>
                    <a:bodyPr/>
                    <a:lstStyle/>
                    <a:p>
                      <a:pPr algn="ctr" fontAlgn="b"/>
                      <a:r>
                        <a:rPr lang="en-US" sz="1800" u="none" strike="noStrike" dirty="0">
                          <a:effectLst/>
                        </a:rPr>
                        <a:t>Sapphire Rapids</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chemeClr val="tx1"/>
                          </a:solidFill>
                          <a:effectLst/>
                          <a:latin typeface="+mn-lt"/>
                        </a:rPr>
                        <a:t>Xeon 8468</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96</a:t>
                      </a:r>
                    </a:p>
                  </a:txBody>
                  <a:tcPr marL="9525" marR="9525" marT="9525" marB="0" anchor="ctr"/>
                </a:tc>
                <a:tc>
                  <a:txBody>
                    <a:bodyPr/>
                    <a:lstStyle/>
                    <a:p>
                      <a:pPr algn="ctr" fontAlgn="b"/>
                      <a:r>
                        <a:rPr lang="en-US" sz="1800" b="1" u="none" strike="noStrike" dirty="0">
                          <a:effectLst/>
                        </a:rPr>
                        <a:t>256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2500</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batch_</a:t>
                      </a:r>
                      <a:br>
                        <a:rPr lang="en-US" sz="1800" b="0" i="0" u="none" strike="noStrike" dirty="0">
                          <a:solidFill>
                            <a:srgbClr val="000000"/>
                          </a:solidFill>
                          <a:effectLst/>
                          <a:latin typeface="Calibri" panose="020F0502020204030204" pitchFamily="34" charset="0"/>
                        </a:rPr>
                      </a:br>
                      <a:r>
                        <a:rPr lang="en-US" sz="1800" b="0" i="0" u="none" strike="noStrike" dirty="0" err="1">
                          <a:solidFill>
                            <a:srgbClr val="000000"/>
                          </a:solidFill>
                          <a:effectLst/>
                          <a:latin typeface="Calibri" panose="020F0502020204030204" pitchFamily="34" charset="0"/>
                        </a:rPr>
                        <a:t>sapphirerapids</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083547904"/>
                  </a:ext>
                </a:extLst>
              </a:tr>
              <a:tr h="439528">
                <a:tc>
                  <a:txBody>
                    <a:bodyPr/>
                    <a:lstStyle/>
                    <a:p>
                      <a:pPr algn="ctr" fontAlgn="b"/>
                      <a:r>
                        <a:rPr lang="en-US" sz="1800" u="none" strike="noStrike" dirty="0" err="1">
                          <a:effectLst/>
                        </a:rPr>
                        <a:t>Icelake</a:t>
                      </a:r>
                      <a:r>
                        <a:rPr lang="en-US" sz="1800" u="none" strike="noStrike" dirty="0">
                          <a:effectLst/>
                        </a:rPr>
                        <a:t> </a:t>
                      </a:r>
                      <a:r>
                        <a:rPr lang="en-US" sz="1800" b="1" u="none" strike="noStrike" dirty="0">
                          <a:effectLst/>
                        </a:rPr>
                        <a:t>large mem</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8360Y</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800" b="1" u="none" strike="noStrike" dirty="0">
                          <a:effectLst/>
                        </a:rPr>
                        <a:t>2 TB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i="0" u="none" strike="noStrike" dirty="0">
                          <a:solidFill>
                            <a:srgbClr val="000000"/>
                          </a:solidFill>
                          <a:effectLst/>
                          <a:latin typeface="Calibri" panose="020F0502020204030204" pitchFamily="34" charset="0"/>
                        </a:rPr>
                        <a:t>28000</a:t>
                      </a: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bigmem</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81392732"/>
                  </a:ext>
                </a:extLst>
              </a:tr>
              <a:tr h="439528">
                <a:tc>
                  <a:txBody>
                    <a:bodyPr/>
                    <a:lstStyle/>
                    <a:p>
                      <a:pPr algn="ctr" fontAlgn="b"/>
                      <a:r>
                        <a:rPr lang="en-US" sz="1800" u="none" strike="noStrike" dirty="0" err="1">
                          <a:effectLst/>
                        </a:rPr>
                        <a:t>Icelake</a:t>
                      </a:r>
                      <a:r>
                        <a:rPr lang="en-US" sz="1800" u="none" strike="noStrike" dirty="0">
                          <a:effectLst/>
                        </a:rPr>
                        <a:t> </a:t>
                      </a:r>
                      <a:r>
                        <a:rPr lang="en-US" sz="1800" b="1" u="none" strike="noStrike" dirty="0">
                          <a:effectLst/>
                        </a:rPr>
                        <a:t>large mem</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kumimoji="0" lang="nl-BE" sz="1800" b="0" i="0" u="none" strike="noStrike" kern="1200" cap="none" spc="0" normalizeH="0" baseline="0" noProof="0" dirty="0" err="1">
                          <a:ln>
                            <a:noFill/>
                          </a:ln>
                          <a:solidFill>
                            <a:srgbClr val="333639"/>
                          </a:solidFill>
                          <a:effectLst/>
                          <a:uLnTx/>
                          <a:uFillTx/>
                          <a:latin typeface="+mn-lt"/>
                          <a:ea typeface="+mn-ea"/>
                          <a:cs typeface="+mn-cs"/>
                        </a:rPr>
                        <a:t>Xeon</a:t>
                      </a:r>
                      <a:r>
                        <a:rPr kumimoji="0" lang="nl-BE" sz="1800" b="0" i="0" u="none" strike="noStrike" kern="1200" cap="none" spc="0" normalizeH="0" baseline="0" noProof="0" dirty="0">
                          <a:ln>
                            <a:noFill/>
                          </a:ln>
                          <a:solidFill>
                            <a:srgbClr val="333639"/>
                          </a:solidFill>
                          <a:effectLst/>
                          <a:uLnTx/>
                          <a:uFillTx/>
                          <a:latin typeface="+mn-lt"/>
                          <a:ea typeface="+mn-ea"/>
                          <a:cs typeface="+mn-cs"/>
                        </a:rPr>
                        <a:t> 8360Y</a:t>
                      </a:r>
                      <a:endParaRPr lang="en-US" sz="1800" b="0"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800" b="1" u="none" strike="noStrike" dirty="0">
                          <a:effectLst/>
                        </a:rPr>
                        <a:t>8 TB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i="0" u="none" strike="noStrike" dirty="0">
                          <a:solidFill>
                            <a:srgbClr val="000000"/>
                          </a:solidFill>
                          <a:effectLst/>
                          <a:latin typeface="Calibri" panose="020F0502020204030204" pitchFamily="34" charset="0"/>
                        </a:rPr>
                        <a:t>111900</a:t>
                      </a: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hugemem</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193720159"/>
                  </a:ext>
                </a:extLst>
              </a:tr>
              <a:tr h="6122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effectLst/>
                        </a:rPr>
                        <a:t>Icelake</a:t>
                      </a:r>
                      <a:r>
                        <a:rPr lang="en-US" sz="1800" u="none" strike="noStrike" dirty="0">
                          <a:effectLst/>
                        </a:rPr>
                        <a:t> A100 </a:t>
                      </a:r>
                      <a:r>
                        <a:rPr lang="en-US" sz="1800" b="1" u="none" strike="noStrike" dirty="0">
                          <a:effectLst/>
                        </a:rPr>
                        <a:t>GPU</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8360Y</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4xA100</a:t>
                      </a:r>
                      <a:r>
                        <a:rPr lang="en-US" sz="1800" u="none" strike="noStrike" dirty="0">
                          <a:effectLst/>
                        </a:rPr>
                        <a:t> SXM2 80GB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800" b="1" u="none" strike="noStrike" dirty="0">
                          <a:effectLst/>
                        </a:rPr>
                        <a:t>512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i="0" u="none" strike="noStrike" dirty="0">
                          <a:solidFill>
                            <a:srgbClr val="000000"/>
                          </a:solidFill>
                          <a:effectLst/>
                          <a:latin typeface="Calibri" panose="020F0502020204030204" pitchFamily="34" charset="0"/>
                        </a:rPr>
                        <a:t>7000</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gpu_a100</a:t>
                      </a:r>
                    </a:p>
                  </a:txBody>
                  <a:tcPr marL="9525" marR="9525" marT="9525" marB="0" anchor="ctr"/>
                </a:tc>
                <a:extLst>
                  <a:ext uri="{0D108BD9-81ED-4DB2-BD59-A6C34878D82A}">
                    <a16:rowId xmlns:a16="http://schemas.microsoft.com/office/drawing/2014/main" val="1304480439"/>
                  </a:ext>
                </a:extLst>
              </a:tr>
              <a:tr h="6122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a:effectLst/>
                        </a:rPr>
                        <a:t>Genoa H100 </a:t>
                      </a:r>
                      <a:r>
                        <a:rPr lang="en-US" sz="1800" b="1" u="none" strike="noStrike" dirty="0">
                          <a:effectLst/>
                        </a:rPr>
                        <a:t>GPU</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kumimoji="0" lang="nl-BE" sz="1800" b="0" i="0" u="none" strike="noStrike" kern="1200" cap="none" spc="0" normalizeH="0" baseline="0" noProof="0" dirty="0" err="1">
                          <a:ln>
                            <a:noFill/>
                          </a:ln>
                          <a:solidFill>
                            <a:srgbClr val="333639"/>
                          </a:solidFill>
                          <a:effectLst/>
                          <a:uLnTx/>
                          <a:uFillTx/>
                          <a:latin typeface="+mn-lt"/>
                          <a:ea typeface="+mn-ea"/>
                          <a:cs typeface="+mn-cs"/>
                        </a:rPr>
                        <a:t>Epyc</a:t>
                      </a:r>
                      <a:r>
                        <a:rPr kumimoji="0" lang="nl-BE" sz="1800" b="0" i="0" u="none" strike="noStrike" kern="1200" cap="none" spc="0" normalizeH="0" baseline="0" noProof="0" dirty="0">
                          <a:ln>
                            <a:noFill/>
                          </a:ln>
                          <a:solidFill>
                            <a:srgbClr val="333639"/>
                          </a:solidFill>
                          <a:effectLst/>
                          <a:uLnTx/>
                          <a:uFillTx/>
                          <a:latin typeface="+mn-lt"/>
                          <a:ea typeface="+mn-ea"/>
                          <a:cs typeface="+mn-cs"/>
                        </a:rPr>
                        <a:t> 9334 </a:t>
                      </a:r>
                      <a:r>
                        <a:rPr lang="en-US" sz="1800" b="1" u="none" strike="noStrike" dirty="0">
                          <a:effectLst/>
                        </a:rPr>
                        <a:t>4xH100</a:t>
                      </a:r>
                      <a:r>
                        <a:rPr lang="en-US" sz="1800" u="none" strike="noStrike" dirty="0">
                          <a:effectLst/>
                        </a:rPr>
                        <a:t> SXM5 80GB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64</a:t>
                      </a:r>
                    </a:p>
                  </a:txBody>
                  <a:tcPr marL="9525" marR="9525" marT="9525" marB="0" anchor="ctr"/>
                </a:tc>
                <a:tc>
                  <a:txBody>
                    <a:bodyPr/>
                    <a:lstStyle/>
                    <a:p>
                      <a:pPr algn="ctr" fontAlgn="b"/>
                      <a:r>
                        <a:rPr lang="en-US" sz="1800" b="1" u="none" strike="noStrike" dirty="0">
                          <a:effectLst/>
                        </a:rPr>
                        <a:t>768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i="0" u="none" strike="noStrike" dirty="0">
                          <a:solidFill>
                            <a:schemeClr val="tx1"/>
                          </a:solidFill>
                          <a:effectLst/>
                          <a:latin typeface="+mn-lt"/>
                        </a:rPr>
                        <a:t>11700</a:t>
                      </a:r>
                    </a:p>
                  </a:txBody>
                  <a:tcPr marL="9525" marR="9525" marT="9525" marB="0" anchor="ctr"/>
                </a:tc>
                <a:tc>
                  <a:txBody>
                    <a:bodyPr/>
                    <a:lstStyle/>
                    <a:p>
                      <a:pPr algn="ctr" fontAlgn="b"/>
                      <a:r>
                        <a:rPr lang="en-US" sz="1800" b="0" i="0" u="none" strike="noStrike" dirty="0">
                          <a:solidFill>
                            <a:schemeClr val="tx1"/>
                          </a:solidFill>
                          <a:effectLst/>
                          <a:latin typeface="+mn-lt"/>
                        </a:rPr>
                        <a:t>gpu_h100</a:t>
                      </a:r>
                    </a:p>
                  </a:txBody>
                  <a:tcPr marL="9525" marR="9525" marT="9525" marB="0" anchor="ctr"/>
                </a:tc>
                <a:extLst>
                  <a:ext uri="{0D108BD9-81ED-4DB2-BD59-A6C34878D82A}">
                    <a16:rowId xmlns:a16="http://schemas.microsoft.com/office/drawing/2014/main" val="2252806479"/>
                  </a:ext>
                </a:extLst>
              </a:tr>
              <a:tr h="6122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effectLst/>
                        </a:rPr>
                        <a:t>Icelake</a:t>
                      </a:r>
                      <a:r>
                        <a:rPr lang="en-US" sz="1800" u="none" strike="noStrike" dirty="0">
                          <a:effectLst/>
                        </a:rPr>
                        <a:t> </a:t>
                      </a:r>
                      <a:r>
                        <a:rPr lang="en-US" sz="1800" b="1" i="0" u="none" strike="noStrike" dirty="0">
                          <a:solidFill>
                            <a:schemeClr val="tx1"/>
                          </a:solidFill>
                          <a:effectLst/>
                          <a:latin typeface="+mn-lt"/>
                        </a:rPr>
                        <a:t>interactive</a:t>
                      </a:r>
                    </a:p>
                  </a:txBody>
                  <a:tcPr marL="9525" marR="9525" marT="9525" marB="0" anchor="ctr"/>
                </a:tc>
                <a:tc>
                  <a:txBody>
                    <a:bodyPr/>
                    <a:lstStyle/>
                    <a:p>
                      <a:pPr algn="ctr" fontAlgn="b"/>
                      <a:r>
                        <a:rPr lang="en-US" sz="1800" b="0" i="0" u="none" strike="noStrike" dirty="0">
                          <a:solidFill>
                            <a:schemeClr val="tx1"/>
                          </a:solidFill>
                          <a:effectLst/>
                          <a:latin typeface="+mn-lt"/>
                        </a:rPr>
                        <a:t>Xeon 8358</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1xA100</a:t>
                      </a:r>
                      <a:r>
                        <a:rPr lang="en-US" sz="1800" b="0" i="0" u="none" strike="noStrike" dirty="0">
                          <a:solidFill>
                            <a:schemeClr val="tx1"/>
                          </a:solidFill>
                          <a:effectLst/>
                          <a:latin typeface="+mn-lt"/>
                        </a:rPr>
                        <a:t> SXM2 80GB</a:t>
                      </a:r>
                    </a:p>
                  </a:txBody>
                  <a:tcPr marL="9525" marR="9525" marT="9525" marB="0" anchor="ctr"/>
                </a:tc>
                <a:tc>
                  <a:txBody>
                    <a:bodyPr/>
                    <a:lstStyle/>
                    <a:p>
                      <a:pPr algn="ctr" fontAlgn="b"/>
                      <a:r>
                        <a:rPr lang="en-US" sz="1800" b="0" i="0" u="none" strike="noStrike" dirty="0">
                          <a:solidFill>
                            <a:schemeClr val="tx1"/>
                          </a:solidFill>
                          <a:effectLst/>
                          <a:latin typeface="+mn-lt"/>
                        </a:rPr>
                        <a:t>64</a:t>
                      </a:r>
                    </a:p>
                  </a:txBody>
                  <a:tcPr marL="9525" marR="9525" marT="9525" marB="0" anchor="ctr"/>
                </a:tc>
                <a:tc>
                  <a:txBody>
                    <a:bodyPr/>
                    <a:lstStyle/>
                    <a:p>
                      <a:pPr algn="ctr" fontAlgn="b"/>
                      <a:r>
                        <a:rPr lang="en-US" sz="1800" b="1" i="0" u="none" strike="noStrike" dirty="0">
                          <a:solidFill>
                            <a:schemeClr val="tx1"/>
                          </a:solidFill>
                          <a:effectLst/>
                          <a:latin typeface="+mn-lt"/>
                        </a:rPr>
                        <a:t>512 GB</a:t>
                      </a:r>
                    </a:p>
                  </a:txBody>
                  <a:tcPr marL="9525" marR="9525" marT="9525" marB="0" anchor="ctr"/>
                </a:tc>
                <a:tc>
                  <a:txBody>
                    <a:bodyPr/>
                    <a:lstStyle/>
                    <a:p>
                      <a:pPr algn="ctr" fontAlgn="b"/>
                      <a:r>
                        <a:rPr lang="en-US" sz="1800" b="1" i="0" u="none" strike="noStrike" dirty="0">
                          <a:solidFill>
                            <a:schemeClr val="tx1"/>
                          </a:solidFill>
                          <a:effectLst/>
                          <a:latin typeface="+mn-lt"/>
                        </a:rPr>
                        <a:t>7500</a:t>
                      </a:r>
                    </a:p>
                  </a:txBody>
                  <a:tcPr marL="9525" marR="9525" marT="9525" marB="0" anchor="ctr"/>
                </a:tc>
                <a:tc>
                  <a:txBody>
                    <a:bodyPr/>
                    <a:lstStyle/>
                    <a:p>
                      <a:pPr algn="ctr" fontAlgn="b"/>
                      <a:r>
                        <a:rPr lang="en-US" sz="1800" b="0" i="0" u="none" strike="noStrike" dirty="0">
                          <a:solidFill>
                            <a:schemeClr val="tx1"/>
                          </a:solidFill>
                          <a:effectLst/>
                          <a:latin typeface="+mn-lt"/>
                        </a:rPr>
                        <a:t>interactive</a:t>
                      </a:r>
                    </a:p>
                  </a:txBody>
                  <a:tcPr marL="9525" marR="9525" marT="9525" marB="0" anchor="ctr"/>
                </a:tc>
                <a:extLst>
                  <a:ext uri="{0D108BD9-81ED-4DB2-BD59-A6C34878D82A}">
                    <a16:rowId xmlns:a16="http://schemas.microsoft.com/office/drawing/2014/main" val="3876089204"/>
                  </a:ext>
                </a:extLst>
              </a:tr>
            </a:tbl>
          </a:graphicData>
        </a:graphic>
      </p:graphicFrame>
      <p:sp>
        <p:nvSpPr>
          <p:cNvPr id="7" name="Rectangle 2"/>
          <p:cNvSpPr txBox="1">
            <a:spLocks noChangeArrowheads="1"/>
          </p:cNvSpPr>
          <p:nvPr/>
        </p:nvSpPr>
        <p:spPr>
          <a:xfrm>
            <a:off x="711641" y="154896"/>
            <a:ext cx="11112000" cy="60980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pPr lvl="0">
              <a:defRPr/>
            </a:pPr>
            <a:r>
              <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Tier-2 cluster </a:t>
            </a:r>
            <a:r>
              <a:rPr lang="en-US" altLang="en-US" sz="3200" dirty="0"/>
              <a:t>–</a:t>
            </a:r>
            <a:r>
              <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 </a:t>
            </a:r>
            <a:r>
              <a:rPr kumimoji="0" lang="en-US" altLang="en-US" sz="3200" b="0" i="0" u="none" strike="noStrike" kern="1200" cap="none" spc="0" normalizeH="0" baseline="0" noProof="0" dirty="0" err="1">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wICE</a:t>
            </a:r>
            <a:endPar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endParaRPr>
          </a:p>
        </p:txBody>
      </p:sp>
      <p:grpSp>
        <p:nvGrpSpPr>
          <p:cNvPr id="8" name="Group 7">
            <a:extLst>
              <a:ext uri="{FF2B5EF4-FFF2-40B4-BE49-F238E27FC236}">
                <a16:creationId xmlns:a16="http://schemas.microsoft.com/office/drawing/2014/main" id="{D6F1F406-D225-EBE3-B2F3-5785255B49A7}"/>
              </a:ext>
            </a:extLst>
          </p:cNvPr>
          <p:cNvGrpSpPr/>
          <p:nvPr/>
        </p:nvGrpSpPr>
        <p:grpSpPr>
          <a:xfrm>
            <a:off x="695400" y="5238492"/>
            <a:ext cx="10081119" cy="923330"/>
            <a:chOff x="946173" y="5005393"/>
            <a:chExt cx="9645355" cy="923330"/>
          </a:xfrm>
        </p:grpSpPr>
        <p:sp>
          <p:nvSpPr>
            <p:cNvPr id="9" name="TextBox 1">
              <a:extLst>
                <a:ext uri="{FF2B5EF4-FFF2-40B4-BE49-F238E27FC236}">
                  <a16:creationId xmlns:a16="http://schemas.microsoft.com/office/drawing/2014/main" id="{E142B640-CEF2-6705-2C46-F273E3964179}"/>
                </a:ext>
              </a:extLst>
            </p:cNvPr>
            <p:cNvSpPr txBox="1"/>
            <p:nvPr/>
          </p:nvSpPr>
          <p:spPr>
            <a:xfrm>
              <a:off x="946173" y="5005393"/>
              <a:ext cx="9645355" cy="923330"/>
            </a:xfrm>
            <a:prstGeom prst="rect">
              <a:avLst/>
            </a:prstGeom>
            <a:noFill/>
            <a:ln w="25400">
              <a:solidFill>
                <a:schemeClr val="accent1"/>
              </a:solidFill>
            </a:ln>
          </p:spPr>
          <p:txBody>
            <a:bodyPr wrap="square" numCol="2" spcCol="144000" rtlCol="0">
              <a:spAutoFit/>
            </a:bodyPr>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Phase 1:</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since September 2022</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Access: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login.hpc.kuleuven.be</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Interconnect:</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InfiniBand HDR (100 Gb/s)</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SSD Disks: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960 GB</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b="1" dirty="0">
                  <a:solidFill>
                    <a:srgbClr val="333639"/>
                  </a:solidFill>
                  <a:latin typeface="FlandersArtSans-Regular"/>
                </a:rPr>
                <a:t>Interactive partition</a:t>
              </a:r>
              <a:r>
                <a:rPr lang="en-US" dirty="0">
                  <a:solidFill>
                    <a:srgbClr val="333639"/>
                  </a:solidFill>
                  <a:latin typeface="FlandersArtSans-Regular"/>
                </a:rPr>
                <a:t>: </a:t>
              </a:r>
              <a:br>
                <a:rPr lang="en-US" dirty="0">
                  <a:solidFill>
                    <a:srgbClr val="333639"/>
                  </a:solidFill>
                  <a:latin typeface="FlandersArtSans-Regular"/>
                </a:rPr>
              </a:br>
              <a:r>
                <a:rPr lang="en-US" dirty="0">
                  <a:solidFill>
                    <a:srgbClr val="333639"/>
                  </a:solidFill>
                  <a:latin typeface="FlandersArtSans-Regular"/>
                </a:rPr>
                <a:t>max resources: 8 cores, 1 GPU, 16hr</a:t>
              </a:r>
              <a:endParaRPr kumimoji="0" lang="nl-BE" sz="1800" b="0" i="0" u="none" strike="noStrike" kern="1200" cap="none" spc="0" normalizeH="0" baseline="0" noProof="0" dirty="0">
                <a:ln>
                  <a:noFill/>
                </a:ln>
                <a:solidFill>
                  <a:srgbClr val="333639"/>
                </a:solidFill>
                <a:effectLst/>
                <a:uLnTx/>
                <a:uFillTx/>
                <a:latin typeface="FlandersArtSans-Regular"/>
                <a:ea typeface="+mn-ea"/>
                <a:cs typeface="+mn-cs"/>
              </a:endParaRPr>
            </a:p>
          </p:txBody>
        </p:sp>
        <p:sp>
          <p:nvSpPr>
            <p:cNvPr id="10" name="TextBox 2">
              <a:extLst>
                <a:ext uri="{FF2B5EF4-FFF2-40B4-BE49-F238E27FC236}">
                  <a16:creationId xmlns:a16="http://schemas.microsoft.com/office/drawing/2014/main" id="{DDCBDC5E-DAC0-96B3-077D-AB2E46969FF0}"/>
                </a:ext>
              </a:extLst>
            </p:cNvPr>
            <p:cNvSpPr txBox="1"/>
            <p:nvPr/>
          </p:nvSpPr>
          <p:spPr>
            <a:xfrm>
              <a:off x="9101457" y="5005393"/>
              <a:ext cx="1476163" cy="369332"/>
            </a:xfrm>
            <a:prstGeom prst="rect">
              <a:avLst/>
            </a:prstGeom>
            <a:solidFill>
              <a:schemeClr val="accent2"/>
            </a:solidFill>
            <a:ln w="25400">
              <a:solidFill>
                <a:schemeClr val="accent1"/>
              </a:solidFill>
            </a:ln>
          </p:spPr>
          <p:txBody>
            <a:bodyPr wrap="square" rtlCol="0">
              <a:spAutoFit/>
            </a:bodyPr>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FlandersArtSans-Regular"/>
                  <a:ea typeface="+mn-ea"/>
                  <a:cs typeface="+mn-cs"/>
                </a:rPr>
                <a:t>Remarks</a:t>
              </a:r>
              <a:endParaRPr kumimoji="0" lang="nl-BE" sz="1800" b="0" i="0" u="none" strike="noStrike" kern="1200" cap="none" spc="0" normalizeH="0" baseline="0" noProof="0" dirty="0">
                <a:ln>
                  <a:noFill/>
                </a:ln>
                <a:solidFill>
                  <a:srgbClr val="FFFFFF"/>
                </a:solidFill>
                <a:effectLst/>
                <a:uLnTx/>
                <a:uFillTx/>
                <a:latin typeface="FlandersArtSans-Regular"/>
                <a:ea typeface="+mn-ea"/>
                <a:cs typeface="+mn-cs"/>
              </a:endParaRPr>
            </a:p>
          </p:txBody>
        </p:sp>
      </p:grpSp>
    </p:spTree>
    <p:extLst>
      <p:ext uri="{BB962C8B-B14F-4D97-AF65-F5344CB8AC3E}">
        <p14:creationId xmlns:p14="http://schemas.microsoft.com/office/powerpoint/2010/main" val="2387768626"/>
      </p:ext>
    </p:extLst>
  </p:cSld>
  <p:clrMapOvr>
    <a:masterClrMapping/>
  </p:clrMapOvr>
  <mc:AlternateContent xmlns:mc="http://schemas.openxmlformats.org/markup-compatibility/2006" xmlns:p14="http://schemas.microsoft.com/office/powerpoint/2010/main">
    <mc:Choice Requires="p14">
      <p:transition spd="slow" p14:dur="2000" advTm="177485"/>
    </mc:Choice>
    <mc:Fallback xmlns="">
      <p:transition spd="slow" advTm="177485"/>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8908104" y="3748062"/>
            <a:ext cx="1839292" cy="1800000"/>
            <a:chOff x="7555434" y="-124702"/>
            <a:chExt cx="1839292" cy="1800000"/>
          </a:xfrm>
        </p:grpSpPr>
        <p:sp>
          <p:nvSpPr>
            <p:cNvPr id="20" name="Cross 19"/>
            <p:cNvSpPr/>
            <p:nvPr/>
          </p:nvSpPr>
          <p:spPr>
            <a:xfrm rot="2696149">
              <a:off x="7594132" y="-124702"/>
              <a:ext cx="1800000" cy="1800000"/>
            </a:xfrm>
            <a:prstGeom prst="plus">
              <a:avLst>
                <a:gd name="adj" fmla="val 41222"/>
              </a:avLst>
            </a:prstGeom>
            <a:solidFill>
              <a:srgbClr val="FF0000">
                <a:alpha val="67000"/>
              </a:srgbClr>
            </a:solidFill>
            <a:ln>
              <a:solidFill>
                <a:srgbClr val="C00000">
                  <a:alpha val="6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Rounded Rectangle 60">
              <a:extLst>
                <a:ext uri="{FF2B5EF4-FFF2-40B4-BE49-F238E27FC236}">
                  <a16:creationId xmlns:a16="http://schemas.microsoft.com/office/drawing/2014/main" id="{5F032C59-944D-41A3-943E-9B4EA37C5211}"/>
                </a:ext>
              </a:extLst>
            </p:cNvPr>
            <p:cNvSpPr/>
            <p:nvPr/>
          </p:nvSpPr>
          <p:spPr>
            <a:xfrm>
              <a:off x="7555434" y="311840"/>
              <a:ext cx="1839292" cy="913876"/>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333639"/>
                  </a:solidFill>
                </a:rPr>
                <a:t>No Dedicated Login Nodes</a:t>
              </a:r>
            </a:p>
          </p:txBody>
        </p:sp>
      </p:grpSp>
      <p:grpSp>
        <p:nvGrpSpPr>
          <p:cNvPr id="28" name="Group 27"/>
          <p:cNvGrpSpPr/>
          <p:nvPr/>
        </p:nvGrpSpPr>
        <p:grpSpPr>
          <a:xfrm>
            <a:off x="780528" y="1484784"/>
            <a:ext cx="4737549" cy="4324888"/>
            <a:chOff x="420487" y="1888196"/>
            <a:chExt cx="4737549" cy="4324888"/>
          </a:xfrm>
        </p:grpSpPr>
        <p:grpSp>
          <p:nvGrpSpPr>
            <p:cNvPr id="16" name="Group 15"/>
            <p:cNvGrpSpPr/>
            <p:nvPr/>
          </p:nvGrpSpPr>
          <p:grpSpPr>
            <a:xfrm>
              <a:off x="420487" y="1888196"/>
              <a:ext cx="4731491" cy="3744416"/>
              <a:chOff x="479376" y="1443092"/>
              <a:chExt cx="4731491" cy="3744416"/>
            </a:xfrm>
          </p:grpSpPr>
          <p:sp>
            <p:nvSpPr>
              <p:cNvPr id="61" name="Rounded Rectangle 60"/>
              <p:cNvSpPr/>
              <p:nvPr/>
            </p:nvSpPr>
            <p:spPr>
              <a:xfrm>
                <a:off x="479376" y="1978422"/>
                <a:ext cx="4731491" cy="3209086"/>
              </a:xfrm>
              <a:prstGeom prst="roundRect">
                <a:avLst>
                  <a:gd name="adj" fmla="val 683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12BA0A7F-6D16-43C6-B6AB-D8E148BD9DB2}"/>
                  </a:ext>
                </a:extLst>
              </p:cNvPr>
              <p:cNvSpPr txBox="1"/>
              <p:nvPr/>
            </p:nvSpPr>
            <p:spPr>
              <a:xfrm>
                <a:off x="825568" y="1443092"/>
                <a:ext cx="1231427" cy="369332"/>
              </a:xfrm>
              <a:prstGeom prst="rect">
                <a:avLst/>
              </a:prstGeom>
              <a:noFill/>
            </p:spPr>
            <p:txBody>
              <a:bodyPr wrap="none" rtlCol="0">
                <a:spAutoFit/>
              </a:bodyPr>
              <a:lstStyle/>
              <a:p>
                <a:pPr algn="ctr"/>
                <a:r>
                  <a:rPr lang="nl-BE" b="1" dirty="0" err="1"/>
                  <a:t>Thin</a:t>
                </a:r>
                <a:r>
                  <a:rPr lang="nl-BE" b="1" dirty="0"/>
                  <a:t> </a:t>
                </a:r>
                <a:r>
                  <a:rPr lang="nl-BE" b="1" dirty="0" err="1"/>
                  <a:t>nodes</a:t>
                </a:r>
                <a:endParaRPr lang="nl-BE" b="1" dirty="0"/>
              </a:p>
            </p:txBody>
          </p:sp>
          <p:grpSp>
            <p:nvGrpSpPr>
              <p:cNvPr id="15" name="Group 14"/>
              <p:cNvGrpSpPr/>
              <p:nvPr/>
            </p:nvGrpSpPr>
            <p:grpSpPr>
              <a:xfrm>
                <a:off x="725910" y="2205528"/>
                <a:ext cx="4239238" cy="2785657"/>
                <a:chOff x="725910" y="2205528"/>
                <a:chExt cx="4239238" cy="2785657"/>
              </a:xfrm>
            </p:grpSpPr>
            <p:grpSp>
              <p:nvGrpSpPr>
                <p:cNvPr id="7" name="Group 6">
                  <a:extLst>
                    <a:ext uri="{FF2B5EF4-FFF2-40B4-BE49-F238E27FC236}">
                      <a16:creationId xmlns:a16="http://schemas.microsoft.com/office/drawing/2014/main" id="{83CA99C2-8AF6-41D5-B951-9680D14F690F}"/>
                    </a:ext>
                  </a:extLst>
                </p:cNvPr>
                <p:cNvGrpSpPr/>
                <p:nvPr/>
              </p:nvGrpSpPr>
              <p:grpSpPr>
                <a:xfrm>
                  <a:off x="2847789" y="2205528"/>
                  <a:ext cx="2102082" cy="1237372"/>
                  <a:chOff x="4335173" y="1731635"/>
                  <a:chExt cx="2102082" cy="1237372"/>
                </a:xfrm>
              </p:grpSpPr>
              <p:pic>
                <p:nvPicPr>
                  <p:cNvPr id="62" name="Picture 6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63" name="Picture 6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64" name="Picture 6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65" name="Picture 6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66" name="Picture 6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67" name="Picture 6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68" name="Picture 6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69" name="Picture 6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70" name="Picture 6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71" name="Picture 7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72" name="Picture 7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73" name="Picture 7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74" name="Picture 7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75" name="Picture 7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76" name="Picture 7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77" name="Picture 7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78" name="Picture 7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79" name="Picture 7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80" name="Picture 7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81" name="Picture 8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82" name="Picture 8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83" name="Picture 8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84" name="Picture 8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85" name="Picture 8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86" name="Picture 8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87" name="Picture 8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88" name="Picture 8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89" name="Picture 8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90" name="Picture 8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91" name="Picture 9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92" name="Picture 9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93" name="Picture 9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94" name="Picture 9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95" name="Picture 9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96" name="Picture 9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97" name="Picture 9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98" name="Picture 9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99" name="Picture 9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100" name="Picture 9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101" name="Picture 10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grpSp>
              <p:nvGrpSpPr>
                <p:cNvPr id="325" name="Group 324">
                  <a:extLst>
                    <a:ext uri="{FF2B5EF4-FFF2-40B4-BE49-F238E27FC236}">
                      <a16:creationId xmlns:a16="http://schemas.microsoft.com/office/drawing/2014/main" id="{57F9EA76-F73D-484C-8551-D7E34068711D}"/>
                    </a:ext>
                  </a:extLst>
                </p:cNvPr>
                <p:cNvGrpSpPr/>
                <p:nvPr/>
              </p:nvGrpSpPr>
              <p:grpSpPr>
                <a:xfrm>
                  <a:off x="725910" y="2205528"/>
                  <a:ext cx="2102082" cy="1237372"/>
                  <a:chOff x="4335173" y="1731635"/>
                  <a:chExt cx="2102082" cy="1237372"/>
                </a:xfrm>
              </p:grpSpPr>
              <p:pic>
                <p:nvPicPr>
                  <p:cNvPr id="326" name="Picture 325">
                    <a:extLst>
                      <a:ext uri="{FF2B5EF4-FFF2-40B4-BE49-F238E27FC236}">
                        <a16:creationId xmlns:a16="http://schemas.microsoft.com/office/drawing/2014/main" id="{36725644-7E72-416F-9443-02842F64024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327" name="Picture 326">
                    <a:extLst>
                      <a:ext uri="{FF2B5EF4-FFF2-40B4-BE49-F238E27FC236}">
                        <a16:creationId xmlns:a16="http://schemas.microsoft.com/office/drawing/2014/main" id="{2C44A0CD-87A1-40F6-8E6F-A3B9861EECD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328" name="Picture 327">
                    <a:extLst>
                      <a:ext uri="{FF2B5EF4-FFF2-40B4-BE49-F238E27FC236}">
                        <a16:creationId xmlns:a16="http://schemas.microsoft.com/office/drawing/2014/main" id="{43E92B0C-A9AC-4A87-99B3-EB9403C39A7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329" name="Picture 328">
                    <a:extLst>
                      <a:ext uri="{FF2B5EF4-FFF2-40B4-BE49-F238E27FC236}">
                        <a16:creationId xmlns:a16="http://schemas.microsoft.com/office/drawing/2014/main" id="{D9C23BE3-C4DF-4BC9-A7D3-082A9D52E1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330" name="Picture 329">
                    <a:extLst>
                      <a:ext uri="{FF2B5EF4-FFF2-40B4-BE49-F238E27FC236}">
                        <a16:creationId xmlns:a16="http://schemas.microsoft.com/office/drawing/2014/main" id="{161EBA17-E2A4-4835-BA70-3700CDE17B0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331" name="Picture 330">
                    <a:extLst>
                      <a:ext uri="{FF2B5EF4-FFF2-40B4-BE49-F238E27FC236}">
                        <a16:creationId xmlns:a16="http://schemas.microsoft.com/office/drawing/2014/main" id="{0C59C909-B7D5-44C7-8C3E-D76B77704FE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332" name="Picture 331">
                    <a:extLst>
                      <a:ext uri="{FF2B5EF4-FFF2-40B4-BE49-F238E27FC236}">
                        <a16:creationId xmlns:a16="http://schemas.microsoft.com/office/drawing/2014/main" id="{0503314F-BCED-47F2-861C-51AAA16B3B8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333" name="Picture 332">
                    <a:extLst>
                      <a:ext uri="{FF2B5EF4-FFF2-40B4-BE49-F238E27FC236}">
                        <a16:creationId xmlns:a16="http://schemas.microsoft.com/office/drawing/2014/main" id="{DAC4C5D3-513A-48B1-9DB1-FF0258B041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334" name="Picture 333">
                    <a:extLst>
                      <a:ext uri="{FF2B5EF4-FFF2-40B4-BE49-F238E27FC236}">
                        <a16:creationId xmlns:a16="http://schemas.microsoft.com/office/drawing/2014/main" id="{E4F4B977-D34C-4EFC-84AC-790213F7305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335" name="Picture 334">
                    <a:extLst>
                      <a:ext uri="{FF2B5EF4-FFF2-40B4-BE49-F238E27FC236}">
                        <a16:creationId xmlns:a16="http://schemas.microsoft.com/office/drawing/2014/main" id="{FB76A6F8-DDE5-4CF5-8B12-908DC55C804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336" name="Picture 335">
                    <a:extLst>
                      <a:ext uri="{FF2B5EF4-FFF2-40B4-BE49-F238E27FC236}">
                        <a16:creationId xmlns:a16="http://schemas.microsoft.com/office/drawing/2014/main" id="{4CF059E8-ED02-4920-AE53-B667137D9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337" name="Picture 336">
                    <a:extLst>
                      <a:ext uri="{FF2B5EF4-FFF2-40B4-BE49-F238E27FC236}">
                        <a16:creationId xmlns:a16="http://schemas.microsoft.com/office/drawing/2014/main" id="{209D94AB-2363-4D5F-8DBC-F245920021F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338" name="Picture 337">
                    <a:extLst>
                      <a:ext uri="{FF2B5EF4-FFF2-40B4-BE49-F238E27FC236}">
                        <a16:creationId xmlns:a16="http://schemas.microsoft.com/office/drawing/2014/main" id="{2F19A20A-AA84-438B-A008-47DDCB9590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339" name="Picture 338">
                    <a:extLst>
                      <a:ext uri="{FF2B5EF4-FFF2-40B4-BE49-F238E27FC236}">
                        <a16:creationId xmlns:a16="http://schemas.microsoft.com/office/drawing/2014/main" id="{2086FC16-A40D-4EFD-A82A-712A28D317A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340" name="Picture 339">
                    <a:extLst>
                      <a:ext uri="{FF2B5EF4-FFF2-40B4-BE49-F238E27FC236}">
                        <a16:creationId xmlns:a16="http://schemas.microsoft.com/office/drawing/2014/main" id="{FE4548FC-3BFF-4A14-9A51-B07CB0351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341" name="Picture 340">
                    <a:extLst>
                      <a:ext uri="{FF2B5EF4-FFF2-40B4-BE49-F238E27FC236}">
                        <a16:creationId xmlns:a16="http://schemas.microsoft.com/office/drawing/2014/main" id="{5B874476-3030-4742-8DC2-6B61B22F554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342" name="Picture 341">
                    <a:extLst>
                      <a:ext uri="{FF2B5EF4-FFF2-40B4-BE49-F238E27FC236}">
                        <a16:creationId xmlns:a16="http://schemas.microsoft.com/office/drawing/2014/main" id="{98F6D8C4-81C4-4C5B-910D-6E364F12953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343" name="Picture 342">
                    <a:extLst>
                      <a:ext uri="{FF2B5EF4-FFF2-40B4-BE49-F238E27FC236}">
                        <a16:creationId xmlns:a16="http://schemas.microsoft.com/office/drawing/2014/main" id="{A1AD1D29-E46D-4EC8-BC91-685867EC9AA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344" name="Picture 343">
                    <a:extLst>
                      <a:ext uri="{FF2B5EF4-FFF2-40B4-BE49-F238E27FC236}">
                        <a16:creationId xmlns:a16="http://schemas.microsoft.com/office/drawing/2014/main" id="{CDA5E234-EBC6-48FB-A35E-72C88F5DDA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345" name="Picture 344">
                    <a:extLst>
                      <a:ext uri="{FF2B5EF4-FFF2-40B4-BE49-F238E27FC236}">
                        <a16:creationId xmlns:a16="http://schemas.microsoft.com/office/drawing/2014/main" id="{CC25B477-8F17-489E-98A7-BE75139C661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346" name="Picture 345">
                    <a:extLst>
                      <a:ext uri="{FF2B5EF4-FFF2-40B4-BE49-F238E27FC236}">
                        <a16:creationId xmlns:a16="http://schemas.microsoft.com/office/drawing/2014/main" id="{F9452A13-7151-49E7-B228-CBDA9140384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347" name="Picture 346">
                    <a:extLst>
                      <a:ext uri="{FF2B5EF4-FFF2-40B4-BE49-F238E27FC236}">
                        <a16:creationId xmlns:a16="http://schemas.microsoft.com/office/drawing/2014/main" id="{46CD40D8-8045-4953-9D1D-465E26F18BF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348" name="Picture 347">
                    <a:extLst>
                      <a:ext uri="{FF2B5EF4-FFF2-40B4-BE49-F238E27FC236}">
                        <a16:creationId xmlns:a16="http://schemas.microsoft.com/office/drawing/2014/main" id="{1DE019C2-5A33-4AFD-8943-C97E61C49A2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349" name="Picture 348">
                    <a:extLst>
                      <a:ext uri="{FF2B5EF4-FFF2-40B4-BE49-F238E27FC236}">
                        <a16:creationId xmlns:a16="http://schemas.microsoft.com/office/drawing/2014/main" id="{F900411C-E88B-40F3-B560-16C454AC962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350" name="Picture 349">
                    <a:extLst>
                      <a:ext uri="{FF2B5EF4-FFF2-40B4-BE49-F238E27FC236}">
                        <a16:creationId xmlns:a16="http://schemas.microsoft.com/office/drawing/2014/main" id="{43E31083-B47D-48EB-9CA2-316DE565841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351" name="Picture 350">
                    <a:extLst>
                      <a:ext uri="{FF2B5EF4-FFF2-40B4-BE49-F238E27FC236}">
                        <a16:creationId xmlns:a16="http://schemas.microsoft.com/office/drawing/2014/main" id="{25220C6B-0D28-420F-B583-6DD42D75961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352" name="Picture 351">
                    <a:extLst>
                      <a:ext uri="{FF2B5EF4-FFF2-40B4-BE49-F238E27FC236}">
                        <a16:creationId xmlns:a16="http://schemas.microsoft.com/office/drawing/2014/main" id="{46078813-64AC-4DD4-8D3D-193DAF27A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353" name="Picture 352">
                    <a:extLst>
                      <a:ext uri="{FF2B5EF4-FFF2-40B4-BE49-F238E27FC236}">
                        <a16:creationId xmlns:a16="http://schemas.microsoft.com/office/drawing/2014/main" id="{837761F5-4F32-421B-A32D-72C0C606A8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354" name="Picture 353">
                    <a:extLst>
                      <a:ext uri="{FF2B5EF4-FFF2-40B4-BE49-F238E27FC236}">
                        <a16:creationId xmlns:a16="http://schemas.microsoft.com/office/drawing/2014/main" id="{BB63E70C-8B0A-4EAA-BB93-7B67C988F9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355" name="Picture 354">
                    <a:extLst>
                      <a:ext uri="{FF2B5EF4-FFF2-40B4-BE49-F238E27FC236}">
                        <a16:creationId xmlns:a16="http://schemas.microsoft.com/office/drawing/2014/main" id="{82CE15B4-9840-44C8-9713-7DE8CA7BDC3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356" name="Picture 355">
                    <a:extLst>
                      <a:ext uri="{FF2B5EF4-FFF2-40B4-BE49-F238E27FC236}">
                        <a16:creationId xmlns:a16="http://schemas.microsoft.com/office/drawing/2014/main" id="{88A015C1-705B-4ACA-BA81-1895400AAC7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357" name="Picture 356">
                    <a:extLst>
                      <a:ext uri="{FF2B5EF4-FFF2-40B4-BE49-F238E27FC236}">
                        <a16:creationId xmlns:a16="http://schemas.microsoft.com/office/drawing/2014/main" id="{81284BD3-6393-496C-9705-E09FF759BCB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358" name="Picture 357">
                    <a:extLst>
                      <a:ext uri="{FF2B5EF4-FFF2-40B4-BE49-F238E27FC236}">
                        <a16:creationId xmlns:a16="http://schemas.microsoft.com/office/drawing/2014/main" id="{D046842B-0305-4699-B9A3-EA9B47ABA9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359" name="Picture 358">
                    <a:extLst>
                      <a:ext uri="{FF2B5EF4-FFF2-40B4-BE49-F238E27FC236}">
                        <a16:creationId xmlns:a16="http://schemas.microsoft.com/office/drawing/2014/main" id="{071DB54B-F128-4C5F-AB3B-881BB16B5A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360" name="Picture 359">
                    <a:extLst>
                      <a:ext uri="{FF2B5EF4-FFF2-40B4-BE49-F238E27FC236}">
                        <a16:creationId xmlns:a16="http://schemas.microsoft.com/office/drawing/2014/main" id="{5DBE303A-6BAC-4BF7-9503-017630E38E1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361" name="Picture 360">
                    <a:extLst>
                      <a:ext uri="{FF2B5EF4-FFF2-40B4-BE49-F238E27FC236}">
                        <a16:creationId xmlns:a16="http://schemas.microsoft.com/office/drawing/2014/main" id="{CFF31E34-E018-4A0D-A28B-C54489F90BE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362" name="Picture 361">
                    <a:extLst>
                      <a:ext uri="{FF2B5EF4-FFF2-40B4-BE49-F238E27FC236}">
                        <a16:creationId xmlns:a16="http://schemas.microsoft.com/office/drawing/2014/main" id="{630003FA-CF4E-465B-A015-9EB8BE70BE5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363" name="Picture 362">
                    <a:extLst>
                      <a:ext uri="{FF2B5EF4-FFF2-40B4-BE49-F238E27FC236}">
                        <a16:creationId xmlns:a16="http://schemas.microsoft.com/office/drawing/2014/main" id="{AB18FC08-71B9-4A22-8427-FC762C78A7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364" name="Picture 363">
                    <a:extLst>
                      <a:ext uri="{FF2B5EF4-FFF2-40B4-BE49-F238E27FC236}">
                        <a16:creationId xmlns:a16="http://schemas.microsoft.com/office/drawing/2014/main" id="{640A0266-C112-48B5-9111-E975B28B15C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365" name="Picture 364">
                    <a:extLst>
                      <a:ext uri="{FF2B5EF4-FFF2-40B4-BE49-F238E27FC236}">
                        <a16:creationId xmlns:a16="http://schemas.microsoft.com/office/drawing/2014/main" id="{764D91B9-9366-4477-9A57-46A78DA6176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pic>
              <p:nvPicPr>
                <p:cNvPr id="458" name="Picture 457">
                  <a:extLst>
                    <a:ext uri="{FF2B5EF4-FFF2-40B4-BE49-F238E27FC236}">
                      <a16:creationId xmlns:a16="http://schemas.microsoft.com/office/drawing/2014/main" id="{D8420CA7-DB71-4735-8B1F-4AD8A0FBFC8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3082919" y="4690590"/>
                  <a:ext cx="200239" cy="300593"/>
                </a:xfrm>
                <a:prstGeom prst="rect">
                  <a:avLst/>
                </a:prstGeom>
              </p:spPr>
            </p:pic>
            <p:pic>
              <p:nvPicPr>
                <p:cNvPr id="459" name="Picture 458">
                  <a:extLst>
                    <a:ext uri="{FF2B5EF4-FFF2-40B4-BE49-F238E27FC236}">
                      <a16:creationId xmlns:a16="http://schemas.microsoft.com/office/drawing/2014/main" id="{1DFAB496-676B-49DD-9CFE-016083BAEAC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63617" y="4690592"/>
                  <a:ext cx="200239" cy="300593"/>
                </a:xfrm>
                <a:prstGeom prst="rect">
                  <a:avLst/>
                </a:prstGeom>
              </p:spPr>
            </p:pic>
            <p:pic>
              <p:nvPicPr>
                <p:cNvPr id="460" name="Picture 459">
                  <a:extLst>
                    <a:ext uri="{FF2B5EF4-FFF2-40B4-BE49-F238E27FC236}">
                      <a16:creationId xmlns:a16="http://schemas.microsoft.com/office/drawing/2014/main" id="{F074FCA7-BFC5-4D3F-852F-DD2072CD0EF1}"/>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46480" y="4690592"/>
                  <a:ext cx="200239" cy="300593"/>
                </a:xfrm>
                <a:prstGeom prst="rect">
                  <a:avLst/>
                </a:prstGeom>
              </p:spPr>
            </p:pic>
            <p:pic>
              <p:nvPicPr>
                <p:cNvPr id="461" name="Picture 460">
                  <a:extLst>
                    <a:ext uri="{FF2B5EF4-FFF2-40B4-BE49-F238E27FC236}">
                      <a16:creationId xmlns:a16="http://schemas.microsoft.com/office/drawing/2014/main" id="{47A17968-5CC6-4A21-B203-F749249FD45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435648" y="4690591"/>
                  <a:ext cx="200239" cy="300593"/>
                </a:xfrm>
                <a:prstGeom prst="rect">
                  <a:avLst/>
                </a:prstGeom>
              </p:spPr>
            </p:pic>
            <p:grpSp>
              <p:nvGrpSpPr>
                <p:cNvPr id="463" name="Group 462">
                  <a:extLst>
                    <a:ext uri="{FF2B5EF4-FFF2-40B4-BE49-F238E27FC236}">
                      <a16:creationId xmlns:a16="http://schemas.microsoft.com/office/drawing/2014/main" id="{B0D69E1A-63F9-44C5-B4CE-AE5FF9C351A9}"/>
                    </a:ext>
                  </a:extLst>
                </p:cNvPr>
                <p:cNvGrpSpPr/>
                <p:nvPr/>
              </p:nvGrpSpPr>
              <p:grpSpPr>
                <a:xfrm>
                  <a:off x="744638" y="3453220"/>
                  <a:ext cx="2102082" cy="1237372"/>
                  <a:chOff x="4335173" y="1731635"/>
                  <a:chExt cx="2102082" cy="1237372"/>
                </a:xfrm>
              </p:grpSpPr>
              <p:pic>
                <p:nvPicPr>
                  <p:cNvPr id="470" name="Picture 469">
                    <a:extLst>
                      <a:ext uri="{FF2B5EF4-FFF2-40B4-BE49-F238E27FC236}">
                        <a16:creationId xmlns:a16="http://schemas.microsoft.com/office/drawing/2014/main" id="{5229A65F-E326-4A2E-B267-72EB8638031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471" name="Picture 470">
                    <a:extLst>
                      <a:ext uri="{FF2B5EF4-FFF2-40B4-BE49-F238E27FC236}">
                        <a16:creationId xmlns:a16="http://schemas.microsoft.com/office/drawing/2014/main" id="{EF21D434-21CC-4D2E-9BDA-B33C58CCBBD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472" name="Picture 471">
                    <a:extLst>
                      <a:ext uri="{FF2B5EF4-FFF2-40B4-BE49-F238E27FC236}">
                        <a16:creationId xmlns:a16="http://schemas.microsoft.com/office/drawing/2014/main" id="{31F311D4-D57A-4448-B317-42C3545B7C1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473" name="Picture 472">
                    <a:extLst>
                      <a:ext uri="{FF2B5EF4-FFF2-40B4-BE49-F238E27FC236}">
                        <a16:creationId xmlns:a16="http://schemas.microsoft.com/office/drawing/2014/main" id="{63445CB4-CC82-424F-BA1E-9C13873CBF0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474" name="Picture 473">
                    <a:extLst>
                      <a:ext uri="{FF2B5EF4-FFF2-40B4-BE49-F238E27FC236}">
                        <a16:creationId xmlns:a16="http://schemas.microsoft.com/office/drawing/2014/main" id="{5243D29F-6025-42D5-8BFD-A35DD66DA0C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475" name="Picture 474">
                    <a:extLst>
                      <a:ext uri="{FF2B5EF4-FFF2-40B4-BE49-F238E27FC236}">
                        <a16:creationId xmlns:a16="http://schemas.microsoft.com/office/drawing/2014/main" id="{909CFED7-76F7-4A66-AB3F-8E66633FFAC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476" name="Picture 475">
                    <a:extLst>
                      <a:ext uri="{FF2B5EF4-FFF2-40B4-BE49-F238E27FC236}">
                        <a16:creationId xmlns:a16="http://schemas.microsoft.com/office/drawing/2014/main" id="{E261B35C-3308-4851-A1A7-52A493D25FD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477" name="Picture 476">
                    <a:extLst>
                      <a:ext uri="{FF2B5EF4-FFF2-40B4-BE49-F238E27FC236}">
                        <a16:creationId xmlns:a16="http://schemas.microsoft.com/office/drawing/2014/main" id="{7FF9D45F-77D1-46B1-9BF2-150D4196FE4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478" name="Picture 477">
                    <a:extLst>
                      <a:ext uri="{FF2B5EF4-FFF2-40B4-BE49-F238E27FC236}">
                        <a16:creationId xmlns:a16="http://schemas.microsoft.com/office/drawing/2014/main" id="{9254C852-8A2A-4984-9709-7A00BEC87E5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479" name="Picture 478">
                    <a:extLst>
                      <a:ext uri="{FF2B5EF4-FFF2-40B4-BE49-F238E27FC236}">
                        <a16:creationId xmlns:a16="http://schemas.microsoft.com/office/drawing/2014/main" id="{289BEFFE-BF70-4727-98EF-5C9391B7E0C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480" name="Picture 479">
                    <a:extLst>
                      <a:ext uri="{FF2B5EF4-FFF2-40B4-BE49-F238E27FC236}">
                        <a16:creationId xmlns:a16="http://schemas.microsoft.com/office/drawing/2014/main" id="{6C1B09E5-546E-4A2F-964D-04CECD37BC1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481" name="Picture 480">
                    <a:extLst>
                      <a:ext uri="{FF2B5EF4-FFF2-40B4-BE49-F238E27FC236}">
                        <a16:creationId xmlns:a16="http://schemas.microsoft.com/office/drawing/2014/main" id="{D72FB006-A420-47B7-B173-299AA107C2B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482" name="Picture 481">
                    <a:extLst>
                      <a:ext uri="{FF2B5EF4-FFF2-40B4-BE49-F238E27FC236}">
                        <a16:creationId xmlns:a16="http://schemas.microsoft.com/office/drawing/2014/main" id="{F340A7D1-5D9C-4528-901B-68FDA515D51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483" name="Picture 482">
                    <a:extLst>
                      <a:ext uri="{FF2B5EF4-FFF2-40B4-BE49-F238E27FC236}">
                        <a16:creationId xmlns:a16="http://schemas.microsoft.com/office/drawing/2014/main" id="{441CC6D9-0B5C-42F4-AE98-A2EF4C5785A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484" name="Picture 483">
                    <a:extLst>
                      <a:ext uri="{FF2B5EF4-FFF2-40B4-BE49-F238E27FC236}">
                        <a16:creationId xmlns:a16="http://schemas.microsoft.com/office/drawing/2014/main" id="{9CFEC2C0-D6C3-4A77-A36E-0BF454C271E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485" name="Picture 484">
                    <a:extLst>
                      <a:ext uri="{FF2B5EF4-FFF2-40B4-BE49-F238E27FC236}">
                        <a16:creationId xmlns:a16="http://schemas.microsoft.com/office/drawing/2014/main" id="{977EE538-934B-4CE4-B2AF-DB22E73C709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486" name="Picture 485">
                    <a:extLst>
                      <a:ext uri="{FF2B5EF4-FFF2-40B4-BE49-F238E27FC236}">
                        <a16:creationId xmlns:a16="http://schemas.microsoft.com/office/drawing/2014/main" id="{726E4C4C-94DD-4131-B0CE-C803AB4DD39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487" name="Picture 486">
                    <a:extLst>
                      <a:ext uri="{FF2B5EF4-FFF2-40B4-BE49-F238E27FC236}">
                        <a16:creationId xmlns:a16="http://schemas.microsoft.com/office/drawing/2014/main" id="{5626EB49-D110-4F29-ACA2-0ACFF5BDB70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488" name="Picture 487">
                    <a:extLst>
                      <a:ext uri="{FF2B5EF4-FFF2-40B4-BE49-F238E27FC236}">
                        <a16:creationId xmlns:a16="http://schemas.microsoft.com/office/drawing/2014/main" id="{BF03DC5F-B650-436E-AE7F-72B10FE1B8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489" name="Picture 488">
                    <a:extLst>
                      <a:ext uri="{FF2B5EF4-FFF2-40B4-BE49-F238E27FC236}">
                        <a16:creationId xmlns:a16="http://schemas.microsoft.com/office/drawing/2014/main" id="{4AE3E8D0-BF90-4DD2-90ED-05ACFEC1045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490" name="Picture 489">
                    <a:extLst>
                      <a:ext uri="{FF2B5EF4-FFF2-40B4-BE49-F238E27FC236}">
                        <a16:creationId xmlns:a16="http://schemas.microsoft.com/office/drawing/2014/main" id="{9C846869-88B8-46CC-B970-D4F56D98AA1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491" name="Picture 490">
                    <a:extLst>
                      <a:ext uri="{FF2B5EF4-FFF2-40B4-BE49-F238E27FC236}">
                        <a16:creationId xmlns:a16="http://schemas.microsoft.com/office/drawing/2014/main" id="{BDBA17B6-C0ED-47E6-A6C7-571E2417B4A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492" name="Picture 491">
                    <a:extLst>
                      <a:ext uri="{FF2B5EF4-FFF2-40B4-BE49-F238E27FC236}">
                        <a16:creationId xmlns:a16="http://schemas.microsoft.com/office/drawing/2014/main" id="{6AD5DB67-FC1E-46B8-A469-41FC5AB746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493" name="Picture 492">
                    <a:extLst>
                      <a:ext uri="{FF2B5EF4-FFF2-40B4-BE49-F238E27FC236}">
                        <a16:creationId xmlns:a16="http://schemas.microsoft.com/office/drawing/2014/main" id="{C2447166-A2CE-4C82-B931-164C211C5B2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494" name="Picture 493">
                    <a:extLst>
                      <a:ext uri="{FF2B5EF4-FFF2-40B4-BE49-F238E27FC236}">
                        <a16:creationId xmlns:a16="http://schemas.microsoft.com/office/drawing/2014/main" id="{5947FF25-92E5-462B-830E-B2F523959AF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495" name="Picture 494">
                    <a:extLst>
                      <a:ext uri="{FF2B5EF4-FFF2-40B4-BE49-F238E27FC236}">
                        <a16:creationId xmlns:a16="http://schemas.microsoft.com/office/drawing/2014/main" id="{932A2310-8AB7-49BF-AF1E-88DC6C8452B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496" name="Picture 495">
                    <a:extLst>
                      <a:ext uri="{FF2B5EF4-FFF2-40B4-BE49-F238E27FC236}">
                        <a16:creationId xmlns:a16="http://schemas.microsoft.com/office/drawing/2014/main" id="{399E2E63-411D-4828-A7DD-6CC6166CBA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497" name="Picture 496">
                    <a:extLst>
                      <a:ext uri="{FF2B5EF4-FFF2-40B4-BE49-F238E27FC236}">
                        <a16:creationId xmlns:a16="http://schemas.microsoft.com/office/drawing/2014/main" id="{3D337AFE-83C9-4473-A61A-714B3C2F6D4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498" name="Picture 497">
                    <a:extLst>
                      <a:ext uri="{FF2B5EF4-FFF2-40B4-BE49-F238E27FC236}">
                        <a16:creationId xmlns:a16="http://schemas.microsoft.com/office/drawing/2014/main" id="{B30B8FC5-2AAA-42F7-969C-25CD840730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499" name="Picture 498">
                    <a:extLst>
                      <a:ext uri="{FF2B5EF4-FFF2-40B4-BE49-F238E27FC236}">
                        <a16:creationId xmlns:a16="http://schemas.microsoft.com/office/drawing/2014/main" id="{0FC78D3A-224A-486D-AE76-F766A76C486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500" name="Picture 499">
                    <a:extLst>
                      <a:ext uri="{FF2B5EF4-FFF2-40B4-BE49-F238E27FC236}">
                        <a16:creationId xmlns:a16="http://schemas.microsoft.com/office/drawing/2014/main" id="{500C365D-35C4-48F4-9613-0E4AC7BA58E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501" name="Picture 500">
                    <a:extLst>
                      <a:ext uri="{FF2B5EF4-FFF2-40B4-BE49-F238E27FC236}">
                        <a16:creationId xmlns:a16="http://schemas.microsoft.com/office/drawing/2014/main" id="{55860EA5-1996-402A-B235-2AB6CB74750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502" name="Picture 501">
                    <a:extLst>
                      <a:ext uri="{FF2B5EF4-FFF2-40B4-BE49-F238E27FC236}">
                        <a16:creationId xmlns:a16="http://schemas.microsoft.com/office/drawing/2014/main" id="{2436376E-F0D7-4814-815C-5A50948CC9A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503" name="Picture 502">
                    <a:extLst>
                      <a:ext uri="{FF2B5EF4-FFF2-40B4-BE49-F238E27FC236}">
                        <a16:creationId xmlns:a16="http://schemas.microsoft.com/office/drawing/2014/main" id="{066AB764-5876-42AE-8ADF-7ADD5926C0A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504" name="Picture 503">
                    <a:extLst>
                      <a:ext uri="{FF2B5EF4-FFF2-40B4-BE49-F238E27FC236}">
                        <a16:creationId xmlns:a16="http://schemas.microsoft.com/office/drawing/2014/main" id="{C861CD5F-3DB9-4E03-93D3-7C0449DF780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505" name="Picture 504">
                    <a:extLst>
                      <a:ext uri="{FF2B5EF4-FFF2-40B4-BE49-F238E27FC236}">
                        <a16:creationId xmlns:a16="http://schemas.microsoft.com/office/drawing/2014/main" id="{A8FB0256-8C5A-478B-8840-947E76AFC1D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506" name="Picture 505">
                    <a:extLst>
                      <a:ext uri="{FF2B5EF4-FFF2-40B4-BE49-F238E27FC236}">
                        <a16:creationId xmlns:a16="http://schemas.microsoft.com/office/drawing/2014/main" id="{AE7E5DA6-5B1E-4A76-B7CB-89A947598B0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507" name="Picture 506">
                    <a:extLst>
                      <a:ext uri="{FF2B5EF4-FFF2-40B4-BE49-F238E27FC236}">
                        <a16:creationId xmlns:a16="http://schemas.microsoft.com/office/drawing/2014/main" id="{E6AC22B3-3842-4F14-BB71-03FE95E2129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508" name="Picture 507">
                    <a:extLst>
                      <a:ext uri="{FF2B5EF4-FFF2-40B4-BE49-F238E27FC236}">
                        <a16:creationId xmlns:a16="http://schemas.microsoft.com/office/drawing/2014/main" id="{7720D1ED-A6C8-4F67-91E1-64A1B18C66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509" name="Picture 508">
                    <a:extLst>
                      <a:ext uri="{FF2B5EF4-FFF2-40B4-BE49-F238E27FC236}">
                        <a16:creationId xmlns:a16="http://schemas.microsoft.com/office/drawing/2014/main" id="{B4CB306B-2AAF-45FC-8354-49A0E20DF09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grpSp>
              <p:nvGrpSpPr>
                <p:cNvPr id="187" name="Group 186">
                  <a:extLst>
                    <a:ext uri="{FF2B5EF4-FFF2-40B4-BE49-F238E27FC236}">
                      <a16:creationId xmlns:a16="http://schemas.microsoft.com/office/drawing/2014/main" id="{B0D69E1A-63F9-44C5-B4CE-AE5FF9C351A9}"/>
                    </a:ext>
                  </a:extLst>
                </p:cNvPr>
                <p:cNvGrpSpPr/>
                <p:nvPr/>
              </p:nvGrpSpPr>
              <p:grpSpPr>
                <a:xfrm>
                  <a:off x="2863066" y="3453220"/>
                  <a:ext cx="2102082" cy="1237372"/>
                  <a:chOff x="4335173" y="1731635"/>
                  <a:chExt cx="2102082" cy="1237372"/>
                </a:xfrm>
              </p:grpSpPr>
              <p:pic>
                <p:nvPicPr>
                  <p:cNvPr id="188" name="Picture 187">
                    <a:extLst>
                      <a:ext uri="{FF2B5EF4-FFF2-40B4-BE49-F238E27FC236}">
                        <a16:creationId xmlns:a16="http://schemas.microsoft.com/office/drawing/2014/main" id="{5229A65F-E326-4A2E-B267-72EB8638031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189" name="Picture 188">
                    <a:extLst>
                      <a:ext uri="{FF2B5EF4-FFF2-40B4-BE49-F238E27FC236}">
                        <a16:creationId xmlns:a16="http://schemas.microsoft.com/office/drawing/2014/main" id="{EF21D434-21CC-4D2E-9BDA-B33C58CCBBD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190" name="Picture 189">
                    <a:extLst>
                      <a:ext uri="{FF2B5EF4-FFF2-40B4-BE49-F238E27FC236}">
                        <a16:creationId xmlns:a16="http://schemas.microsoft.com/office/drawing/2014/main" id="{31F311D4-D57A-4448-B317-42C3545B7C1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193" name="Picture 192">
                    <a:extLst>
                      <a:ext uri="{FF2B5EF4-FFF2-40B4-BE49-F238E27FC236}">
                        <a16:creationId xmlns:a16="http://schemas.microsoft.com/office/drawing/2014/main" id="{63445CB4-CC82-424F-BA1E-9C13873CBF0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194" name="Picture 193">
                    <a:extLst>
                      <a:ext uri="{FF2B5EF4-FFF2-40B4-BE49-F238E27FC236}">
                        <a16:creationId xmlns:a16="http://schemas.microsoft.com/office/drawing/2014/main" id="{5243D29F-6025-42D5-8BFD-A35DD66DA0C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195" name="Picture 194">
                    <a:extLst>
                      <a:ext uri="{FF2B5EF4-FFF2-40B4-BE49-F238E27FC236}">
                        <a16:creationId xmlns:a16="http://schemas.microsoft.com/office/drawing/2014/main" id="{909CFED7-76F7-4A66-AB3F-8E66633FFAC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196" name="Picture 195">
                    <a:extLst>
                      <a:ext uri="{FF2B5EF4-FFF2-40B4-BE49-F238E27FC236}">
                        <a16:creationId xmlns:a16="http://schemas.microsoft.com/office/drawing/2014/main" id="{E261B35C-3308-4851-A1A7-52A493D25FD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197" name="Picture 196">
                    <a:extLst>
                      <a:ext uri="{FF2B5EF4-FFF2-40B4-BE49-F238E27FC236}">
                        <a16:creationId xmlns:a16="http://schemas.microsoft.com/office/drawing/2014/main" id="{7FF9D45F-77D1-46B1-9BF2-150D4196FE4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198" name="Picture 197">
                    <a:extLst>
                      <a:ext uri="{FF2B5EF4-FFF2-40B4-BE49-F238E27FC236}">
                        <a16:creationId xmlns:a16="http://schemas.microsoft.com/office/drawing/2014/main" id="{9254C852-8A2A-4984-9709-7A00BEC87E5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217" name="Picture 216">
                    <a:extLst>
                      <a:ext uri="{FF2B5EF4-FFF2-40B4-BE49-F238E27FC236}">
                        <a16:creationId xmlns:a16="http://schemas.microsoft.com/office/drawing/2014/main" id="{289BEFFE-BF70-4727-98EF-5C9391B7E0C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218" name="Picture 217">
                    <a:extLst>
                      <a:ext uri="{FF2B5EF4-FFF2-40B4-BE49-F238E27FC236}">
                        <a16:creationId xmlns:a16="http://schemas.microsoft.com/office/drawing/2014/main" id="{6C1B09E5-546E-4A2F-964D-04CECD37BC1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219" name="Picture 218">
                    <a:extLst>
                      <a:ext uri="{FF2B5EF4-FFF2-40B4-BE49-F238E27FC236}">
                        <a16:creationId xmlns:a16="http://schemas.microsoft.com/office/drawing/2014/main" id="{D72FB006-A420-47B7-B173-299AA107C2B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220" name="Picture 219">
                    <a:extLst>
                      <a:ext uri="{FF2B5EF4-FFF2-40B4-BE49-F238E27FC236}">
                        <a16:creationId xmlns:a16="http://schemas.microsoft.com/office/drawing/2014/main" id="{F340A7D1-5D9C-4528-901B-68FDA515D51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221" name="Picture 220">
                    <a:extLst>
                      <a:ext uri="{FF2B5EF4-FFF2-40B4-BE49-F238E27FC236}">
                        <a16:creationId xmlns:a16="http://schemas.microsoft.com/office/drawing/2014/main" id="{441CC6D9-0B5C-42F4-AE98-A2EF4C5785A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222" name="Picture 221">
                    <a:extLst>
                      <a:ext uri="{FF2B5EF4-FFF2-40B4-BE49-F238E27FC236}">
                        <a16:creationId xmlns:a16="http://schemas.microsoft.com/office/drawing/2014/main" id="{9CFEC2C0-D6C3-4A77-A36E-0BF454C271E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223" name="Picture 222">
                    <a:extLst>
                      <a:ext uri="{FF2B5EF4-FFF2-40B4-BE49-F238E27FC236}">
                        <a16:creationId xmlns:a16="http://schemas.microsoft.com/office/drawing/2014/main" id="{977EE538-934B-4CE4-B2AF-DB22E73C709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224" name="Picture 223">
                    <a:extLst>
                      <a:ext uri="{FF2B5EF4-FFF2-40B4-BE49-F238E27FC236}">
                        <a16:creationId xmlns:a16="http://schemas.microsoft.com/office/drawing/2014/main" id="{726E4C4C-94DD-4131-B0CE-C803AB4DD39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225" name="Picture 224">
                    <a:extLst>
                      <a:ext uri="{FF2B5EF4-FFF2-40B4-BE49-F238E27FC236}">
                        <a16:creationId xmlns:a16="http://schemas.microsoft.com/office/drawing/2014/main" id="{5626EB49-D110-4F29-ACA2-0ACFF5BDB70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226" name="Picture 225">
                    <a:extLst>
                      <a:ext uri="{FF2B5EF4-FFF2-40B4-BE49-F238E27FC236}">
                        <a16:creationId xmlns:a16="http://schemas.microsoft.com/office/drawing/2014/main" id="{BF03DC5F-B650-436E-AE7F-72B10FE1B8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227" name="Picture 226">
                    <a:extLst>
                      <a:ext uri="{FF2B5EF4-FFF2-40B4-BE49-F238E27FC236}">
                        <a16:creationId xmlns:a16="http://schemas.microsoft.com/office/drawing/2014/main" id="{4AE3E8D0-BF90-4DD2-90ED-05ACFEC1045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228" name="Picture 227">
                    <a:extLst>
                      <a:ext uri="{FF2B5EF4-FFF2-40B4-BE49-F238E27FC236}">
                        <a16:creationId xmlns:a16="http://schemas.microsoft.com/office/drawing/2014/main" id="{9C846869-88B8-46CC-B970-D4F56D98AA1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234" name="Picture 233">
                    <a:extLst>
                      <a:ext uri="{FF2B5EF4-FFF2-40B4-BE49-F238E27FC236}">
                        <a16:creationId xmlns:a16="http://schemas.microsoft.com/office/drawing/2014/main" id="{BDBA17B6-C0ED-47E6-A6C7-571E2417B4A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235" name="Picture 234">
                    <a:extLst>
                      <a:ext uri="{FF2B5EF4-FFF2-40B4-BE49-F238E27FC236}">
                        <a16:creationId xmlns:a16="http://schemas.microsoft.com/office/drawing/2014/main" id="{6AD5DB67-FC1E-46B8-A469-41FC5AB746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236" name="Picture 235">
                    <a:extLst>
                      <a:ext uri="{FF2B5EF4-FFF2-40B4-BE49-F238E27FC236}">
                        <a16:creationId xmlns:a16="http://schemas.microsoft.com/office/drawing/2014/main" id="{C2447166-A2CE-4C82-B931-164C211C5B2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237" name="Picture 236">
                    <a:extLst>
                      <a:ext uri="{FF2B5EF4-FFF2-40B4-BE49-F238E27FC236}">
                        <a16:creationId xmlns:a16="http://schemas.microsoft.com/office/drawing/2014/main" id="{5947FF25-92E5-462B-830E-B2F523959AF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238" name="Picture 237">
                    <a:extLst>
                      <a:ext uri="{FF2B5EF4-FFF2-40B4-BE49-F238E27FC236}">
                        <a16:creationId xmlns:a16="http://schemas.microsoft.com/office/drawing/2014/main" id="{932A2310-8AB7-49BF-AF1E-88DC6C8452B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239" name="Picture 238">
                    <a:extLst>
                      <a:ext uri="{FF2B5EF4-FFF2-40B4-BE49-F238E27FC236}">
                        <a16:creationId xmlns:a16="http://schemas.microsoft.com/office/drawing/2014/main" id="{399E2E63-411D-4828-A7DD-6CC6166CBA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240" name="Picture 239">
                    <a:extLst>
                      <a:ext uri="{FF2B5EF4-FFF2-40B4-BE49-F238E27FC236}">
                        <a16:creationId xmlns:a16="http://schemas.microsoft.com/office/drawing/2014/main" id="{3D337AFE-83C9-4473-A61A-714B3C2F6D4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241" name="Picture 240">
                    <a:extLst>
                      <a:ext uri="{FF2B5EF4-FFF2-40B4-BE49-F238E27FC236}">
                        <a16:creationId xmlns:a16="http://schemas.microsoft.com/office/drawing/2014/main" id="{B30B8FC5-2AAA-42F7-969C-25CD840730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242" name="Picture 241">
                    <a:extLst>
                      <a:ext uri="{FF2B5EF4-FFF2-40B4-BE49-F238E27FC236}">
                        <a16:creationId xmlns:a16="http://schemas.microsoft.com/office/drawing/2014/main" id="{0FC78D3A-224A-486D-AE76-F766A76C486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243" name="Picture 242">
                    <a:extLst>
                      <a:ext uri="{FF2B5EF4-FFF2-40B4-BE49-F238E27FC236}">
                        <a16:creationId xmlns:a16="http://schemas.microsoft.com/office/drawing/2014/main" id="{500C365D-35C4-48F4-9613-0E4AC7BA58E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244" name="Picture 243">
                    <a:extLst>
                      <a:ext uri="{FF2B5EF4-FFF2-40B4-BE49-F238E27FC236}">
                        <a16:creationId xmlns:a16="http://schemas.microsoft.com/office/drawing/2014/main" id="{55860EA5-1996-402A-B235-2AB6CB74750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245" name="Picture 244">
                    <a:extLst>
                      <a:ext uri="{FF2B5EF4-FFF2-40B4-BE49-F238E27FC236}">
                        <a16:creationId xmlns:a16="http://schemas.microsoft.com/office/drawing/2014/main" id="{2436376E-F0D7-4814-815C-5A50948CC9A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246" name="Picture 245">
                    <a:extLst>
                      <a:ext uri="{FF2B5EF4-FFF2-40B4-BE49-F238E27FC236}">
                        <a16:creationId xmlns:a16="http://schemas.microsoft.com/office/drawing/2014/main" id="{066AB764-5876-42AE-8ADF-7ADD5926C0A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247" name="Picture 246">
                    <a:extLst>
                      <a:ext uri="{FF2B5EF4-FFF2-40B4-BE49-F238E27FC236}">
                        <a16:creationId xmlns:a16="http://schemas.microsoft.com/office/drawing/2014/main" id="{C861CD5F-3DB9-4E03-93D3-7C0449DF780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248" name="Picture 247">
                    <a:extLst>
                      <a:ext uri="{FF2B5EF4-FFF2-40B4-BE49-F238E27FC236}">
                        <a16:creationId xmlns:a16="http://schemas.microsoft.com/office/drawing/2014/main" id="{A8FB0256-8C5A-478B-8840-947E76AFC1D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249" name="Picture 248">
                    <a:extLst>
                      <a:ext uri="{FF2B5EF4-FFF2-40B4-BE49-F238E27FC236}">
                        <a16:creationId xmlns:a16="http://schemas.microsoft.com/office/drawing/2014/main" id="{AE7E5DA6-5B1E-4A76-B7CB-89A947598B0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250" name="Picture 249">
                    <a:extLst>
                      <a:ext uri="{FF2B5EF4-FFF2-40B4-BE49-F238E27FC236}">
                        <a16:creationId xmlns:a16="http://schemas.microsoft.com/office/drawing/2014/main" id="{E6AC22B3-3842-4F14-BB71-03FE95E2129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251" name="Picture 250">
                    <a:extLst>
                      <a:ext uri="{FF2B5EF4-FFF2-40B4-BE49-F238E27FC236}">
                        <a16:creationId xmlns:a16="http://schemas.microsoft.com/office/drawing/2014/main" id="{7720D1ED-A6C8-4F67-91E1-64A1B18C66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252" name="Picture 251">
                    <a:extLst>
                      <a:ext uri="{FF2B5EF4-FFF2-40B4-BE49-F238E27FC236}">
                        <a16:creationId xmlns:a16="http://schemas.microsoft.com/office/drawing/2014/main" id="{B4CB306B-2AAF-45FC-8354-49A0E20DF09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pic>
              <p:nvPicPr>
                <p:cNvPr id="253" name="Picture 252">
                  <a:extLst>
                    <a:ext uri="{FF2B5EF4-FFF2-40B4-BE49-F238E27FC236}">
                      <a16:creationId xmlns:a16="http://schemas.microsoft.com/office/drawing/2014/main" id="{36725644-7E72-416F-9443-02842F64024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43064" y="4690589"/>
                  <a:ext cx="200239" cy="300593"/>
                </a:xfrm>
                <a:prstGeom prst="rect">
                  <a:avLst/>
                </a:prstGeom>
              </p:spPr>
            </p:pic>
            <p:pic>
              <p:nvPicPr>
                <p:cNvPr id="254" name="Picture 253">
                  <a:extLst>
                    <a:ext uri="{FF2B5EF4-FFF2-40B4-BE49-F238E27FC236}">
                      <a16:creationId xmlns:a16="http://schemas.microsoft.com/office/drawing/2014/main" id="{2C44A0CD-87A1-40F6-8E6F-A3B9861EECD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53897" y="4690589"/>
                  <a:ext cx="200239" cy="300593"/>
                </a:xfrm>
                <a:prstGeom prst="rect">
                  <a:avLst/>
                </a:prstGeom>
              </p:spPr>
            </p:pic>
            <p:pic>
              <p:nvPicPr>
                <p:cNvPr id="255" name="Picture 254">
                  <a:extLst>
                    <a:ext uri="{FF2B5EF4-FFF2-40B4-BE49-F238E27FC236}">
                      <a16:creationId xmlns:a16="http://schemas.microsoft.com/office/drawing/2014/main" id="{43E92B0C-A9AC-4A87-99B3-EB9403C39A7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64730" y="4690589"/>
                  <a:ext cx="200239" cy="300593"/>
                </a:xfrm>
                <a:prstGeom prst="rect">
                  <a:avLst/>
                </a:prstGeom>
              </p:spPr>
            </p:pic>
            <p:pic>
              <p:nvPicPr>
                <p:cNvPr id="256" name="Picture 255">
                  <a:extLst>
                    <a:ext uri="{FF2B5EF4-FFF2-40B4-BE49-F238E27FC236}">
                      <a16:creationId xmlns:a16="http://schemas.microsoft.com/office/drawing/2014/main" id="{D9C23BE3-C4DF-4BC9-A7D3-082A9D52E1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75563" y="4690589"/>
                  <a:ext cx="200239" cy="300593"/>
                </a:xfrm>
                <a:prstGeom prst="rect">
                  <a:avLst/>
                </a:prstGeom>
              </p:spPr>
            </p:pic>
            <p:pic>
              <p:nvPicPr>
                <p:cNvPr id="257" name="Picture 256">
                  <a:extLst>
                    <a:ext uri="{FF2B5EF4-FFF2-40B4-BE49-F238E27FC236}">
                      <a16:creationId xmlns:a16="http://schemas.microsoft.com/office/drawing/2014/main" id="{161EBA17-E2A4-4835-BA70-3700CDE17B0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86396" y="4690589"/>
                  <a:ext cx="200239" cy="300593"/>
                </a:xfrm>
                <a:prstGeom prst="rect">
                  <a:avLst/>
                </a:prstGeom>
              </p:spPr>
            </p:pic>
            <p:pic>
              <p:nvPicPr>
                <p:cNvPr id="258" name="Picture 257">
                  <a:extLst>
                    <a:ext uri="{FF2B5EF4-FFF2-40B4-BE49-F238E27FC236}">
                      <a16:creationId xmlns:a16="http://schemas.microsoft.com/office/drawing/2014/main" id="{4CF059E8-ED02-4920-AE53-B667137D9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98184" y="4690589"/>
                  <a:ext cx="200239" cy="300593"/>
                </a:xfrm>
                <a:prstGeom prst="rect">
                  <a:avLst/>
                </a:prstGeom>
              </p:spPr>
            </p:pic>
            <p:pic>
              <p:nvPicPr>
                <p:cNvPr id="259" name="Picture 258">
                  <a:extLst>
                    <a:ext uri="{FF2B5EF4-FFF2-40B4-BE49-F238E27FC236}">
                      <a16:creationId xmlns:a16="http://schemas.microsoft.com/office/drawing/2014/main" id="{209D94AB-2363-4D5F-8DBC-F245920021F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009017" y="4690589"/>
                  <a:ext cx="200239" cy="300593"/>
                </a:xfrm>
                <a:prstGeom prst="rect">
                  <a:avLst/>
                </a:prstGeom>
              </p:spPr>
            </p:pic>
            <p:pic>
              <p:nvPicPr>
                <p:cNvPr id="260" name="Picture 259">
                  <a:extLst>
                    <a:ext uri="{FF2B5EF4-FFF2-40B4-BE49-F238E27FC236}">
                      <a16:creationId xmlns:a16="http://schemas.microsoft.com/office/drawing/2014/main" id="{2F19A20A-AA84-438B-A008-47DDCB9590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219850" y="4690589"/>
                  <a:ext cx="200239" cy="300593"/>
                </a:xfrm>
                <a:prstGeom prst="rect">
                  <a:avLst/>
                </a:prstGeom>
              </p:spPr>
            </p:pic>
          </p:grpSp>
        </p:grpSp>
        <p:sp>
          <p:nvSpPr>
            <p:cNvPr id="305" name="TextBox 304"/>
            <p:cNvSpPr txBox="1"/>
            <p:nvPr/>
          </p:nvSpPr>
          <p:spPr>
            <a:xfrm>
              <a:off x="426545" y="5689864"/>
              <a:ext cx="4731491" cy="523220"/>
            </a:xfrm>
            <a:prstGeom prst="rect">
              <a:avLst/>
            </a:prstGeom>
            <a:noFill/>
          </p:spPr>
          <p:txBody>
            <a:bodyPr wrap="square" rtlCol="0">
              <a:spAutoFit/>
            </a:bodyPr>
            <a:lstStyle/>
            <a:p>
              <a:r>
                <a:rPr lang="nl-BE" sz="1400" dirty="0"/>
                <a:t>172x </a:t>
              </a:r>
              <a:r>
                <a:rPr lang="nl-BE" sz="1400" dirty="0" err="1"/>
                <a:t>IceLake</a:t>
              </a:r>
              <a:r>
                <a:rPr lang="nl-BE" sz="1400" dirty="0"/>
                <a:t> 72c 256 GB</a:t>
              </a:r>
              <a:br>
                <a:rPr lang="nl-BE" sz="1400" dirty="0"/>
              </a:br>
              <a:endParaRPr lang="nl-BE" sz="1400" dirty="0"/>
            </a:p>
          </p:txBody>
        </p:sp>
      </p:grpSp>
      <p:grpSp>
        <p:nvGrpSpPr>
          <p:cNvPr id="29" name="Group 28"/>
          <p:cNvGrpSpPr/>
          <p:nvPr/>
        </p:nvGrpSpPr>
        <p:grpSpPr>
          <a:xfrm>
            <a:off x="5778368" y="1527964"/>
            <a:ext cx="2518638" cy="2067941"/>
            <a:chOff x="5418327" y="1931376"/>
            <a:chExt cx="2518638" cy="2067941"/>
          </a:xfrm>
        </p:grpSpPr>
        <p:grpSp>
          <p:nvGrpSpPr>
            <p:cNvPr id="11" name="Group 10"/>
            <p:cNvGrpSpPr/>
            <p:nvPr/>
          </p:nvGrpSpPr>
          <p:grpSpPr>
            <a:xfrm>
              <a:off x="5418327" y="1931376"/>
              <a:ext cx="2518638" cy="1425616"/>
              <a:chOff x="5837945" y="2824644"/>
              <a:chExt cx="2518638" cy="1425616"/>
            </a:xfrm>
          </p:grpSpPr>
          <p:sp>
            <p:nvSpPr>
              <p:cNvPr id="168" name="Rounded Rectangle 167"/>
              <p:cNvSpPr/>
              <p:nvPr/>
            </p:nvSpPr>
            <p:spPr>
              <a:xfrm>
                <a:off x="5876544" y="3310705"/>
                <a:ext cx="2418885" cy="939555"/>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5837945" y="2824644"/>
                <a:ext cx="2518638" cy="369332"/>
              </a:xfrm>
              <a:prstGeom prst="rect">
                <a:avLst/>
              </a:prstGeom>
              <a:noFill/>
            </p:spPr>
            <p:txBody>
              <a:bodyPr wrap="none" rtlCol="0">
                <a:spAutoFit/>
              </a:bodyPr>
              <a:lstStyle/>
              <a:p>
                <a:r>
                  <a:rPr lang="nl-BE" b="1" dirty="0"/>
                  <a:t>Large memory </a:t>
                </a:r>
                <a:r>
                  <a:rPr lang="nl-BE" b="1" dirty="0" err="1"/>
                  <a:t>nodes</a:t>
                </a:r>
                <a:endParaRPr lang="nl-BE" b="1" dirty="0"/>
              </a:p>
            </p:txBody>
          </p:sp>
          <p:pic>
            <p:nvPicPr>
              <p:cNvPr id="515" name="Picture 514">
                <a:extLst>
                  <a:ext uri="{FF2B5EF4-FFF2-40B4-BE49-F238E27FC236}">
                    <a16:creationId xmlns:a16="http://schemas.microsoft.com/office/drawing/2014/main" id="{614E6B67-44AB-4AB7-AA68-E8A30C0976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120956" y="3519945"/>
                <a:ext cx="345543" cy="518720"/>
              </a:xfrm>
              <a:prstGeom prst="rect">
                <a:avLst/>
              </a:prstGeom>
            </p:spPr>
          </p:pic>
          <p:pic>
            <p:nvPicPr>
              <p:cNvPr id="516" name="Picture 515">
                <a:extLst>
                  <a:ext uri="{FF2B5EF4-FFF2-40B4-BE49-F238E27FC236}">
                    <a16:creationId xmlns:a16="http://schemas.microsoft.com/office/drawing/2014/main" id="{30E8EE78-FA0C-45DA-BDF4-616BC2881EC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501991" y="3519945"/>
                <a:ext cx="345543" cy="518720"/>
              </a:xfrm>
              <a:prstGeom prst="rect">
                <a:avLst/>
              </a:prstGeom>
            </p:spPr>
          </p:pic>
          <p:pic>
            <p:nvPicPr>
              <p:cNvPr id="517" name="Picture 516">
                <a:extLst>
                  <a:ext uri="{FF2B5EF4-FFF2-40B4-BE49-F238E27FC236}">
                    <a16:creationId xmlns:a16="http://schemas.microsoft.com/office/drawing/2014/main" id="{1A8CAFE0-9FB2-40D4-B153-00AC4A45C1B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265865" y="3519945"/>
                <a:ext cx="345543" cy="518720"/>
              </a:xfrm>
              <a:prstGeom prst="rect">
                <a:avLst/>
              </a:prstGeom>
            </p:spPr>
          </p:pic>
          <p:pic>
            <p:nvPicPr>
              <p:cNvPr id="518" name="Picture 517">
                <a:extLst>
                  <a:ext uri="{FF2B5EF4-FFF2-40B4-BE49-F238E27FC236}">
                    <a16:creationId xmlns:a16="http://schemas.microsoft.com/office/drawing/2014/main" id="{7D022A5F-3E32-4DA4-B881-58ADDBF56A1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646900" y="3519945"/>
                <a:ext cx="345543" cy="518720"/>
              </a:xfrm>
              <a:prstGeom prst="rect">
                <a:avLst/>
              </a:prstGeom>
            </p:spPr>
          </p:pic>
          <p:pic>
            <p:nvPicPr>
              <p:cNvPr id="519" name="Picture 518">
                <a:extLst>
                  <a:ext uri="{FF2B5EF4-FFF2-40B4-BE49-F238E27FC236}">
                    <a16:creationId xmlns:a16="http://schemas.microsoft.com/office/drawing/2014/main" id="{9D07041A-8AF8-4147-98B0-557D66E32EE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885807" y="3519737"/>
                <a:ext cx="345543" cy="518720"/>
              </a:xfrm>
              <a:prstGeom prst="rect">
                <a:avLst/>
              </a:prstGeom>
            </p:spPr>
          </p:pic>
        </p:grpSp>
        <p:sp>
          <p:nvSpPr>
            <p:cNvPr id="306" name="TextBox 305"/>
            <p:cNvSpPr txBox="1"/>
            <p:nvPr/>
          </p:nvSpPr>
          <p:spPr>
            <a:xfrm>
              <a:off x="5456926" y="3476097"/>
              <a:ext cx="2418885" cy="523220"/>
            </a:xfrm>
            <a:prstGeom prst="rect">
              <a:avLst/>
            </a:prstGeom>
            <a:noFill/>
          </p:spPr>
          <p:txBody>
            <a:bodyPr wrap="square" rtlCol="0">
              <a:spAutoFit/>
            </a:bodyPr>
            <a:lstStyle/>
            <a:p>
              <a:r>
                <a:rPr lang="nl-BE" sz="1400" dirty="0"/>
                <a:t>5x </a:t>
              </a:r>
              <a:r>
                <a:rPr lang="nl-BE" sz="1400" dirty="0" err="1"/>
                <a:t>IceLake</a:t>
              </a:r>
              <a:r>
                <a:rPr lang="nl-BE" sz="1400" dirty="0"/>
                <a:t> 72c 2048 GB</a:t>
              </a:r>
              <a:br>
                <a:rPr lang="nl-BE" sz="1400" dirty="0"/>
              </a:br>
              <a:endParaRPr lang="nl-BE" sz="1400" dirty="0"/>
            </a:p>
          </p:txBody>
        </p:sp>
      </p:grpSp>
      <p:grpSp>
        <p:nvGrpSpPr>
          <p:cNvPr id="22" name="Group 21"/>
          <p:cNvGrpSpPr/>
          <p:nvPr/>
        </p:nvGrpSpPr>
        <p:grpSpPr>
          <a:xfrm>
            <a:off x="5778368" y="3509744"/>
            <a:ext cx="2082621" cy="2515372"/>
            <a:chOff x="8066143" y="1937625"/>
            <a:chExt cx="2082621" cy="2515372"/>
          </a:xfrm>
        </p:grpSpPr>
        <p:grpSp>
          <p:nvGrpSpPr>
            <p:cNvPr id="19" name="Group 18"/>
            <p:cNvGrpSpPr/>
            <p:nvPr/>
          </p:nvGrpSpPr>
          <p:grpSpPr>
            <a:xfrm>
              <a:off x="8066143" y="1937625"/>
              <a:ext cx="2082621" cy="1676084"/>
              <a:chOff x="9407721" y="1690379"/>
              <a:chExt cx="2082621" cy="1676084"/>
            </a:xfrm>
          </p:grpSpPr>
          <p:sp>
            <p:nvSpPr>
              <p:cNvPr id="440" name="TextBox 439">
                <a:extLst>
                  <a:ext uri="{FF2B5EF4-FFF2-40B4-BE49-F238E27FC236}">
                    <a16:creationId xmlns:a16="http://schemas.microsoft.com/office/drawing/2014/main" id="{59763B83-E149-43E1-A2C2-B036D9181447}"/>
                  </a:ext>
                </a:extLst>
              </p:cNvPr>
              <p:cNvSpPr txBox="1"/>
              <p:nvPr/>
            </p:nvSpPr>
            <p:spPr>
              <a:xfrm>
                <a:off x="9407721" y="1690379"/>
                <a:ext cx="2082621" cy="369332"/>
              </a:xfrm>
              <a:prstGeom prst="rect">
                <a:avLst/>
              </a:prstGeom>
              <a:noFill/>
            </p:spPr>
            <p:txBody>
              <a:bodyPr wrap="none" rtlCol="0">
                <a:spAutoFit/>
              </a:bodyPr>
              <a:lstStyle/>
              <a:p>
                <a:r>
                  <a:rPr lang="nl-BE" b="1" dirty="0"/>
                  <a:t>Interactive </a:t>
                </a:r>
                <a:r>
                  <a:rPr lang="nl-BE" b="1" dirty="0" err="1"/>
                  <a:t>nodes</a:t>
                </a:r>
                <a:endParaRPr lang="nl-BE" b="1" dirty="0"/>
              </a:p>
            </p:txBody>
          </p:sp>
          <p:sp>
            <p:nvSpPr>
              <p:cNvPr id="439" name="Rounded Rectangle 167">
                <a:extLst>
                  <a:ext uri="{FF2B5EF4-FFF2-40B4-BE49-F238E27FC236}">
                    <a16:creationId xmlns:a16="http://schemas.microsoft.com/office/drawing/2014/main" id="{C12B8191-CD10-4B87-97C2-6BE7FA024EA5}"/>
                  </a:ext>
                </a:extLst>
              </p:cNvPr>
              <p:cNvSpPr/>
              <p:nvPr/>
            </p:nvSpPr>
            <p:spPr>
              <a:xfrm>
                <a:off x="9479846" y="2184430"/>
                <a:ext cx="2010496" cy="118203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10723476" y="2339184"/>
                <a:ext cx="416838" cy="407813"/>
                <a:chOff x="10722190" y="2352094"/>
                <a:chExt cx="416838" cy="407813"/>
              </a:xfrm>
            </p:grpSpPr>
            <p:pic>
              <p:nvPicPr>
                <p:cNvPr id="512" name="Picture 511">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722190" y="2352094"/>
                  <a:ext cx="271663" cy="407813"/>
                </a:xfrm>
                <a:prstGeom prst="rect">
                  <a:avLst/>
                </a:prstGeom>
              </p:spPr>
            </p:pic>
            <p:pic>
              <p:nvPicPr>
                <p:cNvPr id="230"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013789" y="2380069"/>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2" name="Group 291"/>
              <p:cNvGrpSpPr/>
              <p:nvPr/>
            </p:nvGrpSpPr>
            <p:grpSpPr>
              <a:xfrm>
                <a:off x="10288511" y="2340875"/>
                <a:ext cx="416838" cy="407813"/>
                <a:chOff x="9846429" y="3113442"/>
                <a:chExt cx="416838" cy="407813"/>
              </a:xfrm>
            </p:grpSpPr>
            <p:pic>
              <p:nvPicPr>
                <p:cNvPr id="293" name="Picture 292">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846429" y="3113442"/>
                  <a:ext cx="271663" cy="407813"/>
                </a:xfrm>
                <a:prstGeom prst="rect">
                  <a:avLst/>
                </a:prstGeom>
              </p:spPr>
            </p:pic>
            <p:pic>
              <p:nvPicPr>
                <p:cNvPr id="294"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38028" y="3141417"/>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5" name="Group 294"/>
              <p:cNvGrpSpPr/>
              <p:nvPr/>
            </p:nvGrpSpPr>
            <p:grpSpPr>
              <a:xfrm>
                <a:off x="10036663" y="2833330"/>
                <a:ext cx="416838" cy="407813"/>
                <a:chOff x="10036664" y="3224907"/>
                <a:chExt cx="416838" cy="407813"/>
              </a:xfrm>
            </p:grpSpPr>
            <p:pic>
              <p:nvPicPr>
                <p:cNvPr id="296" name="Picture 295">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036664" y="3224907"/>
                  <a:ext cx="271663" cy="407813"/>
                </a:xfrm>
                <a:prstGeom prst="rect">
                  <a:avLst/>
                </a:prstGeom>
              </p:spPr>
            </p:pic>
            <p:pic>
              <p:nvPicPr>
                <p:cNvPr id="297"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28263" y="3252882"/>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8" name="Group 297"/>
              <p:cNvGrpSpPr/>
              <p:nvPr/>
            </p:nvGrpSpPr>
            <p:grpSpPr>
              <a:xfrm>
                <a:off x="10478746" y="2834846"/>
                <a:ext cx="416838" cy="407813"/>
                <a:chOff x="10036664" y="3224907"/>
                <a:chExt cx="416838" cy="407813"/>
              </a:xfrm>
            </p:grpSpPr>
            <p:pic>
              <p:nvPicPr>
                <p:cNvPr id="299" name="Picture 298">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036664" y="3224907"/>
                  <a:ext cx="271663" cy="407813"/>
                </a:xfrm>
                <a:prstGeom prst="rect">
                  <a:avLst/>
                </a:prstGeom>
              </p:spPr>
            </p:pic>
            <p:pic>
              <p:nvPicPr>
                <p:cNvPr id="300"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28263" y="3252882"/>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1" name="Group 300"/>
              <p:cNvGrpSpPr/>
              <p:nvPr/>
            </p:nvGrpSpPr>
            <p:grpSpPr>
              <a:xfrm>
                <a:off x="9846428" y="2339184"/>
                <a:ext cx="416838" cy="407813"/>
                <a:chOff x="9846429" y="3113442"/>
                <a:chExt cx="416838" cy="407813"/>
              </a:xfrm>
            </p:grpSpPr>
            <p:pic>
              <p:nvPicPr>
                <p:cNvPr id="302" name="Picture 301">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846429" y="3113442"/>
                  <a:ext cx="271663" cy="407813"/>
                </a:xfrm>
                <a:prstGeom prst="rect">
                  <a:avLst/>
                </a:prstGeom>
              </p:spPr>
            </p:pic>
            <p:pic>
              <p:nvPicPr>
                <p:cNvPr id="303"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38028" y="3141417"/>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07" name="TextBox 306"/>
            <p:cNvSpPr txBox="1"/>
            <p:nvPr/>
          </p:nvSpPr>
          <p:spPr>
            <a:xfrm>
              <a:off x="8066143" y="3714333"/>
              <a:ext cx="2082621" cy="738664"/>
            </a:xfrm>
            <a:prstGeom prst="rect">
              <a:avLst/>
            </a:prstGeom>
            <a:noFill/>
          </p:spPr>
          <p:txBody>
            <a:bodyPr wrap="square" rtlCol="0">
              <a:spAutoFit/>
            </a:bodyPr>
            <a:lstStyle/>
            <a:p>
              <a:r>
                <a:rPr lang="nl-BE" sz="1400" dirty="0"/>
                <a:t>4x </a:t>
              </a:r>
              <a:r>
                <a:rPr lang="nl-BE" sz="1400" dirty="0" err="1"/>
                <a:t>IceLake</a:t>
              </a:r>
              <a:r>
                <a:rPr lang="nl-BE" sz="1400" dirty="0"/>
                <a:t> 64c 512 GB</a:t>
              </a:r>
            </a:p>
            <a:p>
              <a:r>
                <a:rPr lang="nl-BE" sz="1400" dirty="0"/>
                <a:t>1 A100 80GB</a:t>
              </a:r>
              <a:br>
                <a:rPr lang="nl-BE" sz="1400" dirty="0"/>
              </a:br>
              <a:endParaRPr lang="nl-BE" sz="1400" dirty="0"/>
            </a:p>
          </p:txBody>
        </p:sp>
      </p:grpSp>
      <p:grpSp>
        <p:nvGrpSpPr>
          <p:cNvPr id="30" name="Group 29"/>
          <p:cNvGrpSpPr/>
          <p:nvPr/>
        </p:nvGrpSpPr>
        <p:grpSpPr>
          <a:xfrm>
            <a:off x="8399154" y="1527964"/>
            <a:ext cx="2665398" cy="2050512"/>
            <a:chOff x="8039113" y="1931376"/>
            <a:chExt cx="2665398" cy="2050512"/>
          </a:xfrm>
        </p:grpSpPr>
        <p:sp>
          <p:nvSpPr>
            <p:cNvPr id="169" name="Rounded Rectangle 168"/>
            <p:cNvSpPr/>
            <p:nvPr/>
          </p:nvSpPr>
          <p:spPr>
            <a:xfrm>
              <a:off x="8125244" y="2422214"/>
              <a:ext cx="2579267" cy="934778"/>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p:cNvSpPr txBox="1"/>
            <p:nvPr/>
          </p:nvSpPr>
          <p:spPr>
            <a:xfrm>
              <a:off x="8039113" y="1931376"/>
              <a:ext cx="1428596" cy="369332"/>
            </a:xfrm>
            <a:prstGeom prst="rect">
              <a:avLst/>
            </a:prstGeom>
            <a:noFill/>
          </p:spPr>
          <p:txBody>
            <a:bodyPr wrap="none" rtlCol="0">
              <a:spAutoFit/>
            </a:bodyPr>
            <a:lstStyle/>
            <a:p>
              <a:r>
                <a:rPr lang="nl-BE" b="1" dirty="0"/>
                <a:t>GPU </a:t>
              </a:r>
              <a:r>
                <a:rPr lang="nl-BE" b="1" dirty="0" err="1"/>
                <a:t>nodes</a:t>
              </a:r>
              <a:endParaRPr lang="nl-BE" b="1" dirty="0"/>
            </a:p>
          </p:txBody>
        </p:sp>
        <p:sp>
          <p:nvSpPr>
            <p:cNvPr id="308" name="TextBox 307"/>
            <p:cNvSpPr txBox="1"/>
            <p:nvPr/>
          </p:nvSpPr>
          <p:spPr>
            <a:xfrm>
              <a:off x="8125244" y="3458668"/>
              <a:ext cx="2579267" cy="523220"/>
            </a:xfrm>
            <a:prstGeom prst="rect">
              <a:avLst/>
            </a:prstGeom>
            <a:noFill/>
          </p:spPr>
          <p:txBody>
            <a:bodyPr wrap="square" rtlCol="0">
              <a:spAutoFit/>
            </a:bodyPr>
            <a:lstStyle/>
            <a:p>
              <a:r>
                <a:rPr lang="nl-BE" sz="1400" dirty="0"/>
                <a:t>4x </a:t>
              </a:r>
              <a:r>
                <a:rPr lang="nl-BE" sz="1400" dirty="0" err="1"/>
                <a:t>IceLake</a:t>
              </a:r>
              <a:r>
                <a:rPr lang="nl-BE" sz="1400" dirty="0"/>
                <a:t> 72c 512 GB</a:t>
              </a:r>
            </a:p>
            <a:p>
              <a:r>
                <a:rPr lang="nl-BE" sz="1400" dirty="0"/>
                <a:t>4 A100 SXM4 80GB</a:t>
              </a:r>
            </a:p>
          </p:txBody>
        </p:sp>
        <p:grpSp>
          <p:nvGrpSpPr>
            <p:cNvPr id="27" name="Group 26"/>
            <p:cNvGrpSpPr>
              <a:grpSpLocks noChangeAspect="1"/>
            </p:cNvGrpSpPr>
            <p:nvPr/>
          </p:nvGrpSpPr>
          <p:grpSpPr>
            <a:xfrm>
              <a:off x="8413303" y="2713482"/>
              <a:ext cx="1996629" cy="386708"/>
              <a:chOff x="8203827" y="2625187"/>
              <a:chExt cx="2350457" cy="455238"/>
            </a:xfrm>
          </p:grpSpPr>
          <p:grpSp>
            <p:nvGrpSpPr>
              <p:cNvPr id="25" name="Group 24"/>
              <p:cNvGrpSpPr/>
              <p:nvPr/>
            </p:nvGrpSpPr>
            <p:grpSpPr>
              <a:xfrm>
                <a:off x="8203827" y="2629031"/>
                <a:ext cx="524138" cy="451394"/>
                <a:chOff x="8203827" y="2629031"/>
                <a:chExt cx="524138" cy="451394"/>
              </a:xfrm>
            </p:grpSpPr>
            <p:grpSp>
              <p:nvGrpSpPr>
                <p:cNvPr id="6" name="Group 5">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102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Rectangle 2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72" name="Group 371"/>
              <p:cNvGrpSpPr/>
              <p:nvPr/>
            </p:nvGrpSpPr>
            <p:grpSpPr>
              <a:xfrm>
                <a:off x="8812600" y="2629031"/>
                <a:ext cx="524138" cy="451394"/>
                <a:chOff x="8203827" y="2629031"/>
                <a:chExt cx="524138" cy="451394"/>
              </a:xfrm>
            </p:grpSpPr>
            <p:grpSp>
              <p:nvGrpSpPr>
                <p:cNvPr id="373" name="Group 372">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75"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6"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7"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8"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74" name="Rectangle 37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93" name="Group 392"/>
              <p:cNvGrpSpPr/>
              <p:nvPr/>
            </p:nvGrpSpPr>
            <p:grpSpPr>
              <a:xfrm>
                <a:off x="9421373" y="2625187"/>
                <a:ext cx="524138" cy="451394"/>
                <a:chOff x="8203827" y="2629031"/>
                <a:chExt cx="524138" cy="451394"/>
              </a:xfrm>
            </p:grpSpPr>
            <p:grpSp>
              <p:nvGrpSpPr>
                <p:cNvPr id="394" name="Group 393">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9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7"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8"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9"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95" name="Rectangle 394"/>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00" name="Group 399"/>
              <p:cNvGrpSpPr/>
              <p:nvPr/>
            </p:nvGrpSpPr>
            <p:grpSpPr>
              <a:xfrm>
                <a:off x="10030146" y="2625187"/>
                <a:ext cx="524138" cy="451394"/>
                <a:chOff x="8203827" y="2629031"/>
                <a:chExt cx="524138" cy="451394"/>
              </a:xfrm>
            </p:grpSpPr>
            <p:grpSp>
              <p:nvGrpSpPr>
                <p:cNvPr id="401" name="Group 400">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403"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4"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5"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6"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402" name="Rectangle 401"/>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sp>
        <p:nvSpPr>
          <p:cNvPr id="40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21</a:t>
            </a:fld>
            <a:endParaRPr lang="nl-BE" sz="900" dirty="0">
              <a:solidFill>
                <a:schemeClr val="bg1"/>
              </a:solidFill>
            </a:endParaRPr>
          </a:p>
        </p:txBody>
      </p:sp>
      <p:sp>
        <p:nvSpPr>
          <p:cNvPr id="26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Tier-2 cluster – </a:t>
            </a:r>
            <a:r>
              <a:rPr lang="en-US" altLang="en-US" sz="3200" dirty="0" err="1"/>
              <a:t>wICE</a:t>
            </a:r>
            <a:endParaRPr lang="en-US" altLang="en-US" sz="3200" dirty="0"/>
          </a:p>
        </p:txBody>
      </p:sp>
    </p:spTree>
    <p:extLst>
      <p:ext uri="{BB962C8B-B14F-4D97-AF65-F5344CB8AC3E}">
        <p14:creationId xmlns:p14="http://schemas.microsoft.com/office/powerpoint/2010/main" val="15612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ounded Rectangle 60"/>
          <p:cNvSpPr/>
          <p:nvPr/>
        </p:nvSpPr>
        <p:spPr>
          <a:xfrm>
            <a:off x="780528" y="2037798"/>
            <a:ext cx="4731491" cy="1679234"/>
          </a:xfrm>
          <a:prstGeom prst="roundRect">
            <a:avLst>
              <a:gd name="adj" fmla="val 11175"/>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TextBox 114">
            <a:extLst>
              <a:ext uri="{FF2B5EF4-FFF2-40B4-BE49-F238E27FC236}">
                <a16:creationId xmlns:a16="http://schemas.microsoft.com/office/drawing/2014/main" id="{12BA0A7F-6D16-43C6-B6AB-D8E148BD9DB2}"/>
              </a:ext>
            </a:extLst>
          </p:cNvPr>
          <p:cNvSpPr txBox="1"/>
          <p:nvPr/>
        </p:nvSpPr>
        <p:spPr>
          <a:xfrm>
            <a:off x="1126720" y="1484784"/>
            <a:ext cx="1231427" cy="369332"/>
          </a:xfrm>
          <a:prstGeom prst="rect">
            <a:avLst/>
          </a:prstGeom>
          <a:noFill/>
        </p:spPr>
        <p:txBody>
          <a:bodyPr wrap="none" rtlCol="0">
            <a:spAutoFit/>
          </a:bodyPr>
          <a:lstStyle/>
          <a:p>
            <a:pPr algn="ctr"/>
            <a:r>
              <a:rPr lang="nl-BE" b="1" dirty="0" err="1"/>
              <a:t>Thin</a:t>
            </a:r>
            <a:r>
              <a:rPr lang="nl-BE" b="1" dirty="0"/>
              <a:t> </a:t>
            </a:r>
            <a:r>
              <a:rPr lang="nl-BE" b="1" dirty="0" err="1"/>
              <a:t>nodes</a:t>
            </a:r>
            <a:endParaRPr lang="nl-BE" b="1" dirty="0"/>
          </a:p>
        </p:txBody>
      </p:sp>
      <p:grpSp>
        <p:nvGrpSpPr>
          <p:cNvPr id="7" name="Group 6">
            <a:extLst>
              <a:ext uri="{FF2B5EF4-FFF2-40B4-BE49-F238E27FC236}">
                <a16:creationId xmlns:a16="http://schemas.microsoft.com/office/drawing/2014/main" id="{83CA99C2-8AF6-41D5-B951-9680D14F690F}"/>
              </a:ext>
            </a:extLst>
          </p:cNvPr>
          <p:cNvGrpSpPr/>
          <p:nvPr/>
        </p:nvGrpSpPr>
        <p:grpSpPr>
          <a:xfrm>
            <a:off x="3148941" y="2247220"/>
            <a:ext cx="2098691" cy="922419"/>
            <a:chOff x="4335173" y="1731635"/>
            <a:chExt cx="2098691" cy="922419"/>
          </a:xfrm>
        </p:grpSpPr>
        <p:pic>
          <p:nvPicPr>
            <p:cNvPr id="62" name="Picture 6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63" name="Picture 6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64" name="Picture 6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65" name="Picture 6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66" name="Picture 6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67" name="Picture 6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68" name="Picture 6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69" name="Picture 6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70" name="Picture 6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71" name="Picture 7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72" name="Picture 7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73" name="Picture 7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74" name="Picture 7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75" name="Picture 7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76" name="Picture 7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77" name="Picture 7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78" name="Picture 7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79" name="Picture 7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80" name="Picture 7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81" name="Picture 8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82" name="Picture 8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83" name="Picture 8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84" name="Picture 8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85" name="Picture 8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86" name="Picture 8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87" name="Picture 8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88" name="Picture 8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89" name="Picture 8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90" name="Picture 8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91" name="Picture 9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grpSp>
      <p:grpSp>
        <p:nvGrpSpPr>
          <p:cNvPr id="325" name="Group 324">
            <a:extLst>
              <a:ext uri="{FF2B5EF4-FFF2-40B4-BE49-F238E27FC236}">
                <a16:creationId xmlns:a16="http://schemas.microsoft.com/office/drawing/2014/main" id="{57F9EA76-F73D-484C-8551-D7E34068711D}"/>
              </a:ext>
            </a:extLst>
          </p:cNvPr>
          <p:cNvGrpSpPr/>
          <p:nvPr/>
        </p:nvGrpSpPr>
        <p:grpSpPr>
          <a:xfrm>
            <a:off x="1027062" y="2247220"/>
            <a:ext cx="2098691" cy="1237372"/>
            <a:chOff x="4335173" y="1731635"/>
            <a:chExt cx="2098691" cy="1237372"/>
          </a:xfrm>
        </p:grpSpPr>
        <p:pic>
          <p:nvPicPr>
            <p:cNvPr id="326" name="Picture 325">
              <a:extLst>
                <a:ext uri="{FF2B5EF4-FFF2-40B4-BE49-F238E27FC236}">
                  <a16:creationId xmlns:a16="http://schemas.microsoft.com/office/drawing/2014/main" id="{36725644-7E72-416F-9443-02842F64024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327" name="Picture 326">
              <a:extLst>
                <a:ext uri="{FF2B5EF4-FFF2-40B4-BE49-F238E27FC236}">
                  <a16:creationId xmlns:a16="http://schemas.microsoft.com/office/drawing/2014/main" id="{2C44A0CD-87A1-40F6-8E6F-A3B9861EECD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328" name="Picture 327">
              <a:extLst>
                <a:ext uri="{FF2B5EF4-FFF2-40B4-BE49-F238E27FC236}">
                  <a16:creationId xmlns:a16="http://schemas.microsoft.com/office/drawing/2014/main" id="{43E92B0C-A9AC-4A87-99B3-EB9403C39A7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329" name="Picture 328">
              <a:extLst>
                <a:ext uri="{FF2B5EF4-FFF2-40B4-BE49-F238E27FC236}">
                  <a16:creationId xmlns:a16="http://schemas.microsoft.com/office/drawing/2014/main" id="{D9C23BE3-C4DF-4BC9-A7D3-082A9D52E1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330" name="Picture 329">
              <a:extLst>
                <a:ext uri="{FF2B5EF4-FFF2-40B4-BE49-F238E27FC236}">
                  <a16:creationId xmlns:a16="http://schemas.microsoft.com/office/drawing/2014/main" id="{161EBA17-E2A4-4835-BA70-3700CDE17B0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331" name="Picture 330">
              <a:extLst>
                <a:ext uri="{FF2B5EF4-FFF2-40B4-BE49-F238E27FC236}">
                  <a16:creationId xmlns:a16="http://schemas.microsoft.com/office/drawing/2014/main" id="{0C59C909-B7D5-44C7-8C3E-D76B77704FE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332" name="Picture 331">
              <a:extLst>
                <a:ext uri="{FF2B5EF4-FFF2-40B4-BE49-F238E27FC236}">
                  <a16:creationId xmlns:a16="http://schemas.microsoft.com/office/drawing/2014/main" id="{0503314F-BCED-47F2-861C-51AAA16B3B8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333" name="Picture 332">
              <a:extLst>
                <a:ext uri="{FF2B5EF4-FFF2-40B4-BE49-F238E27FC236}">
                  <a16:creationId xmlns:a16="http://schemas.microsoft.com/office/drawing/2014/main" id="{DAC4C5D3-513A-48B1-9DB1-FF0258B041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334" name="Picture 333">
              <a:extLst>
                <a:ext uri="{FF2B5EF4-FFF2-40B4-BE49-F238E27FC236}">
                  <a16:creationId xmlns:a16="http://schemas.microsoft.com/office/drawing/2014/main" id="{E4F4B977-D34C-4EFC-84AC-790213F7305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335" name="Picture 334">
              <a:extLst>
                <a:ext uri="{FF2B5EF4-FFF2-40B4-BE49-F238E27FC236}">
                  <a16:creationId xmlns:a16="http://schemas.microsoft.com/office/drawing/2014/main" id="{FB76A6F8-DDE5-4CF5-8B12-908DC55C804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336" name="Picture 335">
              <a:extLst>
                <a:ext uri="{FF2B5EF4-FFF2-40B4-BE49-F238E27FC236}">
                  <a16:creationId xmlns:a16="http://schemas.microsoft.com/office/drawing/2014/main" id="{4CF059E8-ED02-4920-AE53-B667137D9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337" name="Picture 336">
              <a:extLst>
                <a:ext uri="{FF2B5EF4-FFF2-40B4-BE49-F238E27FC236}">
                  <a16:creationId xmlns:a16="http://schemas.microsoft.com/office/drawing/2014/main" id="{209D94AB-2363-4D5F-8DBC-F245920021F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338" name="Picture 337">
              <a:extLst>
                <a:ext uri="{FF2B5EF4-FFF2-40B4-BE49-F238E27FC236}">
                  <a16:creationId xmlns:a16="http://schemas.microsoft.com/office/drawing/2014/main" id="{2F19A20A-AA84-438B-A008-47DDCB9590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339" name="Picture 338">
              <a:extLst>
                <a:ext uri="{FF2B5EF4-FFF2-40B4-BE49-F238E27FC236}">
                  <a16:creationId xmlns:a16="http://schemas.microsoft.com/office/drawing/2014/main" id="{2086FC16-A40D-4EFD-A82A-712A28D317A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340" name="Picture 339">
              <a:extLst>
                <a:ext uri="{FF2B5EF4-FFF2-40B4-BE49-F238E27FC236}">
                  <a16:creationId xmlns:a16="http://schemas.microsoft.com/office/drawing/2014/main" id="{FE4548FC-3BFF-4A14-9A51-B07CB0351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341" name="Picture 340">
              <a:extLst>
                <a:ext uri="{FF2B5EF4-FFF2-40B4-BE49-F238E27FC236}">
                  <a16:creationId xmlns:a16="http://schemas.microsoft.com/office/drawing/2014/main" id="{5B874476-3030-4742-8DC2-6B61B22F554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342" name="Picture 341">
              <a:extLst>
                <a:ext uri="{FF2B5EF4-FFF2-40B4-BE49-F238E27FC236}">
                  <a16:creationId xmlns:a16="http://schemas.microsoft.com/office/drawing/2014/main" id="{98F6D8C4-81C4-4C5B-910D-6E364F12953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343" name="Picture 342">
              <a:extLst>
                <a:ext uri="{FF2B5EF4-FFF2-40B4-BE49-F238E27FC236}">
                  <a16:creationId xmlns:a16="http://schemas.microsoft.com/office/drawing/2014/main" id="{A1AD1D29-E46D-4EC8-BC91-685867EC9AA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344" name="Picture 343">
              <a:extLst>
                <a:ext uri="{FF2B5EF4-FFF2-40B4-BE49-F238E27FC236}">
                  <a16:creationId xmlns:a16="http://schemas.microsoft.com/office/drawing/2014/main" id="{CDA5E234-EBC6-48FB-A35E-72C88F5DDA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345" name="Picture 344">
              <a:extLst>
                <a:ext uri="{FF2B5EF4-FFF2-40B4-BE49-F238E27FC236}">
                  <a16:creationId xmlns:a16="http://schemas.microsoft.com/office/drawing/2014/main" id="{CC25B477-8F17-489E-98A7-BE75139C661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346" name="Picture 345">
              <a:extLst>
                <a:ext uri="{FF2B5EF4-FFF2-40B4-BE49-F238E27FC236}">
                  <a16:creationId xmlns:a16="http://schemas.microsoft.com/office/drawing/2014/main" id="{F9452A13-7151-49E7-B228-CBDA9140384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347" name="Picture 346">
              <a:extLst>
                <a:ext uri="{FF2B5EF4-FFF2-40B4-BE49-F238E27FC236}">
                  <a16:creationId xmlns:a16="http://schemas.microsoft.com/office/drawing/2014/main" id="{46CD40D8-8045-4953-9D1D-465E26F18BF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348" name="Picture 347">
              <a:extLst>
                <a:ext uri="{FF2B5EF4-FFF2-40B4-BE49-F238E27FC236}">
                  <a16:creationId xmlns:a16="http://schemas.microsoft.com/office/drawing/2014/main" id="{1DE019C2-5A33-4AFD-8943-C97E61C49A2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349" name="Picture 348">
              <a:extLst>
                <a:ext uri="{FF2B5EF4-FFF2-40B4-BE49-F238E27FC236}">
                  <a16:creationId xmlns:a16="http://schemas.microsoft.com/office/drawing/2014/main" id="{F900411C-E88B-40F3-B560-16C454AC962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350" name="Picture 349">
              <a:extLst>
                <a:ext uri="{FF2B5EF4-FFF2-40B4-BE49-F238E27FC236}">
                  <a16:creationId xmlns:a16="http://schemas.microsoft.com/office/drawing/2014/main" id="{43E31083-B47D-48EB-9CA2-316DE565841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351" name="Picture 350">
              <a:extLst>
                <a:ext uri="{FF2B5EF4-FFF2-40B4-BE49-F238E27FC236}">
                  <a16:creationId xmlns:a16="http://schemas.microsoft.com/office/drawing/2014/main" id="{25220C6B-0D28-420F-B583-6DD42D75961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352" name="Picture 351">
              <a:extLst>
                <a:ext uri="{FF2B5EF4-FFF2-40B4-BE49-F238E27FC236}">
                  <a16:creationId xmlns:a16="http://schemas.microsoft.com/office/drawing/2014/main" id="{46078813-64AC-4DD4-8D3D-193DAF27A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353" name="Picture 352">
              <a:extLst>
                <a:ext uri="{FF2B5EF4-FFF2-40B4-BE49-F238E27FC236}">
                  <a16:creationId xmlns:a16="http://schemas.microsoft.com/office/drawing/2014/main" id="{837761F5-4F32-421B-A32D-72C0C606A8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354" name="Picture 353">
              <a:extLst>
                <a:ext uri="{FF2B5EF4-FFF2-40B4-BE49-F238E27FC236}">
                  <a16:creationId xmlns:a16="http://schemas.microsoft.com/office/drawing/2014/main" id="{BB63E70C-8B0A-4EAA-BB93-7B67C988F9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355" name="Picture 354">
              <a:extLst>
                <a:ext uri="{FF2B5EF4-FFF2-40B4-BE49-F238E27FC236}">
                  <a16:creationId xmlns:a16="http://schemas.microsoft.com/office/drawing/2014/main" id="{82CE15B4-9840-44C8-9713-7DE8CA7BDC3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356" name="Picture 355">
              <a:extLst>
                <a:ext uri="{FF2B5EF4-FFF2-40B4-BE49-F238E27FC236}">
                  <a16:creationId xmlns:a16="http://schemas.microsoft.com/office/drawing/2014/main" id="{88A015C1-705B-4ACA-BA81-1895400AAC7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357" name="Picture 356">
              <a:extLst>
                <a:ext uri="{FF2B5EF4-FFF2-40B4-BE49-F238E27FC236}">
                  <a16:creationId xmlns:a16="http://schemas.microsoft.com/office/drawing/2014/main" id="{81284BD3-6393-496C-9705-E09FF759BCB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358" name="Picture 357">
              <a:extLst>
                <a:ext uri="{FF2B5EF4-FFF2-40B4-BE49-F238E27FC236}">
                  <a16:creationId xmlns:a16="http://schemas.microsoft.com/office/drawing/2014/main" id="{D046842B-0305-4699-B9A3-EA9B47ABA9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359" name="Picture 358">
              <a:extLst>
                <a:ext uri="{FF2B5EF4-FFF2-40B4-BE49-F238E27FC236}">
                  <a16:creationId xmlns:a16="http://schemas.microsoft.com/office/drawing/2014/main" id="{071DB54B-F128-4C5F-AB3B-881BB16B5A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360" name="Picture 359">
              <a:extLst>
                <a:ext uri="{FF2B5EF4-FFF2-40B4-BE49-F238E27FC236}">
                  <a16:creationId xmlns:a16="http://schemas.microsoft.com/office/drawing/2014/main" id="{5DBE303A-6BAC-4BF7-9503-017630E38E1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361" name="Picture 360">
              <a:extLst>
                <a:ext uri="{FF2B5EF4-FFF2-40B4-BE49-F238E27FC236}">
                  <a16:creationId xmlns:a16="http://schemas.microsoft.com/office/drawing/2014/main" id="{CFF31E34-E018-4A0D-A28B-C54489F90BE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362" name="Picture 361">
              <a:extLst>
                <a:ext uri="{FF2B5EF4-FFF2-40B4-BE49-F238E27FC236}">
                  <a16:creationId xmlns:a16="http://schemas.microsoft.com/office/drawing/2014/main" id="{630003FA-CF4E-465B-A015-9EB8BE70BE5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363" name="Picture 362">
              <a:extLst>
                <a:ext uri="{FF2B5EF4-FFF2-40B4-BE49-F238E27FC236}">
                  <a16:creationId xmlns:a16="http://schemas.microsoft.com/office/drawing/2014/main" id="{AB18FC08-71B9-4A22-8427-FC762C78A7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grpSp>
      <p:sp>
        <p:nvSpPr>
          <p:cNvPr id="305" name="TextBox 304"/>
          <p:cNvSpPr txBox="1"/>
          <p:nvPr/>
        </p:nvSpPr>
        <p:spPr>
          <a:xfrm>
            <a:off x="786586" y="3717032"/>
            <a:ext cx="4731491" cy="523220"/>
          </a:xfrm>
          <a:prstGeom prst="rect">
            <a:avLst/>
          </a:prstGeom>
          <a:noFill/>
        </p:spPr>
        <p:txBody>
          <a:bodyPr wrap="square" rtlCol="0">
            <a:spAutoFit/>
          </a:bodyPr>
          <a:lstStyle/>
          <a:p>
            <a:r>
              <a:rPr lang="nl-BE" sz="1400" dirty="0"/>
              <a:t>68x </a:t>
            </a:r>
            <a:r>
              <a:rPr lang="nl-BE" sz="1400" dirty="0" err="1"/>
              <a:t>Sapphire</a:t>
            </a:r>
            <a:r>
              <a:rPr lang="nl-BE" sz="1400" dirty="0"/>
              <a:t> Rapids 96c 256 GB</a:t>
            </a:r>
            <a:br>
              <a:rPr lang="nl-BE" sz="1400" dirty="0"/>
            </a:br>
            <a:endParaRPr lang="nl-BE" sz="1400" dirty="0"/>
          </a:p>
        </p:txBody>
      </p:sp>
      <p:grpSp>
        <p:nvGrpSpPr>
          <p:cNvPr id="29" name="Group 28"/>
          <p:cNvGrpSpPr/>
          <p:nvPr/>
        </p:nvGrpSpPr>
        <p:grpSpPr>
          <a:xfrm>
            <a:off x="5778368" y="1527964"/>
            <a:ext cx="2518638" cy="2067941"/>
            <a:chOff x="5418327" y="1931376"/>
            <a:chExt cx="2518638" cy="2067941"/>
          </a:xfrm>
        </p:grpSpPr>
        <p:grpSp>
          <p:nvGrpSpPr>
            <p:cNvPr id="11" name="Group 10"/>
            <p:cNvGrpSpPr/>
            <p:nvPr/>
          </p:nvGrpSpPr>
          <p:grpSpPr>
            <a:xfrm>
              <a:off x="5418327" y="1931376"/>
              <a:ext cx="2518638" cy="1425616"/>
              <a:chOff x="5837945" y="2824644"/>
              <a:chExt cx="2518638" cy="1425616"/>
            </a:xfrm>
          </p:grpSpPr>
          <p:sp>
            <p:nvSpPr>
              <p:cNvPr id="168" name="Rounded Rectangle 167"/>
              <p:cNvSpPr/>
              <p:nvPr/>
            </p:nvSpPr>
            <p:spPr>
              <a:xfrm>
                <a:off x="5876544" y="3310705"/>
                <a:ext cx="2418885" cy="939555"/>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5837945" y="2824644"/>
                <a:ext cx="2518638" cy="369332"/>
              </a:xfrm>
              <a:prstGeom prst="rect">
                <a:avLst/>
              </a:prstGeom>
              <a:noFill/>
            </p:spPr>
            <p:txBody>
              <a:bodyPr wrap="none" rtlCol="0">
                <a:spAutoFit/>
              </a:bodyPr>
              <a:lstStyle/>
              <a:p>
                <a:r>
                  <a:rPr lang="nl-BE" b="1" dirty="0"/>
                  <a:t>Large memory </a:t>
                </a:r>
                <a:r>
                  <a:rPr lang="nl-BE" b="1" dirty="0" err="1"/>
                  <a:t>nodes</a:t>
                </a:r>
                <a:endParaRPr lang="nl-BE" b="1" dirty="0"/>
              </a:p>
            </p:txBody>
          </p:sp>
          <p:pic>
            <p:nvPicPr>
              <p:cNvPr id="515" name="Picture 514">
                <a:extLst>
                  <a:ext uri="{FF2B5EF4-FFF2-40B4-BE49-F238E27FC236}">
                    <a16:creationId xmlns:a16="http://schemas.microsoft.com/office/drawing/2014/main" id="{614E6B67-44AB-4AB7-AA68-E8A30C0976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120956" y="3519945"/>
                <a:ext cx="345543" cy="518720"/>
              </a:xfrm>
              <a:prstGeom prst="rect">
                <a:avLst/>
              </a:prstGeom>
            </p:spPr>
          </p:pic>
          <p:pic>
            <p:nvPicPr>
              <p:cNvPr id="516" name="Picture 515">
                <a:extLst>
                  <a:ext uri="{FF2B5EF4-FFF2-40B4-BE49-F238E27FC236}">
                    <a16:creationId xmlns:a16="http://schemas.microsoft.com/office/drawing/2014/main" id="{30E8EE78-FA0C-45DA-BDF4-616BC2881EC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501991" y="3519945"/>
                <a:ext cx="345543" cy="518720"/>
              </a:xfrm>
              <a:prstGeom prst="rect">
                <a:avLst/>
              </a:prstGeom>
            </p:spPr>
          </p:pic>
          <p:pic>
            <p:nvPicPr>
              <p:cNvPr id="517" name="Picture 516">
                <a:extLst>
                  <a:ext uri="{FF2B5EF4-FFF2-40B4-BE49-F238E27FC236}">
                    <a16:creationId xmlns:a16="http://schemas.microsoft.com/office/drawing/2014/main" id="{1A8CAFE0-9FB2-40D4-B153-00AC4A45C1B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265865" y="3519945"/>
                <a:ext cx="345543" cy="518720"/>
              </a:xfrm>
              <a:prstGeom prst="rect">
                <a:avLst/>
              </a:prstGeom>
            </p:spPr>
          </p:pic>
          <p:pic>
            <p:nvPicPr>
              <p:cNvPr id="518" name="Picture 517">
                <a:extLst>
                  <a:ext uri="{FF2B5EF4-FFF2-40B4-BE49-F238E27FC236}">
                    <a16:creationId xmlns:a16="http://schemas.microsoft.com/office/drawing/2014/main" id="{7D022A5F-3E32-4DA4-B881-58ADDBF56A1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646900" y="3519945"/>
                <a:ext cx="345543" cy="518720"/>
              </a:xfrm>
              <a:prstGeom prst="rect">
                <a:avLst/>
              </a:prstGeom>
            </p:spPr>
          </p:pic>
          <p:pic>
            <p:nvPicPr>
              <p:cNvPr id="519" name="Picture 518">
                <a:extLst>
                  <a:ext uri="{FF2B5EF4-FFF2-40B4-BE49-F238E27FC236}">
                    <a16:creationId xmlns:a16="http://schemas.microsoft.com/office/drawing/2014/main" id="{9D07041A-8AF8-4147-98B0-557D66E32EE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885807" y="3519737"/>
                <a:ext cx="345543" cy="518720"/>
              </a:xfrm>
              <a:prstGeom prst="rect">
                <a:avLst/>
              </a:prstGeom>
            </p:spPr>
          </p:pic>
        </p:grpSp>
        <p:sp>
          <p:nvSpPr>
            <p:cNvPr id="306" name="TextBox 305"/>
            <p:cNvSpPr txBox="1"/>
            <p:nvPr/>
          </p:nvSpPr>
          <p:spPr>
            <a:xfrm>
              <a:off x="5456926" y="3476097"/>
              <a:ext cx="2418885" cy="523220"/>
            </a:xfrm>
            <a:prstGeom prst="rect">
              <a:avLst/>
            </a:prstGeom>
            <a:noFill/>
          </p:spPr>
          <p:txBody>
            <a:bodyPr wrap="square" rtlCol="0">
              <a:spAutoFit/>
            </a:bodyPr>
            <a:lstStyle/>
            <a:p>
              <a:r>
                <a:rPr lang="nl-BE" sz="1400" dirty="0"/>
                <a:t>1x </a:t>
              </a:r>
              <a:r>
                <a:rPr lang="nl-BE" sz="1400" dirty="0" err="1"/>
                <a:t>IceLake</a:t>
              </a:r>
              <a:r>
                <a:rPr lang="nl-BE" sz="1400" dirty="0"/>
                <a:t> 72c 8 TB</a:t>
              </a:r>
              <a:br>
                <a:rPr lang="nl-BE" sz="1400" dirty="0"/>
              </a:br>
              <a:endParaRPr lang="nl-BE" sz="1400" dirty="0"/>
            </a:p>
          </p:txBody>
        </p:sp>
      </p:grpSp>
      <p:grpSp>
        <p:nvGrpSpPr>
          <p:cNvPr id="30" name="Group 29"/>
          <p:cNvGrpSpPr/>
          <p:nvPr/>
        </p:nvGrpSpPr>
        <p:grpSpPr>
          <a:xfrm>
            <a:off x="8399154" y="1527964"/>
            <a:ext cx="2665398" cy="2050512"/>
            <a:chOff x="8039113" y="1931376"/>
            <a:chExt cx="2665398" cy="2050512"/>
          </a:xfrm>
        </p:grpSpPr>
        <p:sp>
          <p:nvSpPr>
            <p:cNvPr id="169" name="Rounded Rectangle 168"/>
            <p:cNvSpPr/>
            <p:nvPr/>
          </p:nvSpPr>
          <p:spPr>
            <a:xfrm>
              <a:off x="8125244" y="2422214"/>
              <a:ext cx="2579267" cy="934778"/>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p:cNvSpPr txBox="1"/>
            <p:nvPr/>
          </p:nvSpPr>
          <p:spPr>
            <a:xfrm>
              <a:off x="8039113" y="1931376"/>
              <a:ext cx="1428596" cy="369332"/>
            </a:xfrm>
            <a:prstGeom prst="rect">
              <a:avLst/>
            </a:prstGeom>
            <a:noFill/>
          </p:spPr>
          <p:txBody>
            <a:bodyPr wrap="none" rtlCol="0">
              <a:spAutoFit/>
            </a:bodyPr>
            <a:lstStyle/>
            <a:p>
              <a:r>
                <a:rPr lang="nl-BE" b="1" dirty="0"/>
                <a:t>GPU </a:t>
              </a:r>
              <a:r>
                <a:rPr lang="nl-BE" b="1" dirty="0" err="1"/>
                <a:t>nodes</a:t>
              </a:r>
              <a:endParaRPr lang="nl-BE" b="1" dirty="0"/>
            </a:p>
          </p:txBody>
        </p:sp>
        <p:sp>
          <p:nvSpPr>
            <p:cNvPr id="308" name="TextBox 307"/>
            <p:cNvSpPr txBox="1"/>
            <p:nvPr/>
          </p:nvSpPr>
          <p:spPr>
            <a:xfrm>
              <a:off x="8125244" y="3458668"/>
              <a:ext cx="2579267" cy="523220"/>
            </a:xfrm>
            <a:prstGeom prst="rect">
              <a:avLst/>
            </a:prstGeom>
            <a:noFill/>
          </p:spPr>
          <p:txBody>
            <a:bodyPr wrap="square" rtlCol="0">
              <a:spAutoFit/>
            </a:bodyPr>
            <a:lstStyle/>
            <a:p>
              <a:r>
                <a:rPr lang="nl-BE" sz="1400" dirty="0"/>
                <a:t>4x AMD </a:t>
              </a:r>
              <a:r>
                <a:rPr lang="nl-BE" sz="1400" dirty="0" err="1"/>
                <a:t>Genoa</a:t>
              </a:r>
              <a:r>
                <a:rPr lang="nl-BE" sz="1400" dirty="0"/>
                <a:t> 64c 768 GB</a:t>
              </a:r>
            </a:p>
            <a:p>
              <a:r>
                <a:rPr lang="nl-BE" sz="1400" dirty="0"/>
                <a:t>4x H100 SXM5 80GB</a:t>
              </a:r>
            </a:p>
          </p:txBody>
        </p:sp>
        <p:grpSp>
          <p:nvGrpSpPr>
            <p:cNvPr id="27" name="Group 26"/>
            <p:cNvGrpSpPr>
              <a:grpSpLocks noChangeAspect="1"/>
            </p:cNvGrpSpPr>
            <p:nvPr/>
          </p:nvGrpSpPr>
          <p:grpSpPr>
            <a:xfrm>
              <a:off x="8413303" y="2713482"/>
              <a:ext cx="1996629" cy="386708"/>
              <a:chOff x="8203827" y="2625187"/>
              <a:chExt cx="2350457" cy="455238"/>
            </a:xfrm>
          </p:grpSpPr>
          <p:grpSp>
            <p:nvGrpSpPr>
              <p:cNvPr id="25" name="Group 24"/>
              <p:cNvGrpSpPr/>
              <p:nvPr/>
            </p:nvGrpSpPr>
            <p:grpSpPr>
              <a:xfrm>
                <a:off x="8203827" y="2629031"/>
                <a:ext cx="524138" cy="451394"/>
                <a:chOff x="8203827" y="2629031"/>
                <a:chExt cx="524138" cy="451394"/>
              </a:xfrm>
            </p:grpSpPr>
            <p:grpSp>
              <p:nvGrpSpPr>
                <p:cNvPr id="6" name="Group 5">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102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Rectangle 2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72" name="Group 371"/>
              <p:cNvGrpSpPr/>
              <p:nvPr/>
            </p:nvGrpSpPr>
            <p:grpSpPr>
              <a:xfrm>
                <a:off x="8812600" y="2629031"/>
                <a:ext cx="524138" cy="451394"/>
                <a:chOff x="8203827" y="2629031"/>
                <a:chExt cx="524138" cy="451394"/>
              </a:xfrm>
            </p:grpSpPr>
            <p:grpSp>
              <p:nvGrpSpPr>
                <p:cNvPr id="373" name="Group 372">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75"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6"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7"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8"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74" name="Rectangle 37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93" name="Group 392"/>
              <p:cNvGrpSpPr/>
              <p:nvPr/>
            </p:nvGrpSpPr>
            <p:grpSpPr>
              <a:xfrm>
                <a:off x="9421373" y="2625187"/>
                <a:ext cx="524138" cy="451394"/>
                <a:chOff x="8203827" y="2629031"/>
                <a:chExt cx="524138" cy="451394"/>
              </a:xfrm>
            </p:grpSpPr>
            <p:grpSp>
              <p:nvGrpSpPr>
                <p:cNvPr id="394" name="Group 393">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9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7"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8"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9"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95" name="Rectangle 394"/>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00" name="Group 399"/>
              <p:cNvGrpSpPr/>
              <p:nvPr/>
            </p:nvGrpSpPr>
            <p:grpSpPr>
              <a:xfrm>
                <a:off x="10030146" y="2625187"/>
                <a:ext cx="524138" cy="451394"/>
                <a:chOff x="8203827" y="2629031"/>
                <a:chExt cx="524138" cy="451394"/>
              </a:xfrm>
            </p:grpSpPr>
            <p:grpSp>
              <p:nvGrpSpPr>
                <p:cNvPr id="401" name="Group 400">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403"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4"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5"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6"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402" name="Rectangle 401"/>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sp>
        <p:nvSpPr>
          <p:cNvPr id="40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22</a:t>
            </a:fld>
            <a:endParaRPr lang="nl-BE" sz="900" dirty="0">
              <a:solidFill>
                <a:schemeClr val="bg1"/>
              </a:solidFill>
            </a:endParaRPr>
          </a:p>
        </p:txBody>
      </p:sp>
      <p:sp>
        <p:nvSpPr>
          <p:cNvPr id="26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Tier-2 cluster – </a:t>
            </a:r>
            <a:r>
              <a:rPr lang="en-US" altLang="en-US" sz="3200" dirty="0" err="1"/>
              <a:t>wICE</a:t>
            </a:r>
            <a:r>
              <a:rPr lang="en-US" altLang="en-US" sz="3200" dirty="0"/>
              <a:t> extension</a:t>
            </a:r>
          </a:p>
        </p:txBody>
      </p:sp>
    </p:spTree>
    <p:extLst>
      <p:ext uri="{BB962C8B-B14F-4D97-AF65-F5344CB8AC3E}">
        <p14:creationId xmlns:p14="http://schemas.microsoft.com/office/powerpoint/2010/main" val="39917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487488" y="4140369"/>
            <a:ext cx="171072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Storage</a:t>
            </a:r>
          </a:p>
        </p:txBody>
      </p:sp>
      <p:sp>
        <p:nvSpPr>
          <p:cNvPr id="6" name="Slide Number Placeholder 5"/>
          <p:cNvSpPr>
            <a:spLocks noGrp="1"/>
          </p:cNvSpPr>
          <p:nvPr>
            <p:ph type="sldNum" sz="quarter" idx="12"/>
          </p:nvPr>
        </p:nvSpPr>
        <p:spPr/>
        <p:txBody>
          <a:bodyPr/>
          <a:lstStyle/>
          <a:p>
            <a:fld id="{A2912448-FEEC-49E8-9588-2DF1F90D57C2}" type="slidenum">
              <a:rPr lang="en-US" smtClean="0"/>
              <a:t>23</a:t>
            </a:fld>
            <a:endParaRPr lang="en-US"/>
          </a:p>
        </p:txBody>
      </p:sp>
    </p:spTree>
    <p:extLst>
      <p:ext uri="{BB962C8B-B14F-4D97-AF65-F5344CB8AC3E}">
        <p14:creationId xmlns:p14="http://schemas.microsoft.com/office/powerpoint/2010/main" val="31748541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35D8031-C8E5-48F8-A3B6-81643B27A3AF}" type="slidenum">
              <a:rPr lang="nl-BE" smtClean="0"/>
              <a:pPr/>
              <a:t>24</a:t>
            </a:fld>
            <a:endParaRPr lang="nl-BE" dirty="0"/>
          </a:p>
        </p:txBody>
      </p:sp>
      <p:sp>
        <p:nvSpPr>
          <p:cNvPr id="4" name="Content Placeholder 3"/>
          <p:cNvSpPr>
            <a:spLocks noGrp="1"/>
          </p:cNvSpPr>
          <p:nvPr>
            <p:ph idx="1"/>
          </p:nvPr>
        </p:nvSpPr>
        <p:spPr>
          <a:ln w="19050">
            <a:noFill/>
          </a:ln>
        </p:spPr>
        <p:txBody>
          <a:bodyPr/>
          <a:lstStyle/>
          <a:p>
            <a:pPr marL="324000" indent="-324000">
              <a:buBlip>
                <a:blip r:embed="rId2"/>
              </a:buBlip>
            </a:pPr>
            <a:r>
              <a:rPr lang="en-US" sz="2200" dirty="0"/>
              <a:t>Only you own your files (POSIX)</a:t>
            </a:r>
            <a:br>
              <a:rPr lang="en-US" sz="2200" dirty="0"/>
            </a:br>
            <a:r>
              <a:rPr lang="en-US" sz="2200" dirty="0"/>
              <a:t>Users can share folders via </a:t>
            </a:r>
            <a:r>
              <a:rPr lang="en-US" sz="2200" dirty="0">
                <a:hlinkClick r:id="rId3"/>
              </a:rPr>
              <a:t>VSC groups</a:t>
            </a:r>
            <a:endParaRPr lang="en-US" sz="2200" dirty="0"/>
          </a:p>
          <a:p>
            <a:pPr marL="324000" indent="-324000">
              <a:buBlip>
                <a:blip r:embed="rId2"/>
              </a:buBlip>
            </a:pPr>
            <a:r>
              <a:rPr lang="en-US" sz="2200" dirty="0"/>
              <a:t>A VSC account has 3 default storages (free of charge)</a:t>
            </a:r>
          </a:p>
          <a:p>
            <a:pPr lvl="1">
              <a:buClr>
                <a:srgbClr val="DB6C30"/>
              </a:buClr>
            </a:pPr>
            <a:r>
              <a:rPr lang="en-US" sz="1900" dirty="0">
                <a:latin typeface="Courier New" panose="02070309020205020404" pitchFamily="49" charset="0"/>
                <a:cs typeface="Courier New" panose="02070309020205020404" pitchFamily="49" charset="0"/>
              </a:rPr>
              <a:t>$VSC_HOME</a:t>
            </a:r>
          </a:p>
          <a:p>
            <a:pPr lvl="1">
              <a:buClr>
                <a:srgbClr val="DB6C30"/>
              </a:buClr>
            </a:pPr>
            <a:r>
              <a:rPr lang="en-US" sz="1900" dirty="0">
                <a:latin typeface="Courier New" panose="02070309020205020404" pitchFamily="49" charset="0"/>
                <a:cs typeface="Courier New" panose="02070309020205020404" pitchFamily="49" charset="0"/>
              </a:rPr>
              <a:t>$VSC_DATA</a:t>
            </a:r>
          </a:p>
          <a:p>
            <a:pPr lvl="1">
              <a:buClr>
                <a:srgbClr val="DB6C30"/>
              </a:buClr>
            </a:pPr>
            <a:r>
              <a:rPr lang="en-US" sz="1900" dirty="0">
                <a:latin typeface="Courier New" panose="02070309020205020404" pitchFamily="49" charset="0"/>
                <a:cs typeface="Courier New" panose="02070309020205020404" pitchFamily="49" charset="0"/>
              </a:rPr>
              <a:t>$VSC_SCRATCH</a:t>
            </a:r>
          </a:p>
          <a:p>
            <a:pPr marL="324000" indent="-324000">
              <a:buBlip>
                <a:blip r:embed="rId2"/>
              </a:buBlip>
            </a:pPr>
            <a:r>
              <a:rPr lang="en-US" sz="2200" dirty="0"/>
              <a:t>You can additionally request </a:t>
            </a:r>
            <a:r>
              <a:rPr lang="en-US" sz="2200" dirty="0">
                <a:latin typeface="Courier New" panose="02070309020205020404" pitchFamily="49" charset="0"/>
                <a:cs typeface="Courier New" panose="02070309020205020404" pitchFamily="49" charset="0"/>
              </a:rPr>
              <a:t>staging</a:t>
            </a:r>
            <a:r>
              <a:rPr lang="en-US" sz="2200" dirty="0"/>
              <a:t> storage</a:t>
            </a:r>
          </a:p>
          <a:p>
            <a:pPr marL="324000" indent="-324000">
              <a:buBlip>
                <a:blip r:embed="rId2"/>
              </a:buBlip>
            </a:pPr>
            <a:r>
              <a:rPr lang="en-US" sz="2200" dirty="0"/>
              <a:t>Different storage volumes have different:</a:t>
            </a:r>
          </a:p>
          <a:p>
            <a:pPr lvl="1">
              <a:buClr>
                <a:srgbClr val="DB6C30"/>
              </a:buClr>
            </a:pPr>
            <a:r>
              <a:rPr lang="en-US" sz="1900" dirty="0"/>
              <a:t>mount point</a:t>
            </a:r>
          </a:p>
          <a:p>
            <a:pPr lvl="1">
              <a:buClr>
                <a:srgbClr val="DB6C30"/>
              </a:buClr>
            </a:pPr>
            <a:r>
              <a:rPr lang="en-US" sz="1900" dirty="0"/>
              <a:t>size and performance</a:t>
            </a:r>
          </a:p>
          <a:p>
            <a:pPr lvl="1">
              <a:buClr>
                <a:srgbClr val="DB6C30"/>
              </a:buClr>
            </a:pPr>
            <a:r>
              <a:rPr lang="en-US" sz="1900" dirty="0"/>
              <a:t>use case</a:t>
            </a:r>
          </a:p>
          <a:p>
            <a:pPr lvl="1">
              <a:buClr>
                <a:srgbClr val="DB6C30"/>
              </a:buClr>
            </a:pPr>
            <a:r>
              <a:rPr lang="en-US" sz="1900" dirty="0"/>
              <a:t>backup and maintenance policy</a:t>
            </a:r>
          </a:p>
          <a:p>
            <a:pPr marL="324000" indent="-324000">
              <a:buBlip>
                <a:blip r:embed="rId2"/>
              </a:buBlip>
            </a:pPr>
            <a:r>
              <a:rPr lang="en-US" sz="2200" dirty="0"/>
              <a:t>For more info, see the </a:t>
            </a:r>
            <a:r>
              <a:rPr lang="en-US" sz="2200" dirty="0">
                <a:hlinkClick r:id="rId4"/>
              </a:rPr>
              <a:t>ICTS Service Catalog</a:t>
            </a:r>
            <a:r>
              <a:rPr lang="en-US" sz="2200" dirty="0"/>
              <a:t> (EN/NL)</a:t>
            </a:r>
            <a:br>
              <a:rPr lang="en-US" sz="2200" dirty="0"/>
            </a:br>
            <a:endParaRPr lang="en-US" sz="2200" dirty="0"/>
          </a:p>
        </p:txBody>
      </p:sp>
      <p:sp>
        <p:nvSpPr>
          <p:cNvPr id="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Overview of the Tier-2 storage locations </a:t>
            </a:r>
          </a:p>
        </p:txBody>
      </p:sp>
    </p:spTree>
    <p:extLst>
      <p:ext uri="{BB962C8B-B14F-4D97-AF65-F5344CB8AC3E}">
        <p14:creationId xmlns:p14="http://schemas.microsoft.com/office/powerpoint/2010/main" val="383623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1331052"/>
            <a:ext cx="6552728" cy="3276364"/>
          </a:xfrm>
          <a:ln w="19050">
            <a:solidFill>
              <a:schemeClr val="accent5"/>
            </a:solidFill>
          </a:ln>
        </p:spPr>
        <p:txBody>
          <a:bodyPr anchor="ctr"/>
          <a:lstStyle/>
          <a:p>
            <a:pPr marL="324000" indent="-324000">
              <a:buClr>
                <a:srgbClr val="DB6C30"/>
              </a:buClr>
              <a:buFont typeface="Wingdings" panose="05000000000000000000" pitchFamily="2" charset="2"/>
              <a:buChar char="q"/>
            </a:pPr>
            <a:r>
              <a:rPr lang="en-US" sz="2200" b="1" dirty="0"/>
              <a:t>Avoid using </a:t>
            </a:r>
            <a:r>
              <a:rPr lang="en-US" sz="2200" b="1" dirty="0">
                <a:latin typeface="Courier New" panose="02070309020205020404" pitchFamily="49" charset="0"/>
                <a:cs typeface="Courier New" panose="02070309020205020404" pitchFamily="49" charset="0"/>
              </a:rPr>
              <a:t>/</a:t>
            </a:r>
            <a:r>
              <a:rPr lang="en-US" sz="2200" b="1" dirty="0" err="1">
                <a:latin typeface="Courier New" panose="02070309020205020404" pitchFamily="49" charset="0"/>
                <a:cs typeface="Courier New" panose="02070309020205020404" pitchFamily="49" charset="0"/>
              </a:rPr>
              <a:t>tmp</a:t>
            </a:r>
            <a:r>
              <a:rPr lang="en-US" sz="2200" b="1" dirty="0">
                <a:latin typeface="Courier New" panose="02070309020205020404" pitchFamily="49" charset="0"/>
                <a:cs typeface="Courier New" panose="02070309020205020404" pitchFamily="49" charset="0"/>
              </a:rPr>
              <a:t> ($TMPDIR)</a:t>
            </a:r>
            <a:r>
              <a:rPr lang="en-US" sz="2200" b="1" dirty="0">
                <a:solidFill>
                  <a:schemeClr val="tx2"/>
                </a:solidFill>
              </a:rPr>
              <a:t>on the login nodes</a:t>
            </a:r>
            <a:br>
              <a:rPr lang="en-US" sz="2200" dirty="0"/>
            </a:br>
            <a:r>
              <a:rPr lang="en-US" sz="2200" dirty="0"/>
              <a:t>It is only 10 GB and is needed by the operating system</a:t>
            </a:r>
            <a:br>
              <a:rPr lang="en-US" sz="2200" dirty="0"/>
            </a:br>
            <a:r>
              <a:rPr lang="en-US" sz="2200" dirty="0"/>
              <a:t>Your application can crash if using </a:t>
            </a:r>
            <a:r>
              <a:rPr lang="en-US" sz="2200" dirty="0">
                <a:latin typeface="Courier New" panose="02070309020205020404" pitchFamily="49" charset="0"/>
                <a:cs typeface="Courier New" panose="02070309020205020404" pitchFamily="49" charset="0"/>
              </a:rPr>
              <a:t>/</a:t>
            </a:r>
            <a:r>
              <a:rPr lang="en-US" sz="2200" dirty="0" err="1">
                <a:latin typeface="Courier New" panose="02070309020205020404" pitchFamily="49" charset="0"/>
                <a:cs typeface="Courier New" panose="02070309020205020404" pitchFamily="49" charset="0"/>
              </a:rPr>
              <a:t>tmp</a:t>
            </a:r>
            <a:endParaRPr lang="en-US" sz="2200" dirty="0">
              <a:latin typeface="Courier New" panose="02070309020205020404" pitchFamily="49" charset="0"/>
              <a:cs typeface="Courier New" panose="02070309020205020404" pitchFamily="49" charset="0"/>
            </a:endParaRPr>
          </a:p>
          <a:p>
            <a:pPr marL="324000" indent="-324000">
              <a:buClr>
                <a:srgbClr val="DB6C30"/>
              </a:buClr>
              <a:buFont typeface="Wingdings" panose="05000000000000000000" pitchFamily="2" charset="2"/>
              <a:buChar char="q"/>
            </a:pPr>
            <a:r>
              <a:rPr lang="en-US" sz="2200" dirty="0"/>
              <a:t>You are automatically logged into your home </a:t>
            </a:r>
            <a:br>
              <a:rPr lang="en-US" sz="2200" dirty="0"/>
            </a:br>
            <a:r>
              <a:rPr lang="en-US" sz="2200" dirty="0"/>
              <a:t>folder upon login. Best to immediately switch</a:t>
            </a:r>
            <a:br>
              <a:rPr lang="en-US" sz="2200" dirty="0"/>
            </a:br>
            <a:r>
              <a:rPr lang="en-US" sz="2200" dirty="0"/>
              <a:t>to some other storage, e.g.</a:t>
            </a:r>
            <a:br>
              <a:rPr lang="en-US" sz="2200" dirty="0"/>
            </a:br>
            <a:r>
              <a:rPr lang="en-US" sz="2200" dirty="0">
                <a:latin typeface="Courier New" panose="02070309020205020404" pitchFamily="49" charset="0"/>
                <a:cs typeface="Courier New" panose="02070309020205020404" pitchFamily="49" charset="0"/>
              </a:rPr>
              <a:t>$ cd $VSC_DATA</a:t>
            </a:r>
          </a:p>
          <a:p>
            <a:pPr marL="324000" indent="-324000">
              <a:buClr>
                <a:srgbClr val="DB6C30"/>
              </a:buClr>
              <a:buFont typeface="Wingdings" panose="05000000000000000000" pitchFamily="2" charset="2"/>
              <a:buChar char="q"/>
            </a:pPr>
            <a:r>
              <a:rPr lang="en-US" sz="2200" dirty="0"/>
              <a:t>Always check your storage balance using </a:t>
            </a:r>
            <a:br>
              <a:rPr lang="en-US" sz="2200" dirty="0"/>
            </a:br>
            <a:r>
              <a:rPr lang="en-US" sz="2200" dirty="0" err="1">
                <a:latin typeface="Courier New" panose="02070309020205020404" pitchFamily="49" charset="0"/>
                <a:cs typeface="Courier New" panose="02070309020205020404" pitchFamily="49" charset="0"/>
              </a:rPr>
              <a:t>myquota</a:t>
            </a:r>
            <a:r>
              <a:rPr lang="en-US" sz="2200" dirty="0"/>
              <a:t> command</a:t>
            </a:r>
            <a:endParaRPr lang="nl-BE" sz="2200" dirty="0"/>
          </a:p>
        </p:txBody>
      </p:sp>
      <p:grpSp>
        <p:nvGrpSpPr>
          <p:cNvPr id="17" name="Group 16"/>
          <p:cNvGrpSpPr/>
          <p:nvPr/>
        </p:nvGrpSpPr>
        <p:grpSpPr>
          <a:xfrm>
            <a:off x="7608168" y="980728"/>
            <a:ext cx="4104456" cy="2952328"/>
            <a:chOff x="7727544" y="2420888"/>
            <a:chExt cx="4104456" cy="2952328"/>
          </a:xfrm>
        </p:grpSpPr>
        <p:sp>
          <p:nvSpPr>
            <p:cNvPr id="4" name="TextBox 3"/>
            <p:cNvSpPr txBox="1"/>
            <p:nvPr/>
          </p:nvSpPr>
          <p:spPr>
            <a:xfrm>
              <a:off x="7727544" y="2787893"/>
              <a:ext cx="4104456" cy="2585323"/>
            </a:xfrm>
            <a:prstGeom prst="rect">
              <a:avLst/>
            </a:prstGeom>
            <a:noFill/>
            <a:ln w="19050">
              <a:solidFill>
                <a:schemeClr val="accent5"/>
              </a:solid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myquota</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file system $VSC_HOME</a:t>
              </a:r>
            </a:p>
            <a:p>
              <a:r>
                <a:rPr lang="en-US" dirty="0">
                  <a:latin typeface="Courier New" panose="02070309020205020404" pitchFamily="49" charset="0"/>
                  <a:cs typeface="Courier New" panose="02070309020205020404" pitchFamily="49" charset="0"/>
                </a:rPr>
                <a:t>    Blocks: 1479M of 3072M</a:t>
              </a:r>
            </a:p>
            <a:p>
              <a:r>
                <a:rPr lang="en-US" dirty="0">
                  <a:latin typeface="Courier New" panose="02070309020205020404" pitchFamily="49" charset="0"/>
                  <a:cs typeface="Courier New" panose="02070309020205020404" pitchFamily="49" charset="0"/>
                </a:rPr>
                <a:t>    Files: 12934 of 100k</a:t>
              </a:r>
            </a:p>
            <a:p>
              <a:r>
                <a:rPr lang="en-US" dirty="0">
                  <a:latin typeface="Courier New" panose="02070309020205020404" pitchFamily="49" charset="0"/>
                  <a:cs typeface="Courier New" panose="02070309020205020404" pitchFamily="49" charset="0"/>
                </a:rPr>
                <a:t>file system $VSC_DATA</a:t>
              </a:r>
            </a:p>
            <a:p>
              <a:r>
                <a:rPr lang="en-US" dirty="0">
                  <a:latin typeface="Courier New" panose="02070309020205020404" pitchFamily="49" charset="0"/>
                  <a:cs typeface="Courier New" panose="02070309020205020404" pitchFamily="49" charset="0"/>
                </a:rPr>
                <a:t>    Blocks: 12G of 75G</a:t>
              </a:r>
            </a:p>
            <a:p>
              <a:r>
                <a:rPr lang="en-US" dirty="0">
                  <a:latin typeface="Courier New" panose="02070309020205020404" pitchFamily="49" charset="0"/>
                  <a:cs typeface="Courier New" panose="02070309020205020404" pitchFamily="49" charset="0"/>
                </a:rPr>
                <a:t>    Files: 1043k of 10000k</a:t>
              </a:r>
            </a:p>
            <a:p>
              <a:r>
                <a:rPr lang="en-US" dirty="0">
                  <a:latin typeface="Courier New" panose="02070309020205020404" pitchFamily="49" charset="0"/>
                  <a:cs typeface="Courier New" panose="02070309020205020404" pitchFamily="49" charset="0"/>
                </a:rPr>
                <a:t>file system $VSC_SCRATCH</a:t>
              </a:r>
            </a:p>
            <a:p>
              <a:r>
                <a:rPr lang="en-US" dirty="0">
                  <a:latin typeface="Courier New" panose="02070309020205020404" pitchFamily="49" charset="0"/>
                  <a:cs typeface="Courier New" panose="02070309020205020404" pitchFamily="49" charset="0"/>
                </a:rPr>
                <a:t>    Blocks: 15M of 1.5T</a:t>
              </a:r>
              <a:endParaRPr lang="nl-BE" dirty="0">
                <a:latin typeface="Courier New" panose="02070309020205020404" pitchFamily="49" charset="0"/>
                <a:cs typeface="Courier New" panose="02070309020205020404" pitchFamily="49" charset="0"/>
              </a:endParaRPr>
            </a:p>
          </p:txBody>
        </p:sp>
        <p:sp>
          <p:nvSpPr>
            <p:cNvPr id="6" name="Rectangle 5"/>
            <p:cNvSpPr/>
            <p:nvPr/>
          </p:nvSpPr>
          <p:spPr>
            <a:xfrm>
              <a:off x="10560496" y="2420888"/>
              <a:ext cx="1271504" cy="367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Example</a:t>
              </a:r>
              <a:endParaRPr lang="nl-BE"/>
            </a:p>
          </p:txBody>
        </p:sp>
      </p:grpSp>
      <p:sp>
        <p:nvSpPr>
          <p:cNvPr id="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25</a:t>
            </a:fld>
            <a:endParaRPr lang="nl-BE" sz="900" dirty="0">
              <a:solidFill>
                <a:schemeClr val="bg1"/>
              </a:solidFill>
            </a:endParaRPr>
          </a:p>
        </p:txBody>
      </p:sp>
      <p:sp>
        <p:nvSpPr>
          <p:cNvPr id="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 locations</a:t>
            </a:r>
          </a:p>
        </p:txBody>
      </p:sp>
      <p:sp>
        <p:nvSpPr>
          <p:cNvPr id="2" name="Rectangle 1"/>
          <p:cNvSpPr/>
          <p:nvPr/>
        </p:nvSpPr>
        <p:spPr>
          <a:xfrm>
            <a:off x="7536160" y="4365104"/>
            <a:ext cx="4104456" cy="1446550"/>
          </a:xfrm>
          <a:prstGeom prst="rect">
            <a:avLst/>
          </a:prstGeom>
        </p:spPr>
        <p:txBody>
          <a:bodyPr wrap="square">
            <a:spAutoFit/>
          </a:bodyPr>
          <a:lstStyle/>
          <a:p>
            <a:pPr marL="324000" indent="-324000">
              <a:buBlip>
                <a:blip r:embed="rId2"/>
              </a:buBlip>
            </a:pPr>
            <a:r>
              <a:rPr lang="en-US" sz="2200" dirty="0"/>
              <a:t> </a:t>
            </a:r>
            <a:r>
              <a:rPr lang="en-US" sz="2200" dirty="0">
                <a:hlinkClick r:id="rId3"/>
              </a:rPr>
              <a:t>Request form for extra storage</a:t>
            </a:r>
            <a:endParaRPr lang="en-US" sz="2200" dirty="0"/>
          </a:p>
          <a:p>
            <a:pPr marL="324000" indent="-324000">
              <a:buBlip>
                <a:blip r:embed="rId2"/>
              </a:buBlip>
            </a:pPr>
            <a:r>
              <a:rPr lang="en-US" sz="2200" dirty="0"/>
              <a:t> </a:t>
            </a:r>
            <a:r>
              <a:rPr lang="en-US" sz="2200" dirty="0">
                <a:hlinkClick r:id="rId4"/>
              </a:rPr>
              <a:t>More info in the service catalog</a:t>
            </a:r>
            <a:endParaRPr lang="en-US" sz="2200" dirty="0"/>
          </a:p>
        </p:txBody>
      </p:sp>
    </p:spTree>
    <p:extLst>
      <p:ext uri="{BB962C8B-B14F-4D97-AF65-F5344CB8AC3E}">
        <p14:creationId xmlns:p14="http://schemas.microsoft.com/office/powerpoint/2010/main" val="65028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4155034982"/>
              </p:ext>
            </p:extLst>
          </p:nvPr>
        </p:nvGraphicFramePr>
        <p:xfrm>
          <a:off x="5150096" y="188909"/>
          <a:ext cx="5986464" cy="5921577"/>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Home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a:t>Env.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$VSC_HOME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a:t>
                      </a:r>
                      <a:br>
                        <a:rPr lang="en-US" sz="1800" baseline="0" dirty="0"/>
                      </a:br>
                      <a:r>
                        <a:rPr lang="en-US" sz="1800" baseline="0" dirty="0"/>
                        <a:t>inside </a:t>
                      </a:r>
                      <a:r>
                        <a:rPr lang="en-US" sz="1800" baseline="0" dirty="0">
                          <a:latin typeface="Courier New" panose="02070309020205020404" pitchFamily="49" charset="0"/>
                          <a:cs typeface="Courier New" panose="02070309020205020404" pitchFamily="49" charset="0"/>
                        </a:rPr>
                        <a:t>.snapshot </a:t>
                      </a:r>
                      <a:r>
                        <a:rPr lang="en-US" sz="1800" baseline="0" dirty="0"/>
                        <a:t>folders</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a:t>
                      </a:r>
                      <a:r>
                        <a:rPr lang="en-US" sz="1800" b="1" dirty="0" err="1"/>
                        <a:t>quotum</a:t>
                      </a:r>
                      <a:endParaRPr lang="nl-BE" sz="1800" b="1" dirty="0"/>
                    </a:p>
                  </a:txBody>
                  <a:tcPr/>
                </a:tc>
                <a:tc>
                  <a:txBody>
                    <a:bodyPr/>
                    <a:lstStyle/>
                    <a:p>
                      <a:r>
                        <a:rPr lang="en-US" sz="1800" dirty="0"/>
                        <a:t>3 GB</a:t>
                      </a:r>
                      <a:endParaRPr lang="nl-BE" sz="1800" dirty="0"/>
                    </a:p>
                  </a:txBody>
                  <a:tcPr/>
                </a:tc>
                <a:extLst>
                  <a:ext uri="{0D108BD9-81ED-4DB2-BD59-A6C34878D82A}">
                    <a16:rowId xmlns:a16="http://schemas.microsoft.com/office/drawing/2014/main" val="755217331"/>
                  </a:ext>
                </a:extLst>
              </a:tr>
              <a:tr h="550879">
                <a:tc>
                  <a:txBody>
                    <a:bodyPr/>
                    <a:lstStyle/>
                    <a:p>
                      <a:r>
                        <a:rPr lang="en-US" sz="1800" b="1" dirty="0" err="1"/>
                        <a:t>Quotum</a:t>
                      </a:r>
                      <a:r>
                        <a:rPr lang="en-US" sz="1800" b="1" dirty="0"/>
                        <a:t> increase</a:t>
                      </a:r>
                      <a:endParaRPr lang="nl-BE" sz="1800" b="1" dirty="0"/>
                    </a:p>
                  </a:txBody>
                  <a:tcPr/>
                </a:tc>
                <a:tc>
                  <a:txBody>
                    <a:bodyPr/>
                    <a:lstStyle/>
                    <a:p>
                      <a:r>
                        <a:rPr lang="en-US" sz="1800" dirty="0"/>
                        <a:t>Not possible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Only</a:t>
                      </a:r>
                      <a:r>
                        <a:rPr lang="en-US" sz="1800" baseline="0" dirty="0"/>
                        <a:t> storing SSH keys, config files, …</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r>
                        <a:rPr lang="en-US" sz="1800" dirty="0"/>
                        <a:t>- Stay</a:t>
                      </a:r>
                      <a:r>
                        <a:rPr lang="en-US" sz="1800" baseline="0" dirty="0"/>
                        <a:t> away from using it</a:t>
                      </a:r>
                      <a:endParaRPr lang="nl-BE" sz="1800" dirty="0"/>
                    </a:p>
                    <a:p>
                      <a:r>
                        <a:rPr lang="en-US" sz="1800" dirty="0"/>
                        <a:t>- Can easily overflow:</a:t>
                      </a:r>
                      <a:br>
                        <a:rPr lang="en-US" sz="1800" dirty="0"/>
                      </a:br>
                      <a:r>
                        <a:rPr lang="en-US" sz="1800" baseline="0" dirty="0"/>
                        <a:t>   + Your jobs may crash</a:t>
                      </a:r>
                      <a:br>
                        <a:rPr lang="en-US" sz="1800" baseline="0" dirty="0"/>
                      </a:br>
                      <a:r>
                        <a:rPr lang="en-US" sz="1800" baseline="0" dirty="0"/>
                        <a:t>   + Login issues</a:t>
                      </a:r>
                      <a:endParaRPr lang="nl-BE" sz="1800" dirty="0"/>
                    </a:p>
                  </a:txBody>
                  <a:tcPr/>
                </a:tc>
                <a:extLst>
                  <a:ext uri="{0D108BD9-81ED-4DB2-BD59-A6C34878D82A}">
                    <a16:rowId xmlns:a16="http://schemas.microsoft.com/office/drawing/2014/main" val="2783662681"/>
                  </a:ext>
                </a:extLst>
              </a:tr>
            </a:tbl>
          </a:graphicData>
        </a:graphic>
      </p:graphicFrame>
      <p:graphicFrame>
        <p:nvGraphicFramePr>
          <p:cNvPr id="15" name="Diagram 14"/>
          <p:cNvGraphicFramePr/>
          <p:nvPr>
            <p:extLst>
              <p:ext uri="{D42A27DB-BD31-4B8C-83A1-F6EECF244321}">
                <p14:modId xmlns:p14="http://schemas.microsoft.com/office/powerpoint/2010/main" val="2755152460"/>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26</a:t>
            </a:fld>
            <a:endParaRPr lang="nl-BE" sz="900" dirty="0">
              <a:solidFill>
                <a:schemeClr val="bg1"/>
              </a:solidFill>
            </a:endParaRP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 locations</a:t>
            </a:r>
          </a:p>
        </p:txBody>
      </p:sp>
    </p:spTree>
    <p:extLst>
      <p:ext uri="{BB962C8B-B14F-4D97-AF65-F5344CB8AC3E}">
        <p14:creationId xmlns:p14="http://schemas.microsoft.com/office/powerpoint/2010/main" val="42054218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4178640087"/>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1953420933"/>
              </p:ext>
            </p:extLst>
          </p:nvPr>
        </p:nvGraphicFramePr>
        <p:xfrm>
          <a:off x="5150096" y="188909"/>
          <a:ext cx="5986464" cy="5952057"/>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Data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a:t>Env.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$VSC_DATA</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 </a:t>
                      </a:r>
                      <a:br>
                        <a:rPr lang="en-US" sz="1800" baseline="0" dirty="0"/>
                      </a:br>
                      <a:r>
                        <a:rPr lang="en-US" sz="1800" baseline="0" dirty="0"/>
                        <a:t>inside </a:t>
                      </a:r>
                      <a:r>
                        <a:rPr lang="en-US" sz="1800" baseline="0" dirty="0">
                          <a:latin typeface="Courier New" panose="02070309020205020404" pitchFamily="49" charset="0"/>
                          <a:cs typeface="Courier New" panose="02070309020205020404" pitchFamily="49" charset="0"/>
                        </a:rPr>
                        <a:t>.snapshot</a:t>
                      </a:r>
                      <a:r>
                        <a:rPr lang="en-US" sz="2000" baseline="0" dirty="0">
                          <a:latin typeface="Courier New" panose="02070309020205020404" pitchFamily="49" charset="0"/>
                          <a:cs typeface="Courier New" panose="02070309020205020404" pitchFamily="49" charset="0"/>
                        </a:rPr>
                        <a:t> </a:t>
                      </a:r>
                      <a:r>
                        <a:rPr lang="en-US" sz="1800" baseline="0" dirty="0"/>
                        <a:t>folders</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a:t>
                      </a:r>
                      <a:r>
                        <a:rPr lang="en-US" sz="1800" b="1" dirty="0" err="1"/>
                        <a:t>quotum</a:t>
                      </a:r>
                      <a:endParaRPr lang="nl-BE" sz="1800" b="1" dirty="0"/>
                    </a:p>
                  </a:txBody>
                  <a:tcPr/>
                </a:tc>
                <a:tc>
                  <a:txBody>
                    <a:bodyPr/>
                    <a:lstStyle/>
                    <a:p>
                      <a:r>
                        <a:rPr lang="en-US" sz="1800" dirty="0"/>
                        <a:t>75 GB</a:t>
                      </a:r>
                      <a:endParaRPr lang="nl-BE" sz="1800" dirty="0"/>
                    </a:p>
                  </a:txBody>
                  <a:tcPr/>
                </a:tc>
                <a:extLst>
                  <a:ext uri="{0D108BD9-81ED-4DB2-BD59-A6C34878D82A}">
                    <a16:rowId xmlns:a16="http://schemas.microsoft.com/office/drawing/2014/main" val="755217331"/>
                  </a:ext>
                </a:extLst>
              </a:tr>
              <a:tr h="550879">
                <a:tc>
                  <a:txBody>
                    <a:bodyPr/>
                    <a:lstStyle/>
                    <a:p>
                      <a:r>
                        <a:rPr lang="en-US" sz="1800" b="1" dirty="0" err="1"/>
                        <a:t>Quotum</a:t>
                      </a:r>
                      <a:r>
                        <a:rPr lang="en-US" sz="1800" b="1" dirty="0"/>
                        <a:t> increase</a:t>
                      </a:r>
                      <a:endParaRPr lang="nl-BE" sz="1800" b="1" dirty="0"/>
                    </a:p>
                  </a:txBody>
                  <a:tcPr/>
                </a:tc>
                <a:tc>
                  <a:txBody>
                    <a:bodyPr/>
                    <a:lstStyle/>
                    <a:p>
                      <a:r>
                        <a:rPr lang="en-US" sz="1800" dirty="0"/>
                        <a:t>On purchase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Your data, code, software,</a:t>
                      </a:r>
                      <a:r>
                        <a:rPr lang="en-US" sz="1800" baseline="0" dirty="0"/>
                        <a:t> results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Permanen</a:t>
                      </a:r>
                      <a:r>
                        <a:rPr lang="en-US" sz="1800" baseline="0" dirty="0"/>
                        <a:t>t storage for initial/final results</a:t>
                      </a:r>
                    </a:p>
                    <a:p>
                      <a:pPr marL="285750" indent="-285750" rtl="0">
                        <a:buFontTx/>
                        <a:buChar char="-"/>
                      </a:pPr>
                      <a:r>
                        <a:rPr lang="en-US" sz="1800" baseline="0" dirty="0"/>
                        <a:t>Not optimal for intensive or parallel I/O </a:t>
                      </a:r>
                      <a:endParaRPr lang="nl-BE" sz="1800" dirty="0"/>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27</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 locations</a:t>
            </a:r>
          </a:p>
        </p:txBody>
      </p:sp>
    </p:spTree>
    <p:extLst>
      <p:ext uri="{BB962C8B-B14F-4D97-AF65-F5344CB8AC3E}">
        <p14:creationId xmlns:p14="http://schemas.microsoft.com/office/powerpoint/2010/main" val="1889167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265631628"/>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161862110"/>
              </p:ext>
            </p:extLst>
          </p:nvPr>
        </p:nvGraphicFramePr>
        <p:xfrm>
          <a:off x="5150096" y="188909"/>
          <a:ext cx="5986464" cy="5959273"/>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a:t>Env.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Local</a:t>
                      </a:r>
                      <a:endParaRPr lang="nl-BE" sz="1800" dirty="0"/>
                    </a:p>
                  </a:txBody>
                  <a:tcPr/>
                </a:tc>
                <a:extLst>
                  <a:ext uri="{0D108BD9-81ED-4DB2-BD59-A6C34878D82A}">
                    <a16:rowId xmlns:a16="http://schemas.microsoft.com/office/drawing/2014/main" val="1733383960"/>
                  </a:ext>
                </a:extLst>
              </a:tr>
              <a:tr h="550879">
                <a:tc>
                  <a:txBody>
                    <a:bodyPr/>
                    <a:lstStyle/>
                    <a:p>
                      <a:r>
                        <a:rPr lang="en-US" sz="1800" b="1" dirty="0"/>
                        <a:t>Backup</a:t>
                      </a:r>
                      <a:endParaRPr lang="nl-BE" sz="1800" b="1" dirty="0"/>
                    </a:p>
                  </a:txBody>
                  <a:tcPr/>
                </a:tc>
                <a:tc>
                  <a:txBody>
                    <a:bodyPr/>
                    <a:lstStyle/>
                    <a:p>
                      <a:r>
                        <a:rPr lang="en-US" sz="1800" baseline="0" dirty="0"/>
                        <a:t>Files get deleted 30 days after last access</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a:t>
                      </a:r>
                      <a:r>
                        <a:rPr lang="en-US" sz="1800" b="1" dirty="0" err="1"/>
                        <a:t>quotum</a:t>
                      </a:r>
                      <a:endParaRPr lang="nl-BE" sz="1800" b="1" dirty="0"/>
                    </a:p>
                  </a:txBody>
                  <a:tcPr/>
                </a:tc>
                <a:tc>
                  <a:txBody>
                    <a:bodyPr/>
                    <a:lstStyle/>
                    <a:p>
                      <a:r>
                        <a:rPr lang="en-US" sz="1800" dirty="0"/>
                        <a:t>500 GB</a:t>
                      </a:r>
                      <a:endParaRPr lang="nl-BE" sz="1800" dirty="0"/>
                    </a:p>
                  </a:txBody>
                  <a:tcPr/>
                </a:tc>
                <a:extLst>
                  <a:ext uri="{0D108BD9-81ED-4DB2-BD59-A6C34878D82A}">
                    <a16:rowId xmlns:a16="http://schemas.microsoft.com/office/drawing/2014/main" val="755217331"/>
                  </a:ext>
                </a:extLst>
              </a:tr>
              <a:tr h="550879">
                <a:tc>
                  <a:txBody>
                    <a:bodyPr/>
                    <a:lstStyle/>
                    <a:p>
                      <a:r>
                        <a:rPr lang="en-US" sz="1800" b="1" dirty="0" err="1"/>
                        <a:t>Quotum</a:t>
                      </a:r>
                      <a:r>
                        <a:rPr lang="en-US" sz="1800" b="1" dirty="0"/>
                        <a:t> increase</a:t>
                      </a:r>
                      <a:endParaRPr lang="nl-BE" sz="1800" b="1" dirty="0"/>
                    </a:p>
                  </a:txBody>
                  <a:tcPr/>
                </a:tc>
                <a:tc>
                  <a:txBody>
                    <a:bodyPr/>
                    <a:lstStyle/>
                    <a:p>
                      <a:r>
                        <a:rPr lang="en-US" sz="1800" dirty="0"/>
                        <a:t>Free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Intensive,</a:t>
                      </a:r>
                      <a:r>
                        <a:rPr lang="en-US" sz="1800" baseline="0" dirty="0"/>
                        <a:t> parallel I/O, temporary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sz="1800" baseline="0" dirty="0"/>
                        <a:t>Recommended storage for all jobs</a:t>
                      </a:r>
                      <a:endParaRPr lang="en-US" sz="1800" dirty="0"/>
                    </a:p>
                    <a:p>
                      <a:pPr marL="285750" indent="-285750" rtl="0">
                        <a:buFontTx/>
                        <a:buChar char="-"/>
                      </a:pPr>
                      <a:r>
                        <a:rPr lang="en-US" sz="1800" dirty="0"/>
                        <a:t>Copy scratch files to VSC_DATA</a:t>
                      </a:r>
                      <a:r>
                        <a:rPr lang="en-US" sz="1800" baseline="0" dirty="0"/>
                        <a:t> or local storage after jobs are done</a:t>
                      </a:r>
                    </a:p>
                    <a:p>
                      <a:pPr marL="285750" indent="-285750" rtl="0">
                        <a:buFontTx/>
                        <a:buChar char="-"/>
                      </a:pPr>
                      <a:r>
                        <a:rPr lang="en-US" sz="1800" baseline="0" dirty="0"/>
                        <a:t>Deleted files cannot be recovered</a:t>
                      </a:r>
                    </a:p>
                    <a:p>
                      <a:pPr marL="285750" indent="-285750" rtl="0">
                        <a:buFontTx/>
                        <a:buChar char="-"/>
                      </a:pPr>
                      <a:r>
                        <a:rPr lang="en-US" sz="1800" baseline="0" dirty="0"/>
                        <a:t>Avoid folders with &gt;10,000 files</a:t>
                      </a:r>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28</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 locations</a:t>
            </a:r>
          </a:p>
        </p:txBody>
      </p:sp>
    </p:spTree>
    <p:extLst>
      <p:ext uri="{BB962C8B-B14F-4D97-AF65-F5344CB8AC3E}">
        <p14:creationId xmlns:p14="http://schemas.microsoft.com/office/powerpoint/2010/main" val="9338671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31585190"/>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2799400300"/>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Node 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a:t>Env.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$VSC_SCRATCH_NODE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a:t>Filesystem</a:t>
                      </a:r>
                      <a:r>
                        <a:rPr lang="en-US" sz="1800" b="1" baseline="0" dirty="0"/>
                        <a:t> type</a:t>
                      </a:r>
                      <a:endParaRPr lang="nl-BE" sz="1800" b="1" dirty="0"/>
                    </a:p>
                  </a:txBody>
                  <a:tcPr/>
                </a:tc>
                <a:tc>
                  <a:txBody>
                    <a:bodyPr/>
                    <a:lstStyle/>
                    <a:p>
                      <a:r>
                        <a:rPr lang="en-US" sz="1800" dirty="0"/>
                        <a:t>Ext4</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compute node, only at runtime</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a:t>
                      </a:r>
                      <a:r>
                        <a:rPr lang="en-US" sz="1800" b="1" dirty="0" err="1"/>
                        <a:t>quotum</a:t>
                      </a:r>
                      <a:endParaRPr lang="nl-BE" sz="1800" b="1" dirty="0"/>
                    </a:p>
                  </a:txBody>
                  <a:tcPr/>
                </a:tc>
                <a:tc>
                  <a:txBody>
                    <a:bodyPr/>
                    <a:lstStyle/>
                    <a:p>
                      <a:r>
                        <a:rPr lang="en-US" sz="1800" dirty="0"/>
                        <a:t>591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hlinkClick r:id="rId7"/>
                        </a:rPr>
                        <a:t>Read</a:t>
                      </a:r>
                      <a:r>
                        <a:rPr lang="en-US" sz="1800" baseline="0" dirty="0">
                          <a:hlinkClick r:id="rId7"/>
                        </a:rPr>
                        <a:t> about </a:t>
                      </a:r>
                      <a:r>
                        <a:rPr lang="en-US" sz="1800" baseline="0" dirty="0" err="1">
                          <a:hlinkClick r:id="rId7"/>
                        </a:rPr>
                        <a:t>beeOND</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Temporary storage at runtime</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Fastest I/O, attached to the node</a:t>
                      </a:r>
                    </a:p>
                    <a:p>
                      <a:pPr marL="285750" indent="-285750" rtl="0">
                        <a:buFontTx/>
                        <a:buChar char="-"/>
                      </a:pPr>
                      <a:r>
                        <a:rPr lang="en-US" sz="1800" dirty="0"/>
                        <a:t>Is</a:t>
                      </a:r>
                      <a:r>
                        <a:rPr lang="en-US" sz="1800" baseline="0" dirty="0"/>
                        <a:t> cleaned after job terminates</a:t>
                      </a:r>
                    </a:p>
                    <a:p>
                      <a:pPr marL="285750" indent="-285750" rtl="0">
                        <a:buFontTx/>
                        <a:buChar char="-"/>
                      </a:pPr>
                      <a:r>
                        <a:rPr lang="en-US" sz="1800" baseline="0" dirty="0"/>
                        <a:t>Copy the data to your home, scratch, or staging before job ends</a:t>
                      </a:r>
                      <a:endParaRPr lang="nl-BE" sz="1800" dirty="0"/>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29</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 locations</a:t>
            </a:r>
          </a:p>
        </p:txBody>
      </p:sp>
    </p:spTree>
    <p:extLst>
      <p:ext uri="{BB962C8B-B14F-4D97-AF65-F5344CB8AC3E}">
        <p14:creationId xmlns:p14="http://schemas.microsoft.com/office/powerpoint/2010/main" val="1903423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a:t>
            </a:fld>
            <a:endParaRPr lang="nl-BE" dirty="0"/>
          </a:p>
        </p:txBody>
      </p:sp>
      <p:sp>
        <p:nvSpPr>
          <p:cNvPr id="13314" name="Rectangle 2"/>
          <p:cNvSpPr>
            <a:spLocks noGrp="1" noChangeArrowheads="1"/>
          </p:cNvSpPr>
          <p:nvPr>
            <p:ph type="title"/>
          </p:nvPr>
        </p:nvSpPr>
        <p:spPr>
          <a:xfrm>
            <a:off x="720000" y="332657"/>
            <a:ext cx="11112000" cy="792088"/>
          </a:xfrm>
        </p:spPr>
        <p:txBody>
          <a:bodyPr/>
          <a:lstStyle/>
          <a:p>
            <a:r>
              <a:rPr lang="nl-BE" dirty="0" err="1"/>
              <a:t>What</a:t>
            </a:r>
            <a:r>
              <a:rPr lang="nl-BE" dirty="0"/>
              <a:t> is High Performance Computing</a:t>
            </a:r>
            <a:r>
              <a:rPr lang="en-US" dirty="0"/>
              <a:t>?</a:t>
            </a:r>
            <a:endParaRPr lang="en-US" altLang="en-US" dirty="0"/>
          </a:p>
        </p:txBody>
      </p:sp>
      <p:pic>
        <p:nvPicPr>
          <p:cNvPr id="11" name="Picture 2" descr="http://www.cosmichq.com/wp-content/uploads/2015/06/High-performance-computing.jpg"/>
          <p:cNvPicPr>
            <a:picLocks noChangeAspect="1" noChangeArrowheads="1"/>
          </p:cNvPicPr>
          <p:nvPr/>
        </p:nvPicPr>
        <p:blipFill>
          <a:blip r:embed="rId3" cstate="print"/>
          <a:srcRect b="16630"/>
          <a:stretch>
            <a:fillRect/>
          </a:stretch>
        </p:blipFill>
        <p:spPr bwMode="auto">
          <a:xfrm>
            <a:off x="6816080" y="1700808"/>
            <a:ext cx="4374719" cy="3647152"/>
          </a:xfrm>
          <a:prstGeom prst="rect">
            <a:avLst/>
          </a:prstGeom>
          <a:noFill/>
        </p:spPr>
      </p:pic>
      <p:sp>
        <p:nvSpPr>
          <p:cNvPr id="7" name="TextBox 6"/>
          <p:cNvSpPr txBox="1"/>
          <p:nvPr/>
        </p:nvSpPr>
        <p:spPr>
          <a:xfrm>
            <a:off x="858720" y="1712565"/>
            <a:ext cx="5669328" cy="3647152"/>
          </a:xfrm>
          <a:prstGeom prst="rect">
            <a:avLst/>
          </a:prstGeom>
          <a:noFill/>
          <a:ln w="19050">
            <a:solidFill>
              <a:schemeClr val="accent5"/>
            </a:solidFill>
          </a:ln>
        </p:spPr>
        <p:txBody>
          <a:bodyPr wrap="square" rtlCol="0" anchor="ctr">
            <a:spAutoFit/>
          </a:bodyPr>
          <a:lstStyle/>
          <a:p>
            <a:pPr marL="342900" indent="-342900">
              <a:buClr>
                <a:srgbClr val="DB6C30"/>
              </a:buClr>
              <a:buFont typeface="Wingdings" panose="05000000000000000000" pitchFamily="2" charset="2"/>
              <a:buChar char="q"/>
            </a:pPr>
            <a:r>
              <a:rPr lang="en-US" sz="2100" dirty="0"/>
              <a:t>Using supercomputers to solve advanced computational problems</a:t>
            </a:r>
          </a:p>
          <a:p>
            <a:pPr marL="342900" indent="-342900">
              <a:buClr>
                <a:srgbClr val="DB6C30"/>
              </a:buClr>
              <a:buFont typeface="Wingdings" panose="05000000000000000000" pitchFamily="2" charset="2"/>
              <a:buChar char="q"/>
            </a:pPr>
            <a:endParaRPr lang="en-US" sz="2100" dirty="0"/>
          </a:p>
          <a:p>
            <a:pPr marL="342900" indent="-342900">
              <a:buClr>
                <a:srgbClr val="DB6C30"/>
              </a:buClr>
              <a:buFont typeface="Wingdings" panose="05000000000000000000" pitchFamily="2" charset="2"/>
              <a:buChar char="q"/>
            </a:pPr>
            <a:r>
              <a:rPr lang="en-US" sz="2100" dirty="0"/>
              <a:t>Reduce the computation time from days, years, decades or centuries to minutes, hours, days or weeks</a:t>
            </a:r>
          </a:p>
          <a:p>
            <a:pPr marL="342900" indent="-342900">
              <a:buClr>
                <a:srgbClr val="DB6C30"/>
              </a:buClr>
              <a:buFont typeface="Wingdings" panose="05000000000000000000" pitchFamily="2" charset="2"/>
              <a:buChar char="q"/>
            </a:pPr>
            <a:endParaRPr lang="en-US" sz="2100" dirty="0"/>
          </a:p>
          <a:p>
            <a:pPr marL="342900" indent="-342900">
              <a:buClr>
                <a:srgbClr val="DB6C30"/>
              </a:buClr>
              <a:buFont typeface="Wingdings" panose="05000000000000000000" pitchFamily="2" charset="2"/>
              <a:buChar char="q"/>
            </a:pPr>
            <a:r>
              <a:rPr lang="en-US" sz="2100" dirty="0"/>
              <a:t>The key is parallelism</a:t>
            </a:r>
          </a:p>
          <a:p>
            <a:pPr marL="342900" indent="-342900">
              <a:buClr>
                <a:srgbClr val="DB6C30"/>
              </a:buClr>
              <a:buFont typeface="Wingdings" panose="05000000000000000000" pitchFamily="2" charset="2"/>
              <a:buChar char="q"/>
            </a:pPr>
            <a:endParaRPr lang="en-US" sz="2100" dirty="0"/>
          </a:p>
          <a:p>
            <a:pPr marL="342900" indent="-342900">
              <a:buClr>
                <a:srgbClr val="DB6C30"/>
              </a:buClr>
              <a:buFont typeface="Wingdings" panose="05000000000000000000" pitchFamily="2" charset="2"/>
              <a:buChar char="q"/>
            </a:pPr>
            <a:r>
              <a:rPr lang="en-US" sz="2100" dirty="0"/>
              <a:t>Access to specialized hardware</a:t>
            </a:r>
            <a:br>
              <a:rPr lang="en-US" sz="2100" dirty="0"/>
            </a:br>
            <a:r>
              <a:rPr lang="en-US" sz="2100" dirty="0"/>
              <a:t>(GPU, large memory, high-speed interconnect)</a:t>
            </a:r>
          </a:p>
        </p:txBody>
      </p:sp>
    </p:spTree>
    <p:extLst>
      <p:ext uri="{BB962C8B-B14F-4D97-AF65-F5344CB8AC3E}">
        <p14:creationId xmlns:p14="http://schemas.microsoft.com/office/powerpoint/2010/main" val="588907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3359128732"/>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3908217254"/>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Staging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a:t>Path</a:t>
                      </a:r>
                      <a:endParaRPr lang="nl-BE" sz="1800" b="1" dirty="0"/>
                    </a:p>
                  </a:txBody>
                  <a:tcPr/>
                </a:tc>
                <a:tc>
                  <a:txBody>
                    <a:bodyPr/>
                    <a:lstStyle/>
                    <a:p>
                      <a:r>
                        <a:rPr lang="en-US" sz="1800" dirty="0">
                          <a:latin typeface="Courier New" panose="02070309020205020404" pitchFamily="49" charset="0"/>
                          <a:cs typeface="Courier New" panose="02070309020205020404" pitchFamily="49" charset="0"/>
                        </a:rPr>
                        <a:t>/staging/</a:t>
                      </a:r>
                      <a:r>
                        <a:rPr lang="en-US" sz="1800" dirty="0" err="1">
                          <a:latin typeface="Courier New" panose="02070309020205020404" pitchFamily="49" charset="0"/>
                          <a:cs typeface="Courier New" panose="02070309020205020404" pitchFamily="49" charset="0"/>
                        </a:rPr>
                        <a:t>leuven</a:t>
                      </a:r>
                      <a:r>
                        <a:rPr lang="en-US" sz="1800" dirty="0">
                          <a:latin typeface="Courier New" panose="02070309020205020404" pitchFamily="49" charset="0"/>
                          <a:cs typeface="Courier New" panose="02070309020205020404" pitchFamily="49" charset="0"/>
                        </a:rPr>
                        <a:t>/stg_000XX</a:t>
                      </a:r>
                      <a:endParaRPr lang="nl-BE" sz="18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demand, only Tier-2@KUL</a:t>
                      </a:r>
                      <a:r>
                        <a:rPr lang="en-US" sz="1800" baseline="0" dirty="0"/>
                        <a:t> </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a:t>
                      </a:r>
                      <a:r>
                        <a:rPr lang="en-US" sz="1800" b="1" dirty="0" err="1"/>
                        <a:t>quotum</a:t>
                      </a:r>
                      <a:endParaRPr lang="nl-BE" sz="1800" b="1" dirty="0"/>
                    </a:p>
                  </a:txBody>
                  <a:tcPr/>
                </a:tc>
                <a:tc>
                  <a:txBody>
                    <a:bodyPr/>
                    <a:lstStyle/>
                    <a:p>
                      <a:r>
                        <a:rPr lang="en-US" sz="1800" dirty="0"/>
                        <a:t>None</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a:t>
                      </a:r>
                      <a:r>
                        <a:rPr lang="en-US" sz="1800" baseline="0" dirty="0"/>
                        <a:t> purchase, from 1 TB</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Permanent; share with a group</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Accessible from login/compute nodes</a:t>
                      </a:r>
                    </a:p>
                    <a:p>
                      <a:pPr marL="285750" indent="-285750" rtl="0">
                        <a:buFontTx/>
                        <a:buChar char="-"/>
                      </a:pPr>
                      <a:r>
                        <a:rPr lang="en-US" sz="1800" dirty="0"/>
                        <a:t>Fast</a:t>
                      </a:r>
                      <a:r>
                        <a:rPr lang="en-US" sz="1800" baseline="0" dirty="0"/>
                        <a:t>, parallel I/O</a:t>
                      </a:r>
                      <a:endParaRPr lang="nl-BE" sz="1800" dirty="0"/>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30</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 locations</a:t>
            </a:r>
          </a:p>
        </p:txBody>
      </p:sp>
    </p:spTree>
    <p:extLst>
      <p:ext uri="{BB962C8B-B14F-4D97-AF65-F5344CB8AC3E}">
        <p14:creationId xmlns:p14="http://schemas.microsoft.com/office/powerpoint/2010/main" val="36613268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21" name="Group 20">
            <a:extLst>
              <a:ext uri="{FF2B5EF4-FFF2-40B4-BE49-F238E27FC236}">
                <a16:creationId xmlns:a16="http://schemas.microsoft.com/office/drawing/2014/main" id="{A00080C5-0DF6-8DC4-4F78-67E37EF6A32A}"/>
              </a:ext>
            </a:extLst>
          </p:cNvPr>
          <p:cNvGrpSpPr/>
          <p:nvPr/>
        </p:nvGrpSpPr>
        <p:grpSpPr>
          <a:xfrm>
            <a:off x="769220" y="2094957"/>
            <a:ext cx="2208731" cy="2259486"/>
            <a:chOff x="769220" y="2094957"/>
            <a:chExt cx="2208731" cy="2259486"/>
          </a:xfrm>
        </p:grpSpPr>
        <p:sp>
          <p:nvSpPr>
            <p:cNvPr id="3" name="Freeform: Shape 2">
              <a:extLst>
                <a:ext uri="{FF2B5EF4-FFF2-40B4-BE49-F238E27FC236}">
                  <a16:creationId xmlns:a16="http://schemas.microsoft.com/office/drawing/2014/main" id="{034F2C36-31F5-8D31-C8EB-375F925952E5}"/>
                </a:ext>
              </a:extLst>
            </p:cNvPr>
            <p:cNvSpPr/>
            <p:nvPr/>
          </p:nvSpPr>
          <p:spPr>
            <a:xfrm>
              <a:off x="797876" y="2164733"/>
              <a:ext cx="2180057" cy="2180057"/>
            </a:xfrm>
            <a:custGeom>
              <a:avLst/>
              <a:gdLst>
                <a:gd name="connsiteX0" fmla="*/ 1090028 w 2180057"/>
                <a:gd name="connsiteY0" fmla="*/ 0 h 2180057"/>
                <a:gd name="connsiteX1" fmla="*/ 2034021 w 2180057"/>
                <a:gd name="connsiteY1" fmla="*/ 545014 h 2180057"/>
                <a:gd name="connsiteX2" fmla="*/ 1090029 w 2180057"/>
                <a:gd name="connsiteY2" fmla="*/ 1090029 h 2180057"/>
                <a:gd name="connsiteX3" fmla="*/ 1090028 w 2180057"/>
                <a:gd name="connsiteY3" fmla="*/ 0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1090028" y="0"/>
                  </a:moveTo>
                  <a:cubicBezTo>
                    <a:pt x="1479458" y="0"/>
                    <a:pt x="1839306" y="207758"/>
                    <a:pt x="2034021" y="545014"/>
                  </a:cubicBezTo>
                  <a:lnTo>
                    <a:pt x="1090029" y="1090029"/>
                  </a:lnTo>
                  <a:cubicBezTo>
                    <a:pt x="1090029" y="726686"/>
                    <a:pt x="1090028" y="363343"/>
                    <a:pt x="1090028" y="0"/>
                  </a:cubicBez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32437" tIns="252628" rIns="449871" bIns="1498374"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p:txBody>
        </p:sp>
        <p:sp>
          <p:nvSpPr>
            <p:cNvPr id="4" name="Freeform: Shape 3">
              <a:extLst>
                <a:ext uri="{FF2B5EF4-FFF2-40B4-BE49-F238E27FC236}">
                  <a16:creationId xmlns:a16="http://schemas.microsoft.com/office/drawing/2014/main" id="{9329582C-55B6-70CB-8E2B-D14A2962B31C}"/>
                </a:ext>
              </a:extLst>
            </p:cNvPr>
            <p:cNvSpPr/>
            <p:nvPr/>
          </p:nvSpPr>
          <p:spPr>
            <a:xfrm>
              <a:off x="797894" y="2164728"/>
              <a:ext cx="2180057" cy="2180057"/>
            </a:xfrm>
            <a:custGeom>
              <a:avLst/>
              <a:gdLst>
                <a:gd name="connsiteX0" fmla="*/ 2034021 w 2180057"/>
                <a:gd name="connsiteY0" fmla="*/ 545014 h 2180057"/>
                <a:gd name="connsiteX1" fmla="*/ 2034021 w 2180057"/>
                <a:gd name="connsiteY1" fmla="*/ 1635043 h 2180057"/>
                <a:gd name="connsiteX2" fmla="*/ 1090029 w 2180057"/>
                <a:gd name="connsiteY2" fmla="*/ 1090029 h 2180057"/>
                <a:gd name="connsiteX3" fmla="*/ 2034021 w 2180057"/>
                <a:gd name="connsiteY3" fmla="*/ 545014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2034021" y="545014"/>
                  </a:moveTo>
                  <a:cubicBezTo>
                    <a:pt x="2228736" y="882270"/>
                    <a:pt x="2228736" y="1297787"/>
                    <a:pt x="2034021" y="1635043"/>
                  </a:cubicBezTo>
                  <a:lnTo>
                    <a:pt x="1090029" y="1090029"/>
                  </a:lnTo>
                  <a:lnTo>
                    <a:pt x="2034021" y="545014"/>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11351" tIns="888477" rIns="47599" bIns="888478"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p:txBody>
        </p:sp>
        <p:sp>
          <p:nvSpPr>
            <p:cNvPr id="6" name="Freeform: Shape 5">
              <a:extLst>
                <a:ext uri="{FF2B5EF4-FFF2-40B4-BE49-F238E27FC236}">
                  <a16:creationId xmlns:a16="http://schemas.microsoft.com/office/drawing/2014/main" id="{41CCD509-0CF8-3EF7-1FEB-D8E22EB8295B}"/>
                </a:ext>
              </a:extLst>
            </p:cNvPr>
            <p:cNvSpPr/>
            <p:nvPr/>
          </p:nvSpPr>
          <p:spPr>
            <a:xfrm>
              <a:off x="797066" y="2163703"/>
              <a:ext cx="2180057" cy="2180057"/>
            </a:xfrm>
            <a:custGeom>
              <a:avLst/>
              <a:gdLst>
                <a:gd name="connsiteX0" fmla="*/ 2034021 w 2180057"/>
                <a:gd name="connsiteY0" fmla="*/ 1635043 h 2180057"/>
                <a:gd name="connsiteX1" fmla="*/ 1090028 w 2180057"/>
                <a:gd name="connsiteY1" fmla="*/ 2180058 h 2180057"/>
                <a:gd name="connsiteX2" fmla="*/ 1090029 w 2180057"/>
                <a:gd name="connsiteY2" fmla="*/ 1090029 h 2180057"/>
                <a:gd name="connsiteX3" fmla="*/ 2034021 w 2180057"/>
                <a:gd name="connsiteY3" fmla="*/ 1635043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2034021" y="1635043"/>
                  </a:moveTo>
                  <a:cubicBezTo>
                    <a:pt x="1839306" y="1972299"/>
                    <a:pt x="1479458" y="2180058"/>
                    <a:pt x="1090028" y="2180058"/>
                  </a:cubicBezTo>
                  <a:cubicBezTo>
                    <a:pt x="1090028" y="1816715"/>
                    <a:pt x="1090029" y="1453372"/>
                    <a:pt x="1090029" y="1090029"/>
                  </a:cubicBezTo>
                  <a:lnTo>
                    <a:pt x="2034021" y="1635043"/>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32436" tIns="1498375" rIns="449872" bIns="252627"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p:txBody>
        </p:sp>
        <p:sp>
          <p:nvSpPr>
            <p:cNvPr id="16" name="Freeform: Shape 15">
              <a:extLst>
                <a:ext uri="{FF2B5EF4-FFF2-40B4-BE49-F238E27FC236}">
                  <a16:creationId xmlns:a16="http://schemas.microsoft.com/office/drawing/2014/main" id="{DA26DAFC-1342-DA17-7EAF-EC556DD7DE47}"/>
                </a:ext>
              </a:extLst>
            </p:cNvPr>
            <p:cNvSpPr/>
            <p:nvPr/>
          </p:nvSpPr>
          <p:spPr>
            <a:xfrm>
              <a:off x="787735" y="2174386"/>
              <a:ext cx="2180057" cy="2180057"/>
            </a:xfrm>
            <a:custGeom>
              <a:avLst/>
              <a:gdLst>
                <a:gd name="connsiteX0" fmla="*/ 1090029 w 2180057"/>
                <a:gd name="connsiteY0" fmla="*/ 2180057 h 2180057"/>
                <a:gd name="connsiteX1" fmla="*/ 146036 w 2180057"/>
                <a:gd name="connsiteY1" fmla="*/ 1635043 h 2180057"/>
                <a:gd name="connsiteX2" fmla="*/ 1090029 w 2180057"/>
                <a:gd name="connsiteY2" fmla="*/ 1090029 h 2180057"/>
                <a:gd name="connsiteX3" fmla="*/ 1090029 w 2180057"/>
                <a:gd name="connsiteY3" fmla="*/ 2180057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1090029" y="2180057"/>
                  </a:moveTo>
                  <a:cubicBezTo>
                    <a:pt x="700599" y="2180057"/>
                    <a:pt x="340751" y="1972299"/>
                    <a:pt x="146036" y="1635043"/>
                  </a:cubicBezTo>
                  <a:lnTo>
                    <a:pt x="1090029" y="1090029"/>
                  </a:lnTo>
                  <a:lnTo>
                    <a:pt x="1090029" y="2180057"/>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49871" tIns="1498374" rIns="1132437" bIns="252628"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p:txBody>
        </p:sp>
        <p:sp>
          <p:nvSpPr>
            <p:cNvPr id="19" name="Freeform: Shape 18">
              <a:extLst>
                <a:ext uri="{FF2B5EF4-FFF2-40B4-BE49-F238E27FC236}">
                  <a16:creationId xmlns:a16="http://schemas.microsoft.com/office/drawing/2014/main" id="{33C6357D-886A-A026-FD5A-7F84D8F6CA5C}"/>
                </a:ext>
              </a:extLst>
            </p:cNvPr>
            <p:cNvSpPr/>
            <p:nvPr/>
          </p:nvSpPr>
          <p:spPr>
            <a:xfrm>
              <a:off x="773620" y="2153020"/>
              <a:ext cx="2180057" cy="2180057"/>
            </a:xfrm>
            <a:custGeom>
              <a:avLst/>
              <a:gdLst>
                <a:gd name="connsiteX0" fmla="*/ 146036 w 2180057"/>
                <a:gd name="connsiteY0" fmla="*/ 1635043 h 2180057"/>
                <a:gd name="connsiteX1" fmla="*/ 146036 w 2180057"/>
                <a:gd name="connsiteY1" fmla="*/ 545014 h 2180057"/>
                <a:gd name="connsiteX2" fmla="*/ 1090029 w 2180057"/>
                <a:gd name="connsiteY2" fmla="*/ 1090029 h 2180057"/>
                <a:gd name="connsiteX3" fmla="*/ 146036 w 2180057"/>
                <a:gd name="connsiteY3" fmla="*/ 1635043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146036" y="1635043"/>
                  </a:moveTo>
                  <a:cubicBezTo>
                    <a:pt x="-48679" y="1297787"/>
                    <a:pt x="-48679" y="882270"/>
                    <a:pt x="146036" y="545014"/>
                  </a:cubicBezTo>
                  <a:lnTo>
                    <a:pt x="1090029" y="1090029"/>
                  </a:lnTo>
                  <a:lnTo>
                    <a:pt x="146036" y="1635043"/>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2789" tIns="888478" rIns="1506161" bIns="888477"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p:txBody>
        </p:sp>
        <p:sp>
          <p:nvSpPr>
            <p:cNvPr id="20" name="Freeform: Shape 19">
              <a:extLst>
                <a:ext uri="{FF2B5EF4-FFF2-40B4-BE49-F238E27FC236}">
                  <a16:creationId xmlns:a16="http://schemas.microsoft.com/office/drawing/2014/main" id="{322D0F0F-310C-A008-5435-72F369935EAB}"/>
                </a:ext>
              </a:extLst>
            </p:cNvPr>
            <p:cNvSpPr/>
            <p:nvPr/>
          </p:nvSpPr>
          <p:spPr>
            <a:xfrm>
              <a:off x="769220" y="2094957"/>
              <a:ext cx="2180057" cy="2180057"/>
            </a:xfrm>
            <a:custGeom>
              <a:avLst/>
              <a:gdLst>
                <a:gd name="connsiteX0" fmla="*/ 146036 w 2180057"/>
                <a:gd name="connsiteY0" fmla="*/ 545014 h 2180057"/>
                <a:gd name="connsiteX1" fmla="*/ 1090029 w 2180057"/>
                <a:gd name="connsiteY1" fmla="*/ -1 h 2180057"/>
                <a:gd name="connsiteX2" fmla="*/ 1090029 w 2180057"/>
                <a:gd name="connsiteY2" fmla="*/ 1090029 h 2180057"/>
                <a:gd name="connsiteX3" fmla="*/ 146036 w 2180057"/>
                <a:gd name="connsiteY3" fmla="*/ 545014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146036" y="545014"/>
                  </a:moveTo>
                  <a:cubicBezTo>
                    <a:pt x="340751" y="207758"/>
                    <a:pt x="700599" y="-1"/>
                    <a:pt x="1090029" y="-1"/>
                  </a:cubicBezTo>
                  <a:lnTo>
                    <a:pt x="1090029" y="1090029"/>
                  </a:lnTo>
                  <a:lnTo>
                    <a:pt x="146036" y="545014"/>
                  </a:lnTo>
                  <a:close/>
                </a:path>
              </a:pathLst>
            </a:custGeom>
            <a:solidFill>
              <a:srgbClr val="DB6C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49870" tIns="252628" rIns="1132438" bIns="1498374"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p:txBody>
        </p:sp>
      </p:grpSp>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31</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 locations</a:t>
            </a:r>
          </a:p>
        </p:txBody>
      </p:sp>
      <p:sp>
        <p:nvSpPr>
          <p:cNvPr id="24" name="Content Placeholder 2">
            <a:extLst>
              <a:ext uri="{FF2B5EF4-FFF2-40B4-BE49-F238E27FC236}">
                <a16:creationId xmlns:a16="http://schemas.microsoft.com/office/drawing/2014/main" id="{7931979C-A5E3-1789-96C5-6ADB2DCBC7CD}"/>
              </a:ext>
            </a:extLst>
          </p:cNvPr>
          <p:cNvSpPr>
            <a:spLocks noGrp="1"/>
          </p:cNvSpPr>
          <p:nvPr>
            <p:ph idx="1"/>
          </p:nvPr>
        </p:nvSpPr>
        <p:spPr>
          <a:xfrm>
            <a:off x="5071810" y="952737"/>
            <a:ext cx="6168088" cy="4132447"/>
          </a:xfrm>
          <a:ln w="19050">
            <a:solidFill>
              <a:schemeClr val="accent5"/>
            </a:solidFill>
          </a:ln>
        </p:spPr>
        <p:txBody>
          <a:bodyPr anchor="ctr"/>
          <a:lstStyle/>
          <a:p>
            <a:pPr marL="324000" indent="-324000">
              <a:buClr>
                <a:srgbClr val="DB6C30"/>
              </a:buClr>
              <a:buFont typeface="Wingdings" panose="05000000000000000000" pitchFamily="2" charset="2"/>
              <a:buChar char="q"/>
            </a:pPr>
            <a:r>
              <a:rPr lang="en-US" sz="2200" dirty="0">
                <a:solidFill>
                  <a:schemeClr val="tx2"/>
                </a:solidFill>
              </a:rPr>
              <a:t>VSC offers </a:t>
            </a:r>
            <a:r>
              <a:rPr lang="en-US" sz="2200" dirty="0">
                <a:solidFill>
                  <a:schemeClr val="tx2"/>
                </a:solidFill>
                <a:hlinkClick r:id="rId2"/>
              </a:rPr>
              <a:t>Tier-1 Data </a:t>
            </a:r>
            <a:r>
              <a:rPr lang="en-US" sz="2200" dirty="0">
                <a:solidFill>
                  <a:schemeClr val="tx2"/>
                </a:solidFill>
              </a:rPr>
              <a:t>as a large storage service</a:t>
            </a:r>
          </a:p>
          <a:p>
            <a:pPr marL="324000" indent="-324000">
              <a:buClr>
                <a:srgbClr val="DB6C30"/>
              </a:buClr>
              <a:buFont typeface="Wingdings" panose="05000000000000000000" pitchFamily="2" charset="2"/>
              <a:buChar char="q"/>
            </a:pPr>
            <a:r>
              <a:rPr lang="en-US" sz="2200" dirty="0">
                <a:solidFill>
                  <a:schemeClr val="tx2"/>
                </a:solidFill>
              </a:rPr>
              <a:t>Only for active data (no archiving)</a:t>
            </a:r>
          </a:p>
          <a:p>
            <a:pPr marL="324000" indent="-324000">
              <a:buClr>
                <a:srgbClr val="DB6C30"/>
              </a:buClr>
              <a:buFont typeface="Wingdings" panose="05000000000000000000" pitchFamily="2" charset="2"/>
              <a:buChar char="q"/>
            </a:pPr>
            <a:r>
              <a:rPr lang="en-US" sz="2200" dirty="0">
                <a:solidFill>
                  <a:schemeClr val="tx2"/>
                </a:solidFill>
              </a:rPr>
              <a:t>Supports metadata (search &amp; discover)</a:t>
            </a:r>
          </a:p>
          <a:p>
            <a:pPr marL="324000" indent="-324000">
              <a:buClr>
                <a:srgbClr val="DB6C30"/>
              </a:buClr>
              <a:buFont typeface="Wingdings" panose="05000000000000000000" pitchFamily="2" charset="2"/>
              <a:buChar char="q"/>
            </a:pPr>
            <a:r>
              <a:rPr lang="en-US" sz="2200" dirty="0">
                <a:solidFill>
                  <a:schemeClr val="tx2"/>
                </a:solidFill>
              </a:rPr>
              <a:t>Share within VSC (permission management)</a:t>
            </a:r>
          </a:p>
          <a:p>
            <a:pPr marL="324000" indent="-324000">
              <a:buClr>
                <a:srgbClr val="DB6C30"/>
              </a:buClr>
              <a:buFont typeface="Wingdings" panose="05000000000000000000" pitchFamily="2" charset="2"/>
              <a:buChar char="q"/>
            </a:pPr>
            <a:r>
              <a:rPr lang="en-US" sz="2200" dirty="0">
                <a:solidFill>
                  <a:schemeClr val="tx2"/>
                </a:solidFill>
              </a:rPr>
              <a:t>Share outside VSC (via </a:t>
            </a:r>
            <a:r>
              <a:rPr lang="en-US" sz="2200" dirty="0">
                <a:solidFill>
                  <a:schemeClr val="tx2"/>
                </a:solidFill>
                <a:hlinkClick r:id="rId3"/>
              </a:rPr>
              <a:t>Globus</a:t>
            </a:r>
            <a:r>
              <a:rPr lang="en-US" sz="2200" dirty="0">
                <a:solidFill>
                  <a:schemeClr val="tx2"/>
                </a:solidFill>
              </a:rPr>
              <a:t>)</a:t>
            </a:r>
          </a:p>
          <a:p>
            <a:pPr marL="324000" indent="-324000">
              <a:buClr>
                <a:srgbClr val="DB6C30"/>
              </a:buClr>
              <a:buFont typeface="Wingdings" panose="05000000000000000000" pitchFamily="2" charset="2"/>
              <a:buChar char="q"/>
            </a:pPr>
            <a:r>
              <a:rPr lang="en-US" sz="2200" dirty="0">
                <a:solidFill>
                  <a:schemeClr val="tx2"/>
                </a:solidFill>
              </a:rPr>
              <a:t>Stage-in/stage-out data workflow</a:t>
            </a:r>
          </a:p>
          <a:p>
            <a:pPr marL="324000" indent="-324000">
              <a:buClr>
                <a:srgbClr val="DB6C30"/>
              </a:buClr>
              <a:buFont typeface="Wingdings" panose="05000000000000000000" pitchFamily="2" charset="2"/>
              <a:buChar char="q"/>
            </a:pPr>
            <a:r>
              <a:rPr lang="en-US" sz="2200" dirty="0">
                <a:solidFill>
                  <a:schemeClr val="tx2"/>
                </a:solidFill>
              </a:rPr>
              <a:t>Free of charge for academic use</a:t>
            </a:r>
          </a:p>
          <a:p>
            <a:pPr marL="324000" indent="-324000">
              <a:buClr>
                <a:srgbClr val="DB6C30"/>
              </a:buClr>
              <a:buFont typeface="Wingdings" panose="05000000000000000000" pitchFamily="2" charset="2"/>
              <a:buChar char="q"/>
            </a:pPr>
            <a:r>
              <a:rPr lang="en-US" sz="2200" dirty="0">
                <a:solidFill>
                  <a:schemeClr val="tx2"/>
                </a:solidFill>
              </a:rPr>
              <a:t>Starting volume </a:t>
            </a:r>
            <a:r>
              <a:rPr lang="en-US" sz="2200">
                <a:solidFill>
                  <a:schemeClr val="tx2"/>
                </a:solidFill>
              </a:rPr>
              <a:t>is 5 TB</a:t>
            </a:r>
            <a:endParaRPr lang="en-US" sz="2200" dirty="0">
              <a:solidFill>
                <a:schemeClr val="tx2"/>
              </a:solidFill>
            </a:endParaRPr>
          </a:p>
          <a:p>
            <a:pPr marL="324000" indent="-324000">
              <a:buClr>
                <a:srgbClr val="DB6C30"/>
              </a:buClr>
              <a:buFont typeface="Wingdings" panose="05000000000000000000" pitchFamily="2" charset="2"/>
              <a:buChar char="q"/>
            </a:pPr>
            <a:r>
              <a:rPr lang="en-US" sz="2200" dirty="0">
                <a:solidFill>
                  <a:schemeClr val="tx2"/>
                </a:solidFill>
              </a:rPr>
              <a:t>Submit a proposal to get access</a:t>
            </a:r>
            <a:br>
              <a:rPr lang="en-US" sz="2200" dirty="0">
                <a:solidFill>
                  <a:schemeClr val="tx2"/>
                </a:solidFill>
              </a:rPr>
            </a:br>
            <a:r>
              <a:rPr lang="en-US" sz="2200" dirty="0">
                <a:solidFill>
                  <a:schemeClr val="tx2"/>
                </a:solidFill>
              </a:rPr>
              <a:t>You can apply at any time</a:t>
            </a:r>
            <a:endParaRPr lang="nl-BE" sz="2200" dirty="0"/>
          </a:p>
        </p:txBody>
      </p:sp>
    </p:spTree>
    <p:extLst>
      <p:ext uri="{BB962C8B-B14F-4D97-AF65-F5344CB8AC3E}">
        <p14:creationId xmlns:p14="http://schemas.microsoft.com/office/powerpoint/2010/main" val="3556283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p"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E070ACCA-DC9B-5903-990E-32548801472D}"/>
              </a:ext>
            </a:extLst>
          </p:cNvPr>
          <p:cNvSpPr txBox="1"/>
          <p:nvPr/>
        </p:nvSpPr>
        <p:spPr>
          <a:xfrm>
            <a:off x="9206806" y="2977207"/>
            <a:ext cx="2145778" cy="307777"/>
          </a:xfrm>
          <a:prstGeom prst="rect">
            <a:avLst/>
          </a:prstGeom>
          <a:noFill/>
        </p:spPr>
        <p:txBody>
          <a:bodyPr wrap="square" rtlCol="0">
            <a:spAutoFit/>
          </a:bodyPr>
          <a:lstStyle/>
          <a:p>
            <a:r>
              <a:rPr lang="en-US" sz="1400" b="1" dirty="0"/>
              <a:t>Archived package</a:t>
            </a:r>
            <a:endParaRPr lang="nl-BE" sz="1400" b="1" dirty="0"/>
          </a:p>
        </p:txBody>
      </p:sp>
      <p:grpSp>
        <p:nvGrpSpPr>
          <p:cNvPr id="3" name="Group 2">
            <a:extLst>
              <a:ext uri="{FF2B5EF4-FFF2-40B4-BE49-F238E27FC236}">
                <a16:creationId xmlns:a16="http://schemas.microsoft.com/office/drawing/2014/main" id="{59CE56E5-5E2C-24BD-EAB5-6870992F6AF0}"/>
              </a:ext>
            </a:extLst>
          </p:cNvPr>
          <p:cNvGrpSpPr/>
          <p:nvPr/>
        </p:nvGrpSpPr>
        <p:grpSpPr>
          <a:xfrm>
            <a:off x="1199456" y="896891"/>
            <a:ext cx="8570014" cy="3036165"/>
            <a:chOff x="1519921" y="1890656"/>
            <a:chExt cx="8570014" cy="3036165"/>
          </a:xfrm>
        </p:grpSpPr>
        <p:sp>
          <p:nvSpPr>
            <p:cNvPr id="13" name="Arrow: Right 12">
              <a:extLst>
                <a:ext uri="{FF2B5EF4-FFF2-40B4-BE49-F238E27FC236}">
                  <a16:creationId xmlns:a16="http://schemas.microsoft.com/office/drawing/2014/main" id="{A3E287ED-4FD3-D2DF-217E-A9A373039695}"/>
                </a:ext>
              </a:extLst>
            </p:cNvPr>
            <p:cNvSpPr/>
            <p:nvPr/>
          </p:nvSpPr>
          <p:spPr>
            <a:xfrm>
              <a:off x="4472011" y="3977660"/>
              <a:ext cx="2950081" cy="403409"/>
            </a:xfrm>
            <a:prstGeom prst="rightArrow">
              <a:avLst/>
            </a:prstGeom>
            <a:solidFill>
              <a:srgbClr val="1A8C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grpSp>
          <p:nvGrpSpPr>
            <p:cNvPr id="35" name="Group 34">
              <a:extLst>
                <a:ext uri="{FF2B5EF4-FFF2-40B4-BE49-F238E27FC236}">
                  <a16:creationId xmlns:a16="http://schemas.microsoft.com/office/drawing/2014/main" id="{42114AD0-0E3D-5110-3925-0742C1C0938D}"/>
                </a:ext>
              </a:extLst>
            </p:cNvPr>
            <p:cNvGrpSpPr/>
            <p:nvPr/>
          </p:nvGrpSpPr>
          <p:grpSpPr>
            <a:xfrm>
              <a:off x="2024283" y="3601258"/>
              <a:ext cx="2071024" cy="1325563"/>
              <a:chOff x="3954932" y="2484684"/>
              <a:chExt cx="1666599" cy="1011325"/>
            </a:xfrm>
          </p:grpSpPr>
          <p:grpSp>
            <p:nvGrpSpPr>
              <p:cNvPr id="10" name="Group 9">
                <a:extLst>
                  <a:ext uri="{FF2B5EF4-FFF2-40B4-BE49-F238E27FC236}">
                    <a16:creationId xmlns:a16="http://schemas.microsoft.com/office/drawing/2014/main" id="{07D4771B-5AB1-B056-715A-892631550090}"/>
                  </a:ext>
                </a:extLst>
              </p:cNvPr>
              <p:cNvGrpSpPr/>
              <p:nvPr/>
            </p:nvGrpSpPr>
            <p:grpSpPr>
              <a:xfrm>
                <a:off x="3954932" y="2484684"/>
                <a:ext cx="1666599" cy="914400"/>
                <a:chOff x="892161" y="2354980"/>
                <a:chExt cx="1666599" cy="914400"/>
              </a:xfrm>
            </p:grpSpPr>
            <p:pic>
              <p:nvPicPr>
                <p:cNvPr id="11" name="Graphic 10" descr="Folder with solid fill">
                  <a:extLst>
                    <a:ext uri="{FF2B5EF4-FFF2-40B4-BE49-F238E27FC236}">
                      <a16:creationId xmlns:a16="http://schemas.microsoft.com/office/drawing/2014/main" id="{B3552531-BFAD-7D95-980B-06F01095E0D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2161" y="2354980"/>
                  <a:ext cx="914400" cy="914400"/>
                </a:xfrm>
                <a:prstGeom prst="rect">
                  <a:avLst/>
                </a:prstGeom>
              </p:spPr>
            </p:pic>
            <p:sp>
              <p:nvSpPr>
                <p:cNvPr id="12" name="TextBox 11">
                  <a:extLst>
                    <a:ext uri="{FF2B5EF4-FFF2-40B4-BE49-F238E27FC236}">
                      <a16:creationId xmlns:a16="http://schemas.microsoft.com/office/drawing/2014/main" id="{13D28D7E-0BD5-C7F2-EE92-B0E205C1268F}"/>
                    </a:ext>
                  </a:extLst>
                </p:cNvPr>
                <p:cNvSpPr txBox="1"/>
                <p:nvPr/>
              </p:nvSpPr>
              <p:spPr>
                <a:xfrm>
                  <a:off x="1728083" y="2680678"/>
                  <a:ext cx="830677" cy="307777"/>
                </a:xfrm>
                <a:prstGeom prst="rect">
                  <a:avLst/>
                </a:prstGeom>
                <a:noFill/>
              </p:spPr>
              <p:txBody>
                <a:bodyPr wrap="none" rtlCol="0">
                  <a:spAutoFit/>
                </a:bodyPr>
                <a:lstStyle/>
                <a:p>
                  <a:r>
                    <a:rPr lang="en-US" sz="1400" b="1"/>
                    <a:t>Dataset</a:t>
                  </a:r>
                  <a:endParaRPr lang="nl-BE" sz="1400" b="1"/>
                </a:p>
              </p:txBody>
            </p:sp>
          </p:grpSp>
          <p:pic>
            <p:nvPicPr>
              <p:cNvPr id="14" name="Graphic 13" descr="Tag with solid fill">
                <a:extLst>
                  <a:ext uri="{FF2B5EF4-FFF2-40B4-BE49-F238E27FC236}">
                    <a16:creationId xmlns:a16="http://schemas.microsoft.com/office/drawing/2014/main" id="{D1C5EC38-8DA7-5B5A-96B9-50746921E9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10868" y="2956009"/>
                <a:ext cx="540000" cy="540000"/>
              </a:xfrm>
              <a:prstGeom prst="rect">
                <a:avLst/>
              </a:prstGeom>
            </p:spPr>
          </p:pic>
          <p:pic>
            <p:nvPicPr>
              <p:cNvPr id="15" name="Graphic 14" descr="Document with solid fill">
                <a:extLst>
                  <a:ext uri="{FF2B5EF4-FFF2-40B4-BE49-F238E27FC236}">
                    <a16:creationId xmlns:a16="http://schemas.microsoft.com/office/drawing/2014/main" id="{CAC8779E-4D88-AEFB-7BE7-A583261E4D6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90257" y="2797186"/>
                <a:ext cx="360000" cy="360000"/>
              </a:xfrm>
              <a:prstGeom prst="rect">
                <a:avLst/>
              </a:prstGeom>
            </p:spPr>
          </p:pic>
        </p:grpSp>
        <p:pic>
          <p:nvPicPr>
            <p:cNvPr id="16" name="Graphic 15">
              <a:extLst>
                <a:ext uri="{FF2B5EF4-FFF2-40B4-BE49-F238E27FC236}">
                  <a16:creationId xmlns:a16="http://schemas.microsoft.com/office/drawing/2014/main" id="{F13ED2EB-77AD-442A-1AA6-5B769471687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19921" y="2143199"/>
              <a:ext cx="2976040" cy="1198522"/>
            </a:xfrm>
            <a:prstGeom prst="rect">
              <a:avLst/>
            </a:prstGeom>
          </p:spPr>
        </p:pic>
        <p:pic>
          <p:nvPicPr>
            <p:cNvPr id="37" name="Picture 36" descr="A blue and yellow snowflake logo&#10;&#10;AI-generated content may be incorrect.">
              <a:extLst>
                <a:ext uri="{FF2B5EF4-FFF2-40B4-BE49-F238E27FC236}">
                  <a16:creationId xmlns:a16="http://schemas.microsoft.com/office/drawing/2014/main" id="{EBF6589A-252F-E883-BAD7-820D8FBC1CF2}"/>
                </a:ext>
              </a:extLst>
            </p:cNvPr>
            <p:cNvPicPr>
              <a:picLocks noChangeAspect="1"/>
            </p:cNvPicPr>
            <p:nvPr/>
          </p:nvPicPr>
          <p:blipFill>
            <a:blip r:embed="rId10">
              <a:alphaModFix/>
            </a:blip>
            <a:stretch>
              <a:fillRect/>
            </a:stretch>
          </p:blipFill>
          <p:spPr>
            <a:xfrm>
              <a:off x="8175500" y="3560521"/>
              <a:ext cx="1240755" cy="1232016"/>
            </a:xfrm>
            <a:prstGeom prst="rect">
              <a:avLst/>
            </a:prstGeom>
          </p:spPr>
        </p:pic>
        <p:pic>
          <p:nvPicPr>
            <p:cNvPr id="40" name="Graphic 39" descr="User with solid fill">
              <a:extLst>
                <a:ext uri="{FF2B5EF4-FFF2-40B4-BE49-F238E27FC236}">
                  <a16:creationId xmlns:a16="http://schemas.microsoft.com/office/drawing/2014/main" id="{A2156488-E030-57DD-7581-A667992A64B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85678" y="1890656"/>
              <a:ext cx="1710602" cy="1710602"/>
            </a:xfrm>
            <a:prstGeom prst="rect">
              <a:avLst/>
            </a:prstGeom>
          </p:spPr>
        </p:pic>
        <p:pic>
          <p:nvPicPr>
            <p:cNvPr id="2" name="Graphic 1">
              <a:extLst>
                <a:ext uri="{FF2B5EF4-FFF2-40B4-BE49-F238E27FC236}">
                  <a16:creationId xmlns:a16="http://schemas.microsoft.com/office/drawing/2014/main" id="{64844DDF-C1F3-9283-8FC5-3F0D323A409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01822" y="2057371"/>
              <a:ext cx="2588113" cy="1370177"/>
            </a:xfrm>
            <a:prstGeom prst="rect">
              <a:avLst/>
            </a:prstGeom>
          </p:spPr>
        </p:pic>
      </p:grpSp>
      <p:sp>
        <p:nvSpPr>
          <p:cNvPr id="5" name="Titel 4">
            <a:extLst>
              <a:ext uri="{FF2B5EF4-FFF2-40B4-BE49-F238E27FC236}">
                <a16:creationId xmlns:a16="http://schemas.microsoft.com/office/drawing/2014/main" id="{843FEF58-9CBE-EC15-167C-8877FE50F767}"/>
              </a:ext>
            </a:extLst>
          </p:cNvPr>
          <p:cNvSpPr>
            <a:spLocks noGrp="1"/>
          </p:cNvSpPr>
          <p:nvPr>
            <p:ph type="title"/>
          </p:nvPr>
        </p:nvSpPr>
        <p:spPr/>
        <p:txBody>
          <a:bodyPr/>
          <a:lstStyle/>
          <a:p>
            <a:r>
              <a:rPr lang="en-US" dirty="0"/>
              <a:t>Extra (KU Leuven) storage locations</a:t>
            </a:r>
            <a:endParaRPr lang="nl-BE" dirty="0"/>
          </a:p>
        </p:txBody>
      </p:sp>
      <p:sp>
        <p:nvSpPr>
          <p:cNvPr id="4" name="TextBox 3">
            <a:extLst>
              <a:ext uri="{FF2B5EF4-FFF2-40B4-BE49-F238E27FC236}">
                <a16:creationId xmlns:a16="http://schemas.microsoft.com/office/drawing/2014/main" id="{CB419986-5F6E-EE12-E1DB-874552FA7DB9}"/>
              </a:ext>
            </a:extLst>
          </p:cNvPr>
          <p:cNvSpPr txBox="1"/>
          <p:nvPr/>
        </p:nvSpPr>
        <p:spPr>
          <a:xfrm>
            <a:off x="767408" y="3916081"/>
            <a:ext cx="3776611" cy="1785104"/>
          </a:xfrm>
          <a:prstGeom prst="rect">
            <a:avLst/>
          </a:prstGeom>
          <a:noFill/>
        </p:spPr>
        <p:txBody>
          <a:bodyPr wrap="square" rtlCol="0">
            <a:spAutoFit/>
          </a:bodyPr>
          <a:lstStyle/>
          <a:p>
            <a:pPr marL="285750" indent="-285750">
              <a:buFontTx/>
              <a:buChar char="-"/>
            </a:pPr>
            <a:r>
              <a:rPr lang="en-US" sz="2200" dirty="0"/>
              <a:t>In production</a:t>
            </a:r>
          </a:p>
          <a:p>
            <a:pPr marL="285750" indent="-285750">
              <a:buFontTx/>
              <a:buChar char="-"/>
            </a:pPr>
            <a:r>
              <a:rPr lang="en-US" sz="2200" dirty="0"/>
              <a:t>For </a:t>
            </a:r>
            <a:r>
              <a:rPr lang="en-US" sz="2200" b="1" dirty="0"/>
              <a:t>active</a:t>
            </a:r>
            <a:r>
              <a:rPr lang="en-US" sz="2200" dirty="0"/>
              <a:t> data</a:t>
            </a:r>
          </a:p>
          <a:p>
            <a:pPr marL="285750" indent="-285750">
              <a:buFontTx/>
              <a:buChar char="-"/>
            </a:pPr>
            <a:r>
              <a:rPr lang="en-US" sz="2200" dirty="0"/>
              <a:t>Data should stage in/out</a:t>
            </a:r>
          </a:p>
          <a:p>
            <a:pPr marL="285750" indent="-285750">
              <a:buFontTx/>
              <a:buChar char="-"/>
            </a:pPr>
            <a:r>
              <a:rPr lang="en-US" sz="2200" dirty="0"/>
              <a:t>Has backup</a:t>
            </a:r>
          </a:p>
          <a:p>
            <a:pPr marL="285750" indent="-285750">
              <a:buFontTx/>
              <a:buChar char="-"/>
            </a:pPr>
            <a:r>
              <a:rPr lang="en-US" sz="2200" dirty="0"/>
              <a:t>See the </a:t>
            </a:r>
            <a:r>
              <a:rPr lang="en-US" sz="2200" dirty="0">
                <a:hlinkClick r:id="rId15"/>
              </a:rPr>
              <a:t>ICTS service catalog</a:t>
            </a:r>
            <a:r>
              <a:rPr lang="en-US" sz="2200" dirty="0"/>
              <a:t> </a:t>
            </a:r>
            <a:endParaRPr lang="nl-BE" sz="2200" dirty="0"/>
          </a:p>
        </p:txBody>
      </p:sp>
      <p:sp>
        <p:nvSpPr>
          <p:cNvPr id="6" name="TextBox 5">
            <a:extLst>
              <a:ext uri="{FF2B5EF4-FFF2-40B4-BE49-F238E27FC236}">
                <a16:creationId xmlns:a16="http://schemas.microsoft.com/office/drawing/2014/main" id="{3F6C36F2-380B-CC13-6ED8-F12F21DABD88}"/>
              </a:ext>
            </a:extLst>
          </p:cNvPr>
          <p:cNvSpPr txBox="1"/>
          <p:nvPr/>
        </p:nvSpPr>
        <p:spPr>
          <a:xfrm>
            <a:off x="6888088" y="3876144"/>
            <a:ext cx="3776611" cy="1785104"/>
          </a:xfrm>
          <a:prstGeom prst="rect">
            <a:avLst/>
          </a:prstGeom>
          <a:noFill/>
        </p:spPr>
        <p:txBody>
          <a:bodyPr wrap="square" rtlCol="0">
            <a:spAutoFit/>
          </a:bodyPr>
          <a:lstStyle/>
          <a:p>
            <a:pPr marL="285750" indent="-285750">
              <a:buFontTx/>
              <a:buChar char="-"/>
            </a:pPr>
            <a:r>
              <a:rPr lang="en-US" sz="2200" dirty="0"/>
              <a:t>In development</a:t>
            </a:r>
          </a:p>
          <a:p>
            <a:pPr marL="285750" indent="-285750">
              <a:buFontTx/>
              <a:buChar char="-"/>
            </a:pPr>
            <a:r>
              <a:rPr lang="en-US" sz="2200" dirty="0"/>
              <a:t>For </a:t>
            </a:r>
            <a:r>
              <a:rPr lang="en-US" sz="2200" b="1" dirty="0"/>
              <a:t>inactive</a:t>
            </a:r>
            <a:r>
              <a:rPr lang="en-US" sz="2200" dirty="0"/>
              <a:t> data</a:t>
            </a:r>
          </a:p>
          <a:p>
            <a:pPr marL="285750" indent="-285750">
              <a:buFontTx/>
              <a:buChar char="-"/>
            </a:pPr>
            <a:r>
              <a:rPr lang="en-US" sz="2200" dirty="0"/>
              <a:t>Storage until 10 years</a:t>
            </a:r>
          </a:p>
          <a:p>
            <a:pPr marL="285750" indent="-285750">
              <a:buFontTx/>
              <a:buChar char="-"/>
            </a:pPr>
            <a:r>
              <a:rPr lang="en-US" sz="2200" dirty="0"/>
              <a:t>Has backup</a:t>
            </a:r>
          </a:p>
          <a:p>
            <a:pPr marL="285750" indent="-285750">
              <a:buFontTx/>
              <a:buChar char="-"/>
            </a:pPr>
            <a:r>
              <a:rPr lang="en-US" sz="2200" dirty="0"/>
              <a:t>See the </a:t>
            </a:r>
            <a:r>
              <a:rPr lang="en-US" sz="2200" dirty="0">
                <a:hlinkClick r:id="rId16"/>
              </a:rPr>
              <a:t>ICTS service catalog</a:t>
            </a:r>
            <a:endParaRPr lang="nl-BE" sz="2200" dirty="0"/>
          </a:p>
        </p:txBody>
      </p:sp>
      <p:sp>
        <p:nvSpPr>
          <p:cNvPr id="7" name="TextBox 6">
            <a:extLst>
              <a:ext uri="{FF2B5EF4-FFF2-40B4-BE49-F238E27FC236}">
                <a16:creationId xmlns:a16="http://schemas.microsoft.com/office/drawing/2014/main" id="{96B94783-4253-B494-6997-AE3ED6B54281}"/>
              </a:ext>
            </a:extLst>
          </p:cNvPr>
          <p:cNvSpPr txBox="1"/>
          <p:nvPr/>
        </p:nvSpPr>
        <p:spPr>
          <a:xfrm>
            <a:off x="1055440" y="5805264"/>
            <a:ext cx="7344816" cy="369332"/>
          </a:xfrm>
          <a:prstGeom prst="rect">
            <a:avLst/>
          </a:prstGeom>
          <a:noFill/>
        </p:spPr>
        <p:txBody>
          <a:bodyPr wrap="square" rtlCol="0">
            <a:spAutoFit/>
          </a:bodyPr>
          <a:lstStyle/>
          <a:p>
            <a:r>
              <a:rPr lang="en-US" dirty="0"/>
              <a:t>Also see the </a:t>
            </a:r>
            <a:r>
              <a:rPr lang="en-US" dirty="0">
                <a:hlinkClick r:id="rId17"/>
              </a:rPr>
              <a:t>KU Leuven storage guide </a:t>
            </a:r>
            <a:r>
              <a:rPr lang="en-US" dirty="0"/>
              <a:t>for even more storage possibilities</a:t>
            </a:r>
            <a:endParaRPr lang="nl-BE" dirty="0"/>
          </a:p>
        </p:txBody>
      </p:sp>
    </p:spTree>
    <p:extLst>
      <p:ext uri="{BB962C8B-B14F-4D97-AF65-F5344CB8AC3E}">
        <p14:creationId xmlns:p14="http://schemas.microsoft.com/office/powerpoint/2010/main" val="13218587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5D568-7C20-4922-3EE2-85E6ADC6437A}"/>
            </a:ext>
          </a:extLst>
        </p:cNvPr>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3B4DA3EF-F34F-0F82-1A29-B098E971E2E0}"/>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33</a:t>
            </a:fld>
            <a:endParaRPr lang="en-US"/>
          </a:p>
        </p:txBody>
      </p:sp>
      <p:sp>
        <p:nvSpPr>
          <p:cNvPr id="3" name="TextBox 2">
            <a:extLst>
              <a:ext uri="{FF2B5EF4-FFF2-40B4-BE49-F238E27FC236}">
                <a16:creationId xmlns:a16="http://schemas.microsoft.com/office/drawing/2014/main" id="{4AB6CA39-B479-1561-7434-38609E6DD53C}"/>
              </a:ext>
            </a:extLst>
          </p:cNvPr>
          <p:cNvSpPr txBox="1"/>
          <p:nvPr/>
        </p:nvSpPr>
        <p:spPr>
          <a:xfrm>
            <a:off x="7464152" y="3654963"/>
            <a:ext cx="4410000" cy="1975009"/>
          </a:xfrm>
          <a:prstGeom prst="roundRect">
            <a:avLst/>
          </a:prstGeom>
          <a:solidFill>
            <a:schemeClr val="accent1">
              <a:lumMod val="20000"/>
              <a:lumOff val="80000"/>
            </a:schemeClr>
          </a:solidFill>
          <a:ln w="19050">
            <a:noFill/>
          </a:ln>
        </p:spPr>
        <p:txBody>
          <a:bodyPr wrap="square" rtlCol="0" anchor="b">
            <a:spAutoFit/>
          </a:bodyPr>
          <a:lstStyle/>
          <a:p>
            <a:endParaRPr lang="en-US" sz="2200" dirty="0"/>
          </a:p>
          <a:p>
            <a:endParaRPr lang="en-US" sz="2200" dirty="0"/>
          </a:p>
          <a:p>
            <a:endParaRPr lang="en-US" sz="2200" dirty="0"/>
          </a:p>
          <a:p>
            <a:pPr algn="r"/>
            <a:r>
              <a:rPr lang="en-US" sz="2200" dirty="0"/>
              <a:t>Collaborate securely</a:t>
            </a:r>
            <a:br>
              <a:rPr lang="en-US" sz="2200" dirty="0"/>
            </a:br>
            <a:r>
              <a:rPr lang="en-US" sz="2200" dirty="0"/>
              <a:t>&amp; efficiently</a:t>
            </a:r>
            <a:endParaRPr lang="nl-BE" sz="2200" dirty="0"/>
          </a:p>
        </p:txBody>
      </p:sp>
      <p:sp>
        <p:nvSpPr>
          <p:cNvPr id="4" name="TextBox 3">
            <a:extLst>
              <a:ext uri="{FF2B5EF4-FFF2-40B4-BE49-F238E27FC236}">
                <a16:creationId xmlns:a16="http://schemas.microsoft.com/office/drawing/2014/main" id="{FC5FFB24-5595-4A34-4D54-6F563667DB2F}"/>
              </a:ext>
            </a:extLst>
          </p:cNvPr>
          <p:cNvSpPr txBox="1"/>
          <p:nvPr/>
        </p:nvSpPr>
        <p:spPr>
          <a:xfrm>
            <a:off x="7473238" y="1227706"/>
            <a:ext cx="4410000" cy="1975009"/>
          </a:xfrm>
          <a:prstGeom prst="roundRect">
            <a:avLst/>
          </a:prstGeom>
          <a:solidFill>
            <a:schemeClr val="accent1">
              <a:lumMod val="20000"/>
              <a:lumOff val="80000"/>
            </a:schemeClr>
          </a:solidFill>
          <a:ln w="19050">
            <a:noFill/>
          </a:ln>
        </p:spPr>
        <p:txBody>
          <a:bodyPr wrap="square" rtlCol="0" anchor="ctr">
            <a:spAutoFit/>
          </a:bodyPr>
          <a:lstStyle/>
          <a:p>
            <a:pPr algn="r"/>
            <a:r>
              <a:rPr lang="en-US" sz="2200" dirty="0"/>
              <a:t>Apply rich metadata,</a:t>
            </a:r>
          </a:p>
          <a:p>
            <a:pPr algn="r"/>
            <a:r>
              <a:rPr lang="en-US" sz="2200" dirty="0"/>
              <a:t>enforce conventions, </a:t>
            </a:r>
          </a:p>
          <a:p>
            <a:pPr algn="r"/>
            <a:r>
              <a:rPr lang="en-US" sz="2200" dirty="0"/>
              <a:t>standardize</a:t>
            </a:r>
          </a:p>
          <a:p>
            <a:pPr algn="r"/>
            <a:endParaRPr lang="en-US" sz="2200" dirty="0"/>
          </a:p>
          <a:p>
            <a:pPr algn="r"/>
            <a:endParaRPr lang="nl-BE" sz="2200" dirty="0"/>
          </a:p>
        </p:txBody>
      </p:sp>
      <p:sp>
        <p:nvSpPr>
          <p:cNvPr id="5" name="TextBox 4">
            <a:extLst>
              <a:ext uri="{FF2B5EF4-FFF2-40B4-BE49-F238E27FC236}">
                <a16:creationId xmlns:a16="http://schemas.microsoft.com/office/drawing/2014/main" id="{B389F1B2-05A9-F103-8EF7-0932D00D718E}"/>
              </a:ext>
            </a:extLst>
          </p:cNvPr>
          <p:cNvSpPr txBox="1"/>
          <p:nvPr/>
        </p:nvSpPr>
        <p:spPr>
          <a:xfrm>
            <a:off x="518848" y="1208482"/>
            <a:ext cx="4410340" cy="1975009"/>
          </a:xfrm>
          <a:prstGeom prst="roundRect">
            <a:avLst/>
          </a:prstGeom>
          <a:solidFill>
            <a:schemeClr val="accent1">
              <a:lumMod val="20000"/>
              <a:lumOff val="80000"/>
            </a:schemeClr>
          </a:solidFill>
          <a:ln w="19050">
            <a:noFill/>
          </a:ln>
        </p:spPr>
        <p:txBody>
          <a:bodyPr wrap="square" rtlCol="0" anchor="t">
            <a:spAutoFit/>
          </a:bodyPr>
          <a:lstStyle/>
          <a:p>
            <a:r>
              <a:rPr lang="en-US" sz="2200" dirty="0"/>
              <a:t>Central, secure, </a:t>
            </a:r>
          </a:p>
          <a:p>
            <a:r>
              <a:rPr lang="en-US" sz="2200" dirty="0"/>
              <a:t>highly available</a:t>
            </a:r>
          </a:p>
          <a:p>
            <a:endParaRPr lang="en-US" sz="2200" dirty="0"/>
          </a:p>
          <a:p>
            <a:endParaRPr lang="en-US" sz="2200" dirty="0"/>
          </a:p>
          <a:p>
            <a:endParaRPr lang="nl-BE" sz="2200" dirty="0"/>
          </a:p>
        </p:txBody>
      </p:sp>
      <p:sp>
        <p:nvSpPr>
          <p:cNvPr id="6" name="TextBox 5">
            <a:extLst>
              <a:ext uri="{FF2B5EF4-FFF2-40B4-BE49-F238E27FC236}">
                <a16:creationId xmlns:a16="http://schemas.microsoft.com/office/drawing/2014/main" id="{7DBF2967-666B-D12C-9DAD-77AC72884A88}"/>
              </a:ext>
            </a:extLst>
          </p:cNvPr>
          <p:cNvSpPr txBox="1"/>
          <p:nvPr/>
        </p:nvSpPr>
        <p:spPr>
          <a:xfrm>
            <a:off x="513612" y="3614231"/>
            <a:ext cx="4410340" cy="1975009"/>
          </a:xfrm>
          <a:prstGeom prst="roundRect">
            <a:avLst/>
          </a:prstGeom>
          <a:solidFill>
            <a:schemeClr val="accent1">
              <a:lumMod val="20000"/>
              <a:lumOff val="80000"/>
            </a:schemeClr>
          </a:solidFill>
          <a:ln w="19050">
            <a:noFill/>
          </a:ln>
        </p:spPr>
        <p:txBody>
          <a:bodyPr wrap="square" rtlCol="0" anchor="ctr">
            <a:spAutoFit/>
          </a:bodyPr>
          <a:lstStyle/>
          <a:p>
            <a:endParaRPr lang="en-US" sz="2200" dirty="0"/>
          </a:p>
          <a:p>
            <a:endParaRPr lang="en-US" sz="2200" dirty="0"/>
          </a:p>
          <a:p>
            <a:endParaRPr lang="en-US" sz="2200" dirty="0"/>
          </a:p>
          <a:p>
            <a:r>
              <a:rPr lang="en-US" sz="2200" dirty="0"/>
              <a:t>Implement rule-based </a:t>
            </a:r>
          </a:p>
          <a:p>
            <a:r>
              <a:rPr lang="en-US" sz="2200" dirty="0"/>
              <a:t>policies &amp; workflows</a:t>
            </a:r>
            <a:endParaRPr lang="nl-BE" sz="2200" dirty="0"/>
          </a:p>
        </p:txBody>
      </p:sp>
      <p:pic>
        <p:nvPicPr>
          <p:cNvPr id="8" name="Graphic 7" descr="Touchscreen with solid fill">
            <a:extLst>
              <a:ext uri="{FF2B5EF4-FFF2-40B4-BE49-F238E27FC236}">
                <a16:creationId xmlns:a16="http://schemas.microsoft.com/office/drawing/2014/main" id="{A20C7BD7-7527-7EA2-A10E-167D184392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54513" y="1283382"/>
            <a:ext cx="873335" cy="873335"/>
          </a:xfrm>
          <a:prstGeom prst="rect">
            <a:avLst/>
          </a:prstGeom>
        </p:spPr>
      </p:pic>
      <p:pic>
        <p:nvPicPr>
          <p:cNvPr id="9" name="Graphic 8" descr="Gears with solid fill">
            <a:extLst>
              <a:ext uri="{FF2B5EF4-FFF2-40B4-BE49-F238E27FC236}">
                <a16:creationId xmlns:a16="http://schemas.microsoft.com/office/drawing/2014/main" id="{DC9EBEFD-ABFD-7F08-89EE-D31B693728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7272727">
            <a:off x="3937645" y="4674941"/>
            <a:ext cx="873335" cy="873335"/>
          </a:xfrm>
          <a:prstGeom prst="rect">
            <a:avLst/>
          </a:prstGeom>
        </p:spPr>
      </p:pic>
      <p:pic>
        <p:nvPicPr>
          <p:cNvPr id="11" name="Graphic 10" descr="Share with solid fill">
            <a:extLst>
              <a:ext uri="{FF2B5EF4-FFF2-40B4-BE49-F238E27FC236}">
                <a16:creationId xmlns:a16="http://schemas.microsoft.com/office/drawing/2014/main" id="{94A6606A-C4D1-17D5-3475-DE30ACCD104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10476" y="4621645"/>
            <a:ext cx="989780" cy="989780"/>
          </a:xfrm>
          <a:prstGeom prst="rect">
            <a:avLst/>
          </a:prstGeom>
        </p:spPr>
      </p:pic>
      <p:pic>
        <p:nvPicPr>
          <p:cNvPr id="12" name="Graphic 11" descr="Clipboard with solid fill">
            <a:extLst>
              <a:ext uri="{FF2B5EF4-FFF2-40B4-BE49-F238E27FC236}">
                <a16:creationId xmlns:a16="http://schemas.microsoft.com/office/drawing/2014/main" id="{F57276E3-9FBB-2EBF-5F7B-7FF8AB712DA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98929" y="1292319"/>
            <a:ext cx="873335" cy="873335"/>
          </a:xfrm>
          <a:prstGeom prst="rect">
            <a:avLst/>
          </a:prstGeom>
        </p:spPr>
      </p:pic>
      <p:sp>
        <p:nvSpPr>
          <p:cNvPr id="14" name="Rectangle: Rounded Corners 13">
            <a:extLst>
              <a:ext uri="{FF2B5EF4-FFF2-40B4-BE49-F238E27FC236}">
                <a16:creationId xmlns:a16="http://schemas.microsoft.com/office/drawing/2014/main" id="{2AF14BB5-7AF4-B7F5-A90A-8FA47FA2093D}"/>
              </a:ext>
            </a:extLst>
          </p:cNvPr>
          <p:cNvSpPr/>
          <p:nvPr/>
        </p:nvSpPr>
        <p:spPr>
          <a:xfrm>
            <a:off x="2215019" y="2436396"/>
            <a:ext cx="1717813" cy="673652"/>
          </a:xfrm>
          <a:prstGeom prst="roundRect">
            <a:avLst/>
          </a:prstGeom>
          <a:solidFill>
            <a:srgbClr val="FAB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000" b="1"/>
              <a:t>STORE</a:t>
            </a:r>
          </a:p>
        </p:txBody>
      </p:sp>
      <p:sp>
        <p:nvSpPr>
          <p:cNvPr id="15" name="Rectangle: Rounded Corners 14">
            <a:extLst>
              <a:ext uri="{FF2B5EF4-FFF2-40B4-BE49-F238E27FC236}">
                <a16:creationId xmlns:a16="http://schemas.microsoft.com/office/drawing/2014/main" id="{4407E167-4895-BAE1-0793-8EF6FBC588E6}"/>
              </a:ext>
            </a:extLst>
          </p:cNvPr>
          <p:cNvSpPr/>
          <p:nvPr/>
        </p:nvSpPr>
        <p:spPr>
          <a:xfrm>
            <a:off x="8214049" y="2436396"/>
            <a:ext cx="1717813" cy="673652"/>
          </a:xfrm>
          <a:prstGeom prst="roundRect">
            <a:avLst/>
          </a:prstGeom>
          <a:solidFill>
            <a:srgbClr val="FAB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000" b="1"/>
              <a:t>DESCRIBE</a:t>
            </a:r>
          </a:p>
        </p:txBody>
      </p:sp>
      <p:sp>
        <p:nvSpPr>
          <p:cNvPr id="16" name="Rectangle: Rounded Corners 15">
            <a:extLst>
              <a:ext uri="{FF2B5EF4-FFF2-40B4-BE49-F238E27FC236}">
                <a16:creationId xmlns:a16="http://schemas.microsoft.com/office/drawing/2014/main" id="{939F5B15-A135-36E7-CCA1-F083A4FC9907}"/>
              </a:ext>
            </a:extLst>
          </p:cNvPr>
          <p:cNvSpPr/>
          <p:nvPr/>
        </p:nvSpPr>
        <p:spPr>
          <a:xfrm>
            <a:off x="2219398" y="3706090"/>
            <a:ext cx="1717813" cy="673652"/>
          </a:xfrm>
          <a:prstGeom prst="roundRect">
            <a:avLst/>
          </a:prstGeom>
          <a:solidFill>
            <a:srgbClr val="FAB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000" b="1"/>
              <a:t>AUTOMATE</a:t>
            </a:r>
          </a:p>
        </p:txBody>
      </p:sp>
      <p:sp>
        <p:nvSpPr>
          <p:cNvPr id="17" name="Rectangle: Rounded Corners 16">
            <a:extLst>
              <a:ext uri="{FF2B5EF4-FFF2-40B4-BE49-F238E27FC236}">
                <a16:creationId xmlns:a16="http://schemas.microsoft.com/office/drawing/2014/main" id="{F4B67B0F-A5A9-280C-C785-D4C44575076A}"/>
              </a:ext>
            </a:extLst>
          </p:cNvPr>
          <p:cNvSpPr/>
          <p:nvPr/>
        </p:nvSpPr>
        <p:spPr>
          <a:xfrm>
            <a:off x="8218372" y="3744907"/>
            <a:ext cx="1717813" cy="673652"/>
          </a:xfrm>
          <a:prstGeom prst="roundRect">
            <a:avLst/>
          </a:prstGeom>
          <a:solidFill>
            <a:srgbClr val="FAB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000" b="1"/>
              <a:t>SHARE</a:t>
            </a:r>
          </a:p>
        </p:txBody>
      </p:sp>
      <p:grpSp>
        <p:nvGrpSpPr>
          <p:cNvPr id="13" name="Group 12">
            <a:extLst>
              <a:ext uri="{FF2B5EF4-FFF2-40B4-BE49-F238E27FC236}">
                <a16:creationId xmlns:a16="http://schemas.microsoft.com/office/drawing/2014/main" id="{4E23A4CA-814F-E06D-1C32-06D9FBFE6FF9}"/>
              </a:ext>
            </a:extLst>
          </p:cNvPr>
          <p:cNvGrpSpPr/>
          <p:nvPr/>
        </p:nvGrpSpPr>
        <p:grpSpPr>
          <a:xfrm>
            <a:off x="4461784" y="1855491"/>
            <a:ext cx="3268432" cy="3157685"/>
            <a:chOff x="5080404" y="3004790"/>
            <a:chExt cx="1924705" cy="1859489"/>
          </a:xfrm>
        </p:grpSpPr>
        <p:sp>
          <p:nvSpPr>
            <p:cNvPr id="20" name="Oval 19">
              <a:extLst>
                <a:ext uri="{FF2B5EF4-FFF2-40B4-BE49-F238E27FC236}">
                  <a16:creationId xmlns:a16="http://schemas.microsoft.com/office/drawing/2014/main" id="{2B20670E-A1C1-6259-8CC6-51E63696ACA8}"/>
                </a:ext>
              </a:extLst>
            </p:cNvPr>
            <p:cNvSpPr>
              <a:spLocks noChangeAspect="1"/>
            </p:cNvSpPr>
            <p:nvPr/>
          </p:nvSpPr>
          <p:spPr>
            <a:xfrm>
              <a:off x="5080404" y="3004790"/>
              <a:ext cx="1924705" cy="1859489"/>
            </a:xfrm>
            <a:prstGeom prst="ellipse">
              <a:avLst/>
            </a:prstGeom>
            <a:solidFill>
              <a:schemeClr val="bg1"/>
            </a:solidFill>
            <a:ln w="76200">
              <a:solidFill>
                <a:srgbClr val="1D8D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400" b="1">
                <a:solidFill>
                  <a:srgbClr val="FFCB00"/>
                </a:solidFill>
              </a:endParaRPr>
            </a:p>
          </p:txBody>
        </p:sp>
        <p:pic>
          <p:nvPicPr>
            <p:cNvPr id="21" name="Graphic 20">
              <a:extLst>
                <a:ext uri="{FF2B5EF4-FFF2-40B4-BE49-F238E27FC236}">
                  <a16:creationId xmlns:a16="http://schemas.microsoft.com/office/drawing/2014/main" id="{3F432D6E-FEDC-031B-21E3-F4F7F467095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37510" y="3630177"/>
              <a:ext cx="1646075" cy="662913"/>
            </a:xfrm>
            <a:prstGeom prst="rect">
              <a:avLst/>
            </a:prstGeom>
          </p:spPr>
        </p:pic>
      </p:grpSp>
      <p:sp>
        <p:nvSpPr>
          <p:cNvPr id="2" name="Titel 4">
            <a:extLst>
              <a:ext uri="{FF2B5EF4-FFF2-40B4-BE49-F238E27FC236}">
                <a16:creationId xmlns:a16="http://schemas.microsoft.com/office/drawing/2014/main" id="{CEF0EB32-0128-648E-5997-C9A50C14F8E4}"/>
              </a:ext>
            </a:extLst>
          </p:cNvPr>
          <p:cNvSpPr>
            <a:spLocks noGrp="1"/>
          </p:cNvSpPr>
          <p:nvPr>
            <p:ph type="title"/>
          </p:nvPr>
        </p:nvSpPr>
        <p:spPr>
          <a:xfrm>
            <a:off x="838200" y="15205"/>
            <a:ext cx="10515600" cy="1181547"/>
          </a:xfrm>
        </p:spPr>
        <p:txBody>
          <a:bodyPr/>
          <a:lstStyle/>
          <a:p>
            <a:r>
              <a:rPr lang="en-US" dirty="0" err="1"/>
              <a:t>ManGO</a:t>
            </a:r>
            <a:endParaRPr lang="nl-BE" dirty="0"/>
          </a:p>
        </p:txBody>
      </p:sp>
    </p:spTree>
    <p:extLst>
      <p:ext uri="{BB962C8B-B14F-4D97-AF65-F5344CB8AC3E}">
        <p14:creationId xmlns:p14="http://schemas.microsoft.com/office/powerpoint/2010/main" val="9933550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633B7-46CF-6F12-A5DA-D36DDDC6DB59}"/>
            </a:ext>
          </a:extLst>
        </p:cNvPr>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CB0225D0-C0FF-E489-71E5-A3805B33B82A}"/>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a:extLst>
              <a:ext uri="{FF2B5EF4-FFF2-40B4-BE49-F238E27FC236}">
                <a16:creationId xmlns:a16="http://schemas.microsoft.com/office/drawing/2014/main" id="{69C928B4-5D64-B98A-CA04-00ECA616B4D1}"/>
              </a:ext>
            </a:extLst>
          </p:cNvPr>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B19066C-F40B-11ED-702E-C14AE1DF9DFF}"/>
              </a:ext>
            </a:extLst>
          </p:cNvPr>
          <p:cNvSpPr txBox="1"/>
          <p:nvPr/>
        </p:nvSpPr>
        <p:spPr>
          <a:xfrm>
            <a:off x="839416" y="4077072"/>
            <a:ext cx="2980303"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Compute credits</a:t>
            </a:r>
          </a:p>
        </p:txBody>
      </p:sp>
      <p:sp>
        <p:nvSpPr>
          <p:cNvPr id="6" name="Slide Number Placeholder 5">
            <a:extLst>
              <a:ext uri="{FF2B5EF4-FFF2-40B4-BE49-F238E27FC236}">
                <a16:creationId xmlns:a16="http://schemas.microsoft.com/office/drawing/2014/main" id="{3743F5E7-FCE0-B966-B2A2-527A5ECE8AEA}"/>
              </a:ext>
            </a:extLst>
          </p:cNvPr>
          <p:cNvSpPr>
            <a:spLocks noGrp="1"/>
          </p:cNvSpPr>
          <p:nvPr>
            <p:ph type="sldNum" sz="quarter" idx="12"/>
          </p:nvPr>
        </p:nvSpPr>
        <p:spPr/>
        <p:txBody>
          <a:bodyPr/>
          <a:lstStyle/>
          <a:p>
            <a:fld id="{A2912448-FEEC-49E8-9588-2DF1F90D57C2}" type="slidenum">
              <a:rPr lang="en-US" smtClean="0"/>
              <a:t>34</a:t>
            </a:fld>
            <a:endParaRPr lang="en-US"/>
          </a:p>
        </p:txBody>
      </p:sp>
    </p:spTree>
    <p:extLst>
      <p:ext uri="{BB962C8B-B14F-4D97-AF65-F5344CB8AC3E}">
        <p14:creationId xmlns:p14="http://schemas.microsoft.com/office/powerpoint/2010/main" val="40131060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35</a:t>
            </a:fld>
            <a:endParaRPr lang="nl-BE" dirty="0"/>
          </a:p>
        </p:txBody>
      </p:sp>
      <p:sp>
        <p:nvSpPr>
          <p:cNvPr id="34819" name="Rectangle 3"/>
          <p:cNvSpPr>
            <a:spLocks noGrp="1" noChangeArrowheads="1"/>
          </p:cNvSpPr>
          <p:nvPr>
            <p:ph idx="1"/>
          </p:nvPr>
        </p:nvSpPr>
        <p:spPr>
          <a:xfrm>
            <a:off x="588268" y="1052736"/>
            <a:ext cx="6731868" cy="5086167"/>
          </a:xfrm>
          <a:ln w="38100">
            <a:solidFill>
              <a:schemeClr val="accent1"/>
            </a:solidFill>
          </a:ln>
        </p:spPr>
        <p:txBody>
          <a:bodyPr anchor="ctr"/>
          <a:lstStyle/>
          <a:p>
            <a:pPr marL="342900" lvl="1" indent="0">
              <a:buNone/>
            </a:pPr>
            <a:r>
              <a:rPr lang="en-US" altLang="en-US" sz="2200" dirty="0"/>
              <a:t>What?</a:t>
            </a:r>
          </a:p>
          <a:p>
            <a:pPr lvl="1"/>
            <a:r>
              <a:rPr lang="en-US" altLang="en-US" sz="2200" dirty="0"/>
              <a:t>Credits are a measure for compute resources</a:t>
            </a:r>
          </a:p>
          <a:p>
            <a:pPr lvl="1"/>
            <a:r>
              <a:rPr lang="en-US" altLang="en-US" sz="2200" dirty="0"/>
              <a:t>Mandatory for accessing these resources</a:t>
            </a:r>
          </a:p>
          <a:p>
            <a:pPr lvl="1"/>
            <a:r>
              <a:rPr lang="en-US" altLang="en-US" sz="2200" dirty="0"/>
              <a:t>Traceability and accountability</a:t>
            </a:r>
          </a:p>
          <a:p>
            <a:pPr lvl="1"/>
            <a:endParaRPr lang="en-US" altLang="en-US" sz="2200" dirty="0"/>
          </a:p>
          <a:p>
            <a:pPr marL="342900" lvl="1" indent="0">
              <a:buNone/>
            </a:pPr>
            <a:r>
              <a:rPr lang="en-US" altLang="en-US" sz="2200" dirty="0"/>
              <a:t>Why?</a:t>
            </a:r>
          </a:p>
          <a:p>
            <a:pPr lvl="1"/>
            <a:r>
              <a:rPr lang="en-US" altLang="en-US" sz="2200" dirty="0"/>
              <a:t>Incentive to optimize your code and workflow</a:t>
            </a:r>
          </a:p>
          <a:p>
            <a:pPr lvl="1"/>
            <a:endParaRPr lang="en-US" altLang="en-US" sz="2200" dirty="0"/>
          </a:p>
          <a:p>
            <a:pPr marL="342900" lvl="1" indent="0">
              <a:buNone/>
            </a:pPr>
            <a:r>
              <a:rPr lang="en-US" altLang="en-US" sz="2200" dirty="0"/>
              <a:t>How?</a:t>
            </a:r>
          </a:p>
          <a:p>
            <a:pPr lvl="1"/>
            <a:r>
              <a:rPr lang="en-US" altLang="en-US" sz="2200" dirty="0"/>
              <a:t>1 million credits = 3.5 EUR</a:t>
            </a:r>
          </a:p>
          <a:p>
            <a:pPr lvl="1"/>
            <a:r>
              <a:rPr lang="en-US" altLang="en-US" sz="2200" dirty="0"/>
              <a:t>Pay-as-you-go model</a:t>
            </a:r>
          </a:p>
          <a:p>
            <a:pPr lvl="1"/>
            <a:r>
              <a:rPr lang="en-US" altLang="en-US" sz="2200" dirty="0"/>
              <a:t>Credit rates on the right = for fully allocated nodes</a:t>
            </a:r>
            <a:br>
              <a:rPr lang="en-US" altLang="en-US" sz="2200" dirty="0"/>
            </a:br>
            <a:r>
              <a:rPr lang="en-US" altLang="en-US" sz="2200" dirty="0"/>
              <a:t>(if you request less cores, you also get billed less)</a:t>
            </a:r>
          </a:p>
          <a:p>
            <a:pPr lvl="1"/>
            <a:r>
              <a:rPr lang="nl-BE" sz="2200" dirty="0"/>
              <a:t>See </a:t>
            </a:r>
            <a:r>
              <a:rPr lang="nl-BE" sz="2200" dirty="0" err="1"/>
              <a:t>the</a:t>
            </a:r>
            <a:r>
              <a:rPr lang="nl-BE" sz="2200" dirty="0"/>
              <a:t> </a:t>
            </a:r>
            <a:r>
              <a:rPr lang="nl-BE" sz="2200" dirty="0">
                <a:hlinkClick r:id="rId4"/>
              </a:rPr>
              <a:t>ICTS service </a:t>
            </a:r>
            <a:r>
              <a:rPr lang="nl-BE" sz="2200" dirty="0" err="1">
                <a:hlinkClick r:id="rId4"/>
              </a:rPr>
              <a:t>catalog</a:t>
            </a:r>
            <a:r>
              <a:rPr lang="nl-BE" sz="2200" dirty="0"/>
              <a:t> </a:t>
            </a:r>
            <a:r>
              <a:rPr lang="nl-BE" sz="2200" dirty="0" err="1"/>
              <a:t>for</a:t>
            </a:r>
            <a:r>
              <a:rPr lang="nl-BE" sz="2200" dirty="0"/>
              <a:t> more info</a:t>
            </a: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a:t>
            </a:r>
          </a:p>
        </p:txBody>
      </p:sp>
      <p:graphicFrame>
        <p:nvGraphicFramePr>
          <p:cNvPr id="5" name="Table 4"/>
          <p:cNvGraphicFramePr>
            <a:graphicFrameLocks noGrp="1"/>
          </p:cNvGraphicFramePr>
          <p:nvPr>
            <p:extLst>
              <p:ext uri="{D42A27DB-BD31-4B8C-83A1-F6EECF244321}">
                <p14:modId xmlns:p14="http://schemas.microsoft.com/office/powerpoint/2010/main" val="920081960"/>
              </p:ext>
            </p:extLst>
          </p:nvPr>
        </p:nvGraphicFramePr>
        <p:xfrm>
          <a:off x="7392144" y="518573"/>
          <a:ext cx="4439856" cy="5730240"/>
        </p:xfrm>
        <a:graphic>
          <a:graphicData uri="http://schemas.openxmlformats.org/drawingml/2006/table">
            <a:tbl>
              <a:tblPr firstRow="1" bandRow="1">
                <a:tableStyleId>{5C22544A-7EE6-4342-B048-85BDC9FD1C3A}</a:tableStyleId>
              </a:tblPr>
              <a:tblGrid>
                <a:gridCol w="3168352">
                  <a:extLst>
                    <a:ext uri="{9D8B030D-6E8A-4147-A177-3AD203B41FA5}">
                      <a16:colId xmlns:a16="http://schemas.microsoft.com/office/drawing/2014/main" val="346114"/>
                    </a:ext>
                  </a:extLst>
                </a:gridCol>
                <a:gridCol w="1271504">
                  <a:extLst>
                    <a:ext uri="{9D8B030D-6E8A-4147-A177-3AD203B41FA5}">
                      <a16:colId xmlns:a16="http://schemas.microsoft.com/office/drawing/2014/main" val="1760943923"/>
                    </a:ext>
                  </a:extLst>
                </a:gridCol>
              </a:tblGrid>
              <a:tr h="370840">
                <a:tc>
                  <a:txBody>
                    <a:bodyPr/>
                    <a:lstStyle/>
                    <a:p>
                      <a:r>
                        <a:rPr lang="en-US" sz="1800" dirty="0"/>
                        <a:t>Node types</a:t>
                      </a:r>
                      <a:endParaRPr lang="nl-BE" sz="1800" dirty="0"/>
                    </a:p>
                  </a:txBody>
                  <a:tcPr/>
                </a:tc>
                <a:tc>
                  <a:txBody>
                    <a:bodyPr/>
                    <a:lstStyle/>
                    <a:p>
                      <a:r>
                        <a:rPr lang="en-US" sz="1800" dirty="0"/>
                        <a:t>Credits per node-hour</a:t>
                      </a:r>
                      <a:endParaRPr lang="nl-BE" sz="1800" dirty="0"/>
                    </a:p>
                  </a:txBody>
                  <a:tcPr/>
                </a:tc>
                <a:extLst>
                  <a:ext uri="{0D108BD9-81ED-4DB2-BD59-A6C34878D82A}">
                    <a16:rowId xmlns:a16="http://schemas.microsoft.com/office/drawing/2014/main" val="2784824687"/>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a:t>
                      </a:r>
                      <a:r>
                        <a:rPr lang="en-US" sz="1800" dirty="0" err="1"/>
                        <a:t>Cascadelake</a:t>
                      </a:r>
                      <a:endParaRPr lang="nl-BE" sz="1800" dirty="0"/>
                    </a:p>
                  </a:txBody>
                  <a:tcPr/>
                </a:tc>
                <a:tc>
                  <a:txBody>
                    <a:bodyPr/>
                    <a:lstStyle/>
                    <a:p>
                      <a:r>
                        <a:rPr lang="en-US" sz="1800" dirty="0"/>
                        <a:t>10 000</a:t>
                      </a:r>
                      <a:endParaRPr lang="nl-BE" sz="1800" dirty="0"/>
                    </a:p>
                  </a:txBody>
                  <a:tcPr/>
                </a:tc>
                <a:extLst>
                  <a:ext uri="{0D108BD9-81ED-4DB2-BD59-A6C34878D82A}">
                    <a16:rowId xmlns:a16="http://schemas.microsoft.com/office/drawing/2014/main" val="992769511"/>
                  </a:ext>
                </a:extLst>
              </a:tr>
              <a:tr h="370840">
                <a:tc>
                  <a:txBody>
                    <a:bodyPr/>
                    <a:lstStyle/>
                    <a:p>
                      <a:r>
                        <a:rPr lang="en-US" sz="1800" dirty="0"/>
                        <a:t>Genius</a:t>
                      </a:r>
                      <a:r>
                        <a:rPr lang="en-US" sz="1800" baseline="0" dirty="0"/>
                        <a:t> Skylake </a:t>
                      </a:r>
                      <a:r>
                        <a:rPr lang="en-US" sz="1800" baseline="0" dirty="0" err="1"/>
                        <a:t>Bigmem</a:t>
                      </a:r>
                      <a:endParaRPr lang="nl-BE" sz="1800" dirty="0"/>
                    </a:p>
                  </a:txBody>
                  <a:tcPr/>
                </a:tc>
                <a:tc>
                  <a:txBody>
                    <a:bodyPr/>
                    <a:lstStyle/>
                    <a:p>
                      <a:r>
                        <a:rPr lang="en-US" sz="1800" dirty="0"/>
                        <a:t>12 000</a:t>
                      </a:r>
                      <a:endParaRPr lang="nl-BE" sz="1800" dirty="0"/>
                    </a:p>
                  </a:txBody>
                  <a:tcPr/>
                </a:tc>
                <a:extLst>
                  <a:ext uri="{0D108BD9-81ED-4DB2-BD59-A6C34878D82A}">
                    <a16:rowId xmlns:a16="http://schemas.microsoft.com/office/drawing/2014/main" val="1668369577"/>
                  </a:ext>
                </a:extLst>
              </a:tr>
              <a:tr h="370840">
                <a:tc>
                  <a:txBody>
                    <a:bodyPr/>
                    <a:lstStyle/>
                    <a:p>
                      <a:r>
                        <a:rPr lang="en-US" sz="1800" dirty="0"/>
                        <a:t>Genius </a:t>
                      </a:r>
                      <a:r>
                        <a:rPr lang="en-US" sz="1800" dirty="0" err="1"/>
                        <a:t>Skylake</a:t>
                      </a:r>
                      <a:r>
                        <a:rPr lang="en-US" sz="1800" dirty="0"/>
                        <a:t> 4 GPUs</a:t>
                      </a:r>
                      <a:endParaRPr lang="nl-BE" sz="1800" dirty="0"/>
                    </a:p>
                  </a:txBody>
                  <a:tcPr/>
                </a:tc>
                <a:tc>
                  <a:txBody>
                    <a:bodyPr/>
                    <a:lstStyle/>
                    <a:p>
                      <a:r>
                        <a:rPr lang="en-US" sz="1800" dirty="0"/>
                        <a:t>20 000</a:t>
                      </a:r>
                      <a:endParaRPr lang="nl-BE" sz="1800" dirty="0"/>
                    </a:p>
                  </a:txBody>
                  <a:tcPr/>
                </a:tc>
                <a:extLst>
                  <a:ext uri="{0D108BD9-81ED-4DB2-BD59-A6C34878D82A}">
                    <a16:rowId xmlns:a16="http://schemas.microsoft.com/office/drawing/2014/main" val="3269158428"/>
                  </a:ext>
                </a:extLst>
              </a:tr>
              <a:tr h="370840">
                <a:tc>
                  <a:txBody>
                    <a:bodyPr/>
                    <a:lstStyle/>
                    <a:p>
                      <a:r>
                        <a:rPr lang="en-US" sz="1800" dirty="0"/>
                        <a:t>Genius Skylake interactive node</a:t>
                      </a:r>
                      <a:endParaRPr lang="nl-BE" sz="1800" dirty="0"/>
                    </a:p>
                  </a:txBody>
                  <a:tcPr/>
                </a:tc>
                <a:tc>
                  <a:txBody>
                    <a:bodyPr/>
                    <a:lstStyle/>
                    <a:p>
                      <a:r>
                        <a:rPr lang="en-US" sz="1800" dirty="0"/>
                        <a:t>Free</a:t>
                      </a:r>
                      <a:endParaRPr lang="nl-BE" sz="1800" dirty="0"/>
                    </a:p>
                  </a:txBody>
                  <a:tcPr/>
                </a:tc>
                <a:extLst>
                  <a:ext uri="{0D108BD9-81ED-4DB2-BD59-A6C34878D82A}">
                    <a16:rowId xmlns:a16="http://schemas.microsoft.com/office/drawing/2014/main" val="1352210953"/>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a:t>
                      </a:r>
                      <a:r>
                        <a:rPr lang="en-US" sz="1800" dirty="0" err="1"/>
                        <a:t>Cascadelake</a:t>
                      </a:r>
                      <a:r>
                        <a:rPr lang="en-US" sz="1800" dirty="0"/>
                        <a:t> 8 GPUs</a:t>
                      </a:r>
                      <a:endParaRPr lang="nl-BE" sz="1800" dirty="0"/>
                    </a:p>
                  </a:txBody>
                  <a:tcPr/>
                </a:tc>
                <a:tc>
                  <a:txBody>
                    <a:bodyPr/>
                    <a:lstStyle/>
                    <a:p>
                      <a:r>
                        <a:rPr lang="nl-BE" sz="1800" dirty="0"/>
                        <a:t>39 900</a:t>
                      </a:r>
                    </a:p>
                  </a:txBody>
                  <a:tcPr/>
                </a:tc>
                <a:extLst>
                  <a:ext uri="{0D108BD9-81ED-4DB2-BD59-A6C34878D82A}">
                    <a16:rowId xmlns:a16="http://schemas.microsoft.com/office/drawing/2014/main" val="1921121686"/>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a:t>Genius </a:t>
                      </a:r>
                      <a:r>
                        <a:rPr lang="nl-BE" sz="1800" dirty="0" err="1"/>
                        <a:t>Superdome</a:t>
                      </a:r>
                      <a:endParaRPr lang="nl-BE" sz="1800" dirty="0"/>
                    </a:p>
                  </a:txBody>
                  <a:tcPr/>
                </a:tc>
                <a:tc>
                  <a:txBody>
                    <a:bodyPr/>
                    <a:lstStyle/>
                    <a:p>
                      <a:r>
                        <a:rPr lang="nl-BE" sz="1800" dirty="0"/>
                        <a:t>126 000</a:t>
                      </a:r>
                    </a:p>
                  </a:txBody>
                  <a:tcPr/>
                </a:tc>
                <a:extLst>
                  <a:ext uri="{0D108BD9-81ED-4DB2-BD59-A6C34878D82A}">
                    <a16:rowId xmlns:a16="http://schemas.microsoft.com/office/drawing/2014/main" val="560488149"/>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IceLake</a:t>
                      </a:r>
                      <a:r>
                        <a:rPr lang="nl-BE" sz="1800" dirty="0"/>
                        <a:t> </a:t>
                      </a:r>
                      <a:r>
                        <a:rPr lang="nl-BE" sz="1800" dirty="0" err="1"/>
                        <a:t>thin</a:t>
                      </a:r>
                      <a:r>
                        <a:rPr lang="nl-BE" sz="1800" dirty="0"/>
                        <a:t> node</a:t>
                      </a:r>
                    </a:p>
                  </a:txBody>
                  <a:tcPr/>
                </a:tc>
                <a:tc>
                  <a:txBody>
                    <a:bodyPr/>
                    <a:lstStyle/>
                    <a:p>
                      <a:r>
                        <a:rPr lang="nl-BE" sz="1800" dirty="0"/>
                        <a:t>11 000</a:t>
                      </a:r>
                    </a:p>
                  </a:txBody>
                  <a:tcPr/>
                </a:tc>
                <a:extLst>
                  <a:ext uri="{0D108BD9-81ED-4DB2-BD59-A6C34878D82A}">
                    <a16:rowId xmlns:a16="http://schemas.microsoft.com/office/drawing/2014/main" val="2276638609"/>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IceLake</a:t>
                      </a:r>
                      <a:r>
                        <a:rPr lang="nl-BE" sz="1800" dirty="0"/>
                        <a:t> Large Memory</a:t>
                      </a:r>
                    </a:p>
                  </a:txBody>
                  <a:tcPr/>
                </a:tc>
                <a:tc>
                  <a:txBody>
                    <a:bodyPr/>
                    <a:lstStyle/>
                    <a:p>
                      <a:r>
                        <a:rPr lang="nl-BE" sz="1800" dirty="0"/>
                        <a:t>19 000</a:t>
                      </a:r>
                    </a:p>
                  </a:txBody>
                  <a:tcPr/>
                </a:tc>
                <a:extLst>
                  <a:ext uri="{0D108BD9-81ED-4DB2-BD59-A6C34878D82A}">
                    <a16:rowId xmlns:a16="http://schemas.microsoft.com/office/drawing/2014/main" val="2110504488"/>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IceLake</a:t>
                      </a:r>
                      <a:r>
                        <a:rPr lang="nl-BE" sz="1800" dirty="0"/>
                        <a:t> GPU node</a:t>
                      </a:r>
                    </a:p>
                  </a:txBody>
                  <a:tcPr/>
                </a:tc>
                <a:tc>
                  <a:txBody>
                    <a:bodyPr/>
                    <a:lstStyle/>
                    <a:p>
                      <a:r>
                        <a:rPr lang="nl-BE" sz="1800" dirty="0"/>
                        <a:t>45 000</a:t>
                      </a:r>
                    </a:p>
                  </a:txBody>
                  <a:tcPr/>
                </a:tc>
                <a:extLst>
                  <a:ext uri="{0D108BD9-81ED-4DB2-BD59-A6C34878D82A}">
                    <a16:rowId xmlns:a16="http://schemas.microsoft.com/office/drawing/2014/main" val="3918925419"/>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IceLake</a:t>
                      </a:r>
                      <a:r>
                        <a:rPr lang="nl-BE" sz="1800" dirty="0"/>
                        <a:t> </a:t>
                      </a:r>
                      <a:r>
                        <a:rPr lang="nl-BE" sz="1800" dirty="0" err="1"/>
                        <a:t>interactive</a:t>
                      </a:r>
                      <a:r>
                        <a:rPr lang="nl-BE" sz="1800" dirty="0"/>
                        <a:t> node</a:t>
                      </a:r>
                    </a:p>
                  </a:txBody>
                  <a:tcPr/>
                </a:tc>
                <a:tc>
                  <a:txBody>
                    <a:bodyPr/>
                    <a:lstStyle/>
                    <a:p>
                      <a:r>
                        <a:rPr lang="en-US" sz="1800" dirty="0"/>
                        <a:t>F</a:t>
                      </a:r>
                      <a:r>
                        <a:rPr lang="nl-BE" sz="1800" dirty="0"/>
                        <a:t>ree</a:t>
                      </a:r>
                    </a:p>
                  </a:txBody>
                  <a:tcPr/>
                </a:tc>
                <a:extLst>
                  <a:ext uri="{0D108BD9-81ED-4DB2-BD59-A6C34878D82A}">
                    <a16:rowId xmlns:a16="http://schemas.microsoft.com/office/drawing/2014/main" val="3401605432"/>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err="1"/>
                        <a:t>wICE</a:t>
                      </a:r>
                      <a:r>
                        <a:rPr lang="en-US" sz="1800" dirty="0"/>
                        <a:t> </a:t>
                      </a:r>
                      <a:r>
                        <a:rPr lang="en-US" sz="1800" dirty="0" err="1"/>
                        <a:t>IceLake</a:t>
                      </a:r>
                      <a:r>
                        <a:rPr lang="en-US" sz="1800" dirty="0"/>
                        <a:t> </a:t>
                      </a:r>
                      <a:r>
                        <a:rPr lang="en-US" sz="1800" dirty="0" err="1"/>
                        <a:t>hugemem</a:t>
                      </a:r>
                      <a:r>
                        <a:rPr lang="en-US" sz="1800" dirty="0"/>
                        <a:t> node</a:t>
                      </a:r>
                      <a:endParaRPr lang="nl-BE" sz="1800" dirty="0"/>
                    </a:p>
                  </a:txBody>
                  <a:tcPr/>
                </a:tc>
                <a:tc>
                  <a:txBody>
                    <a:bodyPr/>
                    <a:lstStyle/>
                    <a:p>
                      <a:r>
                        <a:rPr lang="en-US" sz="1800" dirty="0"/>
                        <a:t>80 000</a:t>
                      </a:r>
                      <a:endParaRPr lang="nl-BE" sz="1800" dirty="0"/>
                    </a:p>
                  </a:txBody>
                  <a:tcPr/>
                </a:tc>
                <a:extLst>
                  <a:ext uri="{0D108BD9-81ED-4DB2-BD59-A6C34878D82A}">
                    <a16:rowId xmlns:a16="http://schemas.microsoft.com/office/drawing/2014/main" val="871641742"/>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err="1"/>
                        <a:t>wICE</a:t>
                      </a:r>
                      <a:r>
                        <a:rPr lang="en-US" sz="1800" dirty="0"/>
                        <a:t> Sapphire Rapids</a:t>
                      </a:r>
                      <a:endParaRPr lang="nl-BE" sz="1800" dirty="0"/>
                    </a:p>
                  </a:txBody>
                  <a:tcPr/>
                </a:tc>
                <a:tc>
                  <a:txBody>
                    <a:bodyPr/>
                    <a:lstStyle/>
                    <a:p>
                      <a:r>
                        <a:rPr lang="en-US" sz="1800" dirty="0"/>
                        <a:t>20 000</a:t>
                      </a:r>
                    </a:p>
                  </a:txBody>
                  <a:tcPr/>
                </a:tc>
                <a:extLst>
                  <a:ext uri="{0D108BD9-81ED-4DB2-BD59-A6C34878D82A}">
                    <a16:rowId xmlns:a16="http://schemas.microsoft.com/office/drawing/2014/main" val="1990493320"/>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err="1"/>
                        <a:t>wICE</a:t>
                      </a:r>
                      <a:r>
                        <a:rPr lang="en-US" sz="1800" dirty="0"/>
                        <a:t> AMD Zen-4 4 GPUs</a:t>
                      </a:r>
                      <a:endParaRPr lang="nl-BE" sz="1800" dirty="0"/>
                    </a:p>
                  </a:txBody>
                  <a:tcPr/>
                </a:tc>
                <a:tc>
                  <a:txBody>
                    <a:bodyPr/>
                    <a:lstStyle/>
                    <a:p>
                      <a:r>
                        <a:rPr lang="en-US" sz="1800" dirty="0"/>
                        <a:t>150 000</a:t>
                      </a:r>
                    </a:p>
                  </a:txBody>
                  <a:tcPr/>
                </a:tc>
                <a:extLst>
                  <a:ext uri="{0D108BD9-81ED-4DB2-BD59-A6C34878D82A}">
                    <a16:rowId xmlns:a16="http://schemas.microsoft.com/office/drawing/2014/main" val="2653489448"/>
                  </a:ext>
                </a:extLst>
              </a:tr>
            </a:tbl>
          </a:graphicData>
        </a:graphic>
      </p:graphicFrame>
    </p:spTree>
    <p:custDataLst>
      <p:tags r:id="rId1"/>
    </p:custDataLst>
    <p:extLst>
      <p:ext uri="{BB962C8B-B14F-4D97-AF65-F5344CB8AC3E}">
        <p14:creationId xmlns:p14="http://schemas.microsoft.com/office/powerpoint/2010/main" val="2943282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81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36</a:t>
            </a:fld>
            <a:endParaRPr lang="nl-BE" dirty="0"/>
          </a:p>
        </p:txBody>
      </p:sp>
      <p:sp>
        <p:nvSpPr>
          <p:cNvPr id="34819" name="Rectangle 3"/>
          <p:cNvSpPr>
            <a:spLocks noGrp="1" noChangeArrowheads="1"/>
          </p:cNvSpPr>
          <p:nvPr>
            <p:ph idx="1"/>
          </p:nvPr>
        </p:nvSpPr>
        <p:spPr>
          <a:xfrm>
            <a:off x="720000" y="1349998"/>
            <a:ext cx="11112000" cy="5034347"/>
          </a:xfrm>
        </p:spPr>
        <p:txBody>
          <a:bodyPr vert="horz" lIns="0" tIns="0" rIns="0" bIns="0" rtlCol="0" anchor="t">
            <a:noAutofit/>
          </a:bodyPr>
          <a:lstStyle/>
          <a:p>
            <a:pPr eaLnBrk="1" hangingPunct="1">
              <a:lnSpc>
                <a:spcPct val="90000"/>
              </a:lnSpc>
            </a:pPr>
            <a:r>
              <a:rPr lang="en-US" altLang="en-US" sz="2000" dirty="0"/>
              <a:t>Request your introduction credits</a:t>
            </a:r>
          </a:p>
          <a:p>
            <a:pPr lvl="1"/>
            <a:r>
              <a:rPr lang="en-US" altLang="en-US" sz="1900" dirty="0"/>
              <a:t>Every new user can request them once</a:t>
            </a:r>
          </a:p>
          <a:p>
            <a:pPr lvl="1"/>
            <a:r>
              <a:rPr lang="en-US" altLang="en-US" sz="1900" dirty="0">
                <a:ea typeface="Open Sans Extrabold"/>
                <a:cs typeface="Open Sans Extrabold"/>
              </a:rPr>
              <a:t>Free of charge</a:t>
            </a:r>
            <a:endParaRPr lang="en-US" altLang="en-US" sz="1900" dirty="0"/>
          </a:p>
          <a:p>
            <a:pPr lvl="1"/>
            <a:r>
              <a:rPr lang="en-US" altLang="en-US" sz="1900" dirty="0"/>
              <a:t>6 months</a:t>
            </a:r>
          </a:p>
          <a:p>
            <a:pPr lvl="1"/>
            <a:endParaRPr lang="en-US" altLang="en-US" sz="1900" dirty="0"/>
          </a:p>
          <a:p>
            <a:r>
              <a:rPr lang="en-US" altLang="en-US" sz="2200" dirty="0"/>
              <a:t>Request permission to join a group</a:t>
            </a:r>
          </a:p>
          <a:p>
            <a:endParaRPr lang="en-US" altLang="en-US" sz="2200" dirty="0"/>
          </a:p>
          <a:p>
            <a:r>
              <a:rPr lang="en-US" altLang="en-US" sz="2200" dirty="0"/>
              <a:t>Request project credits</a:t>
            </a:r>
          </a:p>
          <a:p>
            <a:pPr lvl="1"/>
            <a:r>
              <a:rPr lang="en-US" altLang="en-US" sz="1900" dirty="0"/>
              <a:t>Create group on the VSC account page</a:t>
            </a:r>
          </a:p>
          <a:p>
            <a:pPr lvl="1"/>
            <a:r>
              <a:rPr lang="en-US" altLang="en-US" sz="1900" dirty="0"/>
              <a:t>Start the name preferably with </a:t>
            </a:r>
            <a:r>
              <a:rPr lang="en-US" altLang="en-US" sz="1900" b="1" dirty="0"/>
              <a:t>p_</a:t>
            </a:r>
          </a:p>
          <a:p>
            <a:pPr lvl="1"/>
            <a:r>
              <a:rPr lang="en-US" altLang="en-US" sz="1900" dirty="0"/>
              <a:t>Your group will start with </a:t>
            </a:r>
            <a:r>
              <a:rPr lang="en-US" altLang="en-US" sz="1900" b="1" dirty="0" err="1"/>
              <a:t>lp</a:t>
            </a:r>
            <a:r>
              <a:rPr lang="en-US" altLang="en-US" sz="1900" b="1" dirty="0"/>
              <a:t>_</a:t>
            </a:r>
          </a:p>
          <a:p>
            <a:pPr lvl="1"/>
            <a:r>
              <a:rPr lang="en-US" altLang="en-US" sz="1900" dirty="0"/>
              <a:t>Creator of the group can add and remove users</a:t>
            </a:r>
          </a:p>
          <a:p>
            <a:pPr lvl="1"/>
            <a:endParaRPr lang="en-US" altLang="en-US" sz="1900" dirty="0"/>
          </a:p>
          <a:p>
            <a:r>
              <a:rPr lang="en-US" altLang="en-US" sz="2200" dirty="0"/>
              <a:t>Tier-2 credits can be used on all (Leuven) Tier-2 clusters</a:t>
            </a:r>
            <a:endParaRPr lang="en-US" altLang="en-US" sz="2000" dirty="0"/>
          </a:p>
          <a:p>
            <a:endParaRPr lang="en-US" altLang="en-US" sz="2200" dirty="0"/>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how to request credits</a:t>
            </a:r>
          </a:p>
        </p:txBody>
      </p:sp>
      <p:pic>
        <p:nvPicPr>
          <p:cNvPr id="3" name="Picture 2"/>
          <p:cNvPicPr>
            <a:picLocks noChangeAspect="1"/>
          </p:cNvPicPr>
          <p:nvPr/>
        </p:nvPicPr>
        <p:blipFill>
          <a:blip r:embed="rId4"/>
          <a:stretch>
            <a:fillRect/>
          </a:stretch>
        </p:blipFill>
        <p:spPr>
          <a:xfrm>
            <a:off x="5807968" y="1840526"/>
            <a:ext cx="5911458" cy="1734722"/>
          </a:xfrm>
          <a:prstGeom prst="rect">
            <a:avLst/>
          </a:prstGeom>
        </p:spPr>
      </p:pic>
      <p:pic>
        <p:nvPicPr>
          <p:cNvPr id="7" name="Picture 6"/>
          <p:cNvPicPr>
            <a:picLocks noChangeAspect="1"/>
          </p:cNvPicPr>
          <p:nvPr/>
        </p:nvPicPr>
        <p:blipFill>
          <a:blip r:embed="rId5"/>
          <a:stretch>
            <a:fillRect/>
          </a:stretch>
        </p:blipFill>
        <p:spPr>
          <a:xfrm>
            <a:off x="5464304" y="3689083"/>
            <a:ext cx="6298877" cy="1429497"/>
          </a:xfrm>
          <a:prstGeom prst="rect">
            <a:avLst/>
          </a:prstGeom>
        </p:spPr>
      </p:pic>
      <p:sp>
        <p:nvSpPr>
          <p:cNvPr id="4" name="Oval 3"/>
          <p:cNvSpPr/>
          <p:nvPr/>
        </p:nvSpPr>
        <p:spPr>
          <a:xfrm>
            <a:off x="9458570" y="4462869"/>
            <a:ext cx="1080120" cy="7200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8" name="Picture 7"/>
          <p:cNvPicPr>
            <a:picLocks noChangeAspect="1"/>
          </p:cNvPicPr>
          <p:nvPr/>
        </p:nvPicPr>
        <p:blipFill>
          <a:blip r:embed="rId6"/>
          <a:stretch>
            <a:fillRect/>
          </a:stretch>
        </p:blipFill>
        <p:spPr>
          <a:xfrm>
            <a:off x="8500165" y="5145401"/>
            <a:ext cx="3308886" cy="1421507"/>
          </a:xfrm>
          <a:prstGeom prst="rect">
            <a:avLst/>
          </a:prstGeom>
        </p:spPr>
      </p:pic>
      <p:sp>
        <p:nvSpPr>
          <p:cNvPr id="11" name="TextBox 10"/>
          <p:cNvSpPr txBox="1"/>
          <p:nvPr/>
        </p:nvSpPr>
        <p:spPr>
          <a:xfrm>
            <a:off x="7176120" y="1196752"/>
            <a:ext cx="4608512" cy="369332"/>
          </a:xfrm>
          <a:prstGeom prst="rect">
            <a:avLst/>
          </a:prstGeom>
          <a:noFill/>
        </p:spPr>
        <p:txBody>
          <a:bodyPr wrap="square" rtlCol="0">
            <a:spAutoFit/>
          </a:bodyPr>
          <a:lstStyle/>
          <a:p>
            <a:r>
              <a:rPr lang="nl-BE" dirty="0"/>
              <a:t>Check </a:t>
            </a:r>
            <a:r>
              <a:rPr lang="nl-BE" dirty="0" err="1"/>
              <a:t>the</a:t>
            </a:r>
            <a:r>
              <a:rPr lang="nl-BE" dirty="0"/>
              <a:t> </a:t>
            </a:r>
            <a:r>
              <a:rPr lang="nl-BE" dirty="0">
                <a:hlinkClick r:id="rId7"/>
              </a:rPr>
              <a:t>ICTS service </a:t>
            </a:r>
            <a:r>
              <a:rPr lang="nl-BE" dirty="0" err="1">
                <a:hlinkClick r:id="rId7"/>
              </a:rPr>
              <a:t>catalog</a:t>
            </a:r>
            <a:endParaRPr lang="nl-BE" dirty="0"/>
          </a:p>
        </p:txBody>
      </p:sp>
      <p:sp>
        <p:nvSpPr>
          <p:cNvPr id="9" name="Right Arrow 8"/>
          <p:cNvSpPr/>
          <p:nvPr/>
        </p:nvSpPr>
        <p:spPr>
          <a:xfrm rot="21347765">
            <a:off x="4954191" y="1293163"/>
            <a:ext cx="2160240"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ight Arrow 11"/>
          <p:cNvSpPr/>
          <p:nvPr/>
        </p:nvSpPr>
        <p:spPr>
          <a:xfrm rot="19024342">
            <a:off x="3458607" y="2621496"/>
            <a:ext cx="4227443" cy="445315"/>
          </a:xfrm>
          <a:prstGeom prst="rightArrow">
            <a:avLst>
              <a:gd name="adj1" fmla="val 5035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custDataLst>
      <p:tags r:id="rId1"/>
    </p:custDataLst>
    <p:extLst>
      <p:ext uri="{BB962C8B-B14F-4D97-AF65-F5344CB8AC3E}">
        <p14:creationId xmlns:p14="http://schemas.microsoft.com/office/powerpoint/2010/main" val="186359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819">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819">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819">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819">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819">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819">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819">
                                            <p:txEl>
                                              <p:pRg st="13" end="1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9" grpId="0" animBg="1"/>
      <p:bldP spid="9" grpId="1" animBg="1"/>
      <p:bldP spid="12" grpId="0" animBg="1"/>
      <p:bldP spid="12"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37</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200" dirty="0">
                <a:ea typeface="Open Sans Extrabold"/>
                <a:cs typeface="Open Sans Extrabold"/>
              </a:rPr>
              <a:t>Submit your jobs with a suitable credit account</a:t>
            </a:r>
          </a:p>
          <a:p>
            <a:pPr eaLnBrk="1" hangingPunct="1">
              <a:lnSpc>
                <a:spcPct val="90000"/>
              </a:lnSpc>
            </a:pPr>
            <a:endParaRPr lang="en-US" altLang="en-US" sz="2200" dirty="0">
              <a:ea typeface="Open Sans Extrabold"/>
              <a:cs typeface="Open Sans Extrabold"/>
            </a:endParaRPr>
          </a:p>
          <a:p>
            <a:pPr marL="342900" lvl="1" indent="0">
              <a:buNone/>
            </a:pPr>
            <a:r>
              <a:rPr lang="en-US" altLang="en-US" sz="2200" dirty="0">
                <a:ea typeface="Open Sans Extrabold"/>
                <a:cs typeface="Open Sans Extrabold"/>
              </a:rPr>
              <a:t>#SBATCH –A </a:t>
            </a:r>
            <a:r>
              <a:rPr lang="en-US" altLang="en-US" sz="2200" dirty="0" err="1">
                <a:ea typeface="Open Sans Extrabold"/>
                <a:cs typeface="Open Sans Extrabold"/>
              </a:rPr>
              <a:t>lp_myproject</a:t>
            </a:r>
            <a:endParaRPr lang="en-US" altLang="en-US" sz="2200" dirty="0">
              <a:ea typeface="Open Sans Extrabold"/>
              <a:cs typeface="Open Sans Extrabold"/>
            </a:endParaRPr>
          </a:p>
          <a:p>
            <a:pPr marL="342900" lvl="1" indent="0">
              <a:buNone/>
            </a:pPr>
            <a:endParaRPr lang="en-US" altLang="en-US" sz="2200" dirty="0">
              <a:ea typeface="Open Sans Extrabold"/>
              <a:cs typeface="Open Sans Extrabold"/>
            </a:endParaRPr>
          </a:p>
          <a:p>
            <a:pPr marL="342900" lvl="1" indent="0">
              <a:buNone/>
            </a:pPr>
            <a:r>
              <a:rPr lang="en-US" altLang="en-US" sz="2200" dirty="0" err="1">
                <a:ea typeface="Open Sans Extrabold"/>
                <a:cs typeface="Open Sans Extrabold"/>
              </a:rPr>
              <a:t>sbatch</a:t>
            </a:r>
            <a:r>
              <a:rPr lang="en-US" altLang="en-US" sz="2200" dirty="0">
                <a:ea typeface="Open Sans Extrabold"/>
                <a:cs typeface="Open Sans Extrabold"/>
              </a:rPr>
              <a:t> -A </a:t>
            </a:r>
            <a:r>
              <a:rPr lang="en-US" altLang="en-US" sz="2200" dirty="0" err="1">
                <a:ea typeface="Open Sans Extrabold"/>
                <a:cs typeface="Open Sans Extrabold"/>
              </a:rPr>
              <a:t>lp_myproject</a:t>
            </a:r>
            <a:r>
              <a:rPr lang="en-US" altLang="en-US" sz="2200" dirty="0">
                <a:ea typeface="Open Sans Extrabold"/>
                <a:cs typeface="Open Sans Extrabold"/>
              </a:rPr>
              <a:t> … </a:t>
            </a:r>
            <a:r>
              <a:rPr lang="en-US" altLang="en-US" sz="2200" dirty="0" err="1">
                <a:ea typeface="Open Sans Extrabold"/>
                <a:cs typeface="Open Sans Extrabold"/>
              </a:rPr>
              <a:t>myjob.slurm</a:t>
            </a:r>
            <a:endParaRPr lang="en-US" altLang="en-US" sz="2200" dirty="0">
              <a:ea typeface="Open Sans Extrabold"/>
              <a:cs typeface="Open Sans Extrabold"/>
            </a:endParaRPr>
          </a:p>
          <a:p>
            <a:pPr lvl="1"/>
            <a:endParaRPr lang="en-US" altLang="en-US" sz="2200" dirty="0">
              <a:ea typeface="Open Sans Extrabold"/>
              <a:cs typeface="Open Sans Extrabold"/>
            </a:endParaRPr>
          </a:p>
          <a:p>
            <a:r>
              <a:rPr lang="en-US" altLang="en-US" sz="2200" dirty="0">
                <a:ea typeface="Open Sans Extrabold"/>
                <a:cs typeface="Open Sans Extrabold"/>
              </a:rPr>
              <a:t>Before submitting the job, </a:t>
            </a:r>
            <a:r>
              <a:rPr lang="en-US" altLang="en-US" sz="2200" dirty="0" err="1">
                <a:ea typeface="Open Sans Extrabold"/>
                <a:cs typeface="Open Sans Extrabold"/>
              </a:rPr>
              <a:t>Slurm</a:t>
            </a:r>
            <a:r>
              <a:rPr lang="en-US" altLang="en-US" sz="2200" dirty="0">
                <a:ea typeface="Open Sans Extrabold"/>
                <a:cs typeface="Open Sans Extrabold"/>
              </a:rPr>
              <a:t> checks if the account has enough available credits for the job</a:t>
            </a:r>
            <a:br>
              <a:rPr lang="en-US" altLang="en-US" sz="2200" dirty="0">
                <a:ea typeface="Open Sans Extrabold"/>
                <a:cs typeface="Open Sans Extrabold"/>
              </a:rPr>
            </a:br>
            <a:r>
              <a:rPr lang="en-US" altLang="en-US" sz="2200" dirty="0">
                <a:ea typeface="Open Sans Extrabold"/>
                <a:cs typeface="Open Sans Extrabold"/>
              </a:rPr>
              <a:t>(in addition to any other already-running jobs)</a:t>
            </a:r>
          </a:p>
          <a:p>
            <a:pPr marL="0" indent="0">
              <a:buNone/>
            </a:pPr>
            <a:endParaRPr lang="en-US" altLang="en-US" sz="2200" dirty="0">
              <a:ea typeface="Open Sans Extrabold"/>
              <a:cs typeface="Open Sans Extrabold"/>
            </a:endParaRPr>
          </a:p>
          <a:p>
            <a:r>
              <a:rPr lang="en-US" altLang="en-US" sz="2200" dirty="0">
                <a:ea typeface="Open Sans Extrabold"/>
                <a:cs typeface="Open Sans Extrabold"/>
              </a:rPr>
              <a:t>Once a job start running, it starts consuming credits from the account</a:t>
            </a:r>
          </a:p>
          <a:p>
            <a:endParaRPr lang="en-US" altLang="en-US" sz="2200" dirty="0">
              <a:ea typeface="Open Sans Extrabold"/>
              <a:cs typeface="Open Sans Extrabold"/>
            </a:endParaRPr>
          </a:p>
          <a:p>
            <a:endParaRPr lang="en-US" altLang="en-US" sz="2200" dirty="0">
              <a:ea typeface="Open Sans Extrabold"/>
              <a:cs typeface="Open Sans Extrabold"/>
            </a:endParaRPr>
          </a:p>
          <a:p>
            <a:endParaRPr lang="en-US" altLang="en-US" sz="1900" dirty="0">
              <a:ea typeface="Open Sans Extrabold"/>
              <a:cs typeface="Open Sans Extrabold"/>
            </a:endParaRPr>
          </a:p>
          <a:p>
            <a:pPr lvl="1"/>
            <a:endParaRPr lang="en-US" altLang="en-US" sz="2200" dirty="0"/>
          </a:p>
        </p:txBody>
      </p:sp>
      <p:sp>
        <p:nvSpPr>
          <p:cNvPr id="34818" name="Rectangle 2"/>
          <p:cNvSpPr>
            <a:spLocks noGrp="1" noChangeArrowheads="1"/>
          </p:cNvSpPr>
          <p:nvPr>
            <p:ph type="title"/>
          </p:nvPr>
        </p:nvSpPr>
        <p:spPr/>
        <p:txBody>
          <a:bodyPr/>
          <a:lstStyle/>
          <a:p>
            <a:r>
              <a:rPr lang="en-US" altLang="en-US" dirty="0"/>
              <a:t>Tier-2 credit system – how</a:t>
            </a:r>
          </a:p>
        </p:txBody>
      </p:sp>
    </p:spTree>
    <p:extLst>
      <p:ext uri="{BB962C8B-B14F-4D97-AF65-F5344CB8AC3E}">
        <p14:creationId xmlns:p14="http://schemas.microsoft.com/office/powerpoint/2010/main" val="26808694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background with white text&#10;&#10;Description automatically generated">
            <a:extLst>
              <a:ext uri="{FF2B5EF4-FFF2-40B4-BE49-F238E27FC236}">
                <a16:creationId xmlns:a16="http://schemas.microsoft.com/office/drawing/2014/main" id="{2219B93B-5A25-67C8-16CC-5487C0C4F81F}"/>
              </a:ext>
            </a:extLst>
          </p:cNvPr>
          <p:cNvPicPr>
            <a:picLocks noChangeAspect="1"/>
          </p:cNvPicPr>
          <p:nvPr/>
        </p:nvPicPr>
        <p:blipFill>
          <a:blip r:embed="rId3"/>
          <a:stretch>
            <a:fillRect/>
          </a:stretch>
        </p:blipFill>
        <p:spPr>
          <a:xfrm>
            <a:off x="866019" y="2852936"/>
            <a:ext cx="10821167" cy="1245402"/>
          </a:xfrm>
          <a:prstGeom prst="rect">
            <a:avLst/>
          </a:prstGeom>
        </p:spPr>
      </p:pic>
      <p:sp>
        <p:nvSpPr>
          <p:cNvPr id="2" name="Slide Number Placeholder 1"/>
          <p:cNvSpPr>
            <a:spLocks noGrp="1"/>
          </p:cNvSpPr>
          <p:nvPr>
            <p:ph type="sldNum" sz="quarter" idx="12"/>
          </p:nvPr>
        </p:nvSpPr>
        <p:spPr/>
        <p:txBody>
          <a:bodyPr/>
          <a:lstStyle/>
          <a:p>
            <a:fld id="{F35D8031-C8E5-48F8-A3B6-81643B27A3AF}" type="slidenum">
              <a:rPr lang="nl-BE" smtClean="0"/>
              <a:pPr/>
              <a:t>38</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r>
              <a:rPr lang="en-US" altLang="en-US" sz="2000" dirty="0">
                <a:ea typeface="Open Sans Extrabold"/>
                <a:cs typeface="Open Sans Extrabold"/>
              </a:rPr>
              <a:t>We provide various </a:t>
            </a:r>
            <a:r>
              <a:rPr lang="en-US" altLang="en-US" sz="2000" dirty="0" err="1">
                <a:latin typeface="Courier New" panose="02070309020205020404" pitchFamily="49" charset="0"/>
                <a:ea typeface="Open Sans Extrabold"/>
                <a:cs typeface="Courier New" panose="02070309020205020404" pitchFamily="49" charset="0"/>
              </a:rPr>
              <a:t>sam</a:t>
            </a:r>
            <a:r>
              <a:rPr lang="en-US" altLang="en-US" sz="2000" dirty="0">
                <a:ea typeface="Open Sans Extrabold"/>
                <a:cs typeface="Open Sans Extrabold"/>
              </a:rPr>
              <a:t>-commands to facilitate credit related queries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extLst>
              <p:ext uri="{D42A27DB-BD31-4B8C-83A1-F6EECF244321}">
                <p14:modId xmlns:p14="http://schemas.microsoft.com/office/powerpoint/2010/main" val="3940764649"/>
              </p:ext>
            </p:extLst>
          </p:nvPr>
        </p:nvGraphicFramePr>
        <p:xfrm>
          <a:off x="864813" y="1916832"/>
          <a:ext cx="10822374" cy="792480"/>
        </p:xfrm>
        <a:graphic>
          <a:graphicData uri="http://schemas.openxmlformats.org/drawingml/2006/table">
            <a:tbl>
              <a:tblPr firstRow="1" bandRow="1">
                <a:tableStyleId>{5C22544A-7EE6-4342-B048-85BDC9FD1C3A}</a:tableStyleId>
              </a:tblPr>
              <a:tblGrid>
                <a:gridCol w="6167291">
                  <a:extLst>
                    <a:ext uri="{9D8B030D-6E8A-4147-A177-3AD203B41FA5}">
                      <a16:colId xmlns:a16="http://schemas.microsoft.com/office/drawing/2014/main" val="3929993397"/>
                    </a:ext>
                  </a:extLst>
                </a:gridCol>
                <a:gridCol w="465508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-balance [-A account]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active</a:t>
                      </a:r>
                      <a:r>
                        <a:rPr lang="en-US" sz="2000" baseline="0" dirty="0"/>
                        <a:t> projects and available credits</a:t>
                      </a:r>
                      <a:endParaRPr lang="nl-BE" sz="2000" dirty="0"/>
                    </a:p>
                  </a:txBody>
                  <a:tcPr/>
                </a:tc>
                <a:extLst>
                  <a:ext uri="{0D108BD9-81ED-4DB2-BD59-A6C34878D82A}">
                    <a16:rowId xmlns:a16="http://schemas.microsoft.com/office/drawing/2014/main" val="3358618783"/>
                  </a:ext>
                </a:extLst>
              </a:tr>
            </a:tbl>
          </a:graphicData>
        </a:graphic>
      </p:graphicFrame>
    </p:spTree>
    <p:extLst>
      <p:ext uri="{BB962C8B-B14F-4D97-AF65-F5344CB8AC3E}">
        <p14:creationId xmlns:p14="http://schemas.microsoft.com/office/powerpoint/2010/main" val="27771205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F3AE07E3-1D71-8D4F-D840-CA0F47F86334}"/>
              </a:ext>
            </a:extLst>
          </p:cNvPr>
          <p:cNvPicPr>
            <a:picLocks noChangeAspect="1"/>
          </p:cNvPicPr>
          <p:nvPr/>
        </p:nvPicPr>
        <p:blipFill>
          <a:blip r:embed="rId3"/>
          <a:srcRect r="600"/>
          <a:stretch>
            <a:fillRect/>
          </a:stretch>
        </p:blipFill>
        <p:spPr>
          <a:xfrm>
            <a:off x="896942" y="2875727"/>
            <a:ext cx="10822374" cy="2065441"/>
          </a:xfrm>
          <a:prstGeom prst="rect">
            <a:avLst/>
          </a:prstGeom>
        </p:spPr>
      </p:pic>
      <p:sp>
        <p:nvSpPr>
          <p:cNvPr id="2" name="Slide Number Placeholder 1"/>
          <p:cNvSpPr>
            <a:spLocks noGrp="1"/>
          </p:cNvSpPr>
          <p:nvPr>
            <p:ph type="sldNum" sz="quarter" idx="12"/>
          </p:nvPr>
        </p:nvSpPr>
        <p:spPr/>
        <p:txBody>
          <a:bodyPr/>
          <a:lstStyle/>
          <a:p>
            <a:fld id="{F35D8031-C8E5-48F8-A3B6-81643B27A3AF}" type="slidenum">
              <a:rPr lang="nl-BE" dirty="0" smtClean="0"/>
              <a:pPr/>
              <a:t>39</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r>
              <a:rPr lang="en-US" altLang="en-US" sz="2000" dirty="0">
                <a:ea typeface="Open Sans Extrabold"/>
                <a:cs typeface="Open Sans Extrabold"/>
              </a:rPr>
              <a:t>We provide various </a:t>
            </a:r>
            <a:r>
              <a:rPr lang="en-US" altLang="en-US" sz="2000" dirty="0" err="1">
                <a:latin typeface="Courier New" panose="02070309020205020404" pitchFamily="49" charset="0"/>
                <a:ea typeface="Open Sans Extrabold"/>
                <a:cs typeface="Courier New" panose="02070309020205020404" pitchFamily="49" charset="0"/>
              </a:rPr>
              <a:t>sam</a:t>
            </a:r>
            <a:r>
              <a:rPr lang="en-US" altLang="en-US" sz="2000" dirty="0">
                <a:ea typeface="Open Sans Extrabold"/>
                <a:cs typeface="Open Sans Extrabold"/>
              </a:rPr>
              <a:t>-commands to facilitate credit related queries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extLst>
              <p:ext uri="{D42A27DB-BD31-4B8C-83A1-F6EECF244321}">
                <p14:modId xmlns:p14="http://schemas.microsoft.com/office/powerpoint/2010/main" val="2991176652"/>
              </p:ext>
            </p:extLst>
          </p:nvPr>
        </p:nvGraphicFramePr>
        <p:xfrm>
          <a:off x="864813" y="1916832"/>
          <a:ext cx="10822374" cy="1097280"/>
        </p:xfrm>
        <a:graphic>
          <a:graphicData uri="http://schemas.openxmlformats.org/drawingml/2006/table">
            <a:tbl>
              <a:tblPr firstRow="1" bandRow="1">
                <a:tableStyleId>{5C22544A-7EE6-4342-B048-85BDC9FD1C3A}</a:tableStyleId>
              </a:tblPr>
              <a:tblGrid>
                <a:gridCol w="6167291">
                  <a:extLst>
                    <a:ext uri="{9D8B030D-6E8A-4147-A177-3AD203B41FA5}">
                      <a16:colId xmlns:a16="http://schemas.microsoft.com/office/drawing/2014/main" val="3929993397"/>
                    </a:ext>
                  </a:extLst>
                </a:gridCol>
                <a:gridCol w="465508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err="1">
                          <a:latin typeface="Courier New"/>
                          <a:cs typeface="Courier New"/>
                        </a:rPr>
                        <a:t>sam</a:t>
                      </a:r>
                      <a:r>
                        <a:rPr lang="en-US" sz="2000" dirty="0">
                          <a:latin typeface="Courier New"/>
                          <a:cs typeface="Courier New"/>
                        </a:rPr>
                        <a:t>-list-allocations –A &lt;account-name&gt;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the credit deposits and refunds (if any)</a:t>
                      </a:r>
                      <a:endParaRPr lang="nl-BE" sz="2000" dirty="0"/>
                    </a:p>
                  </a:txBody>
                  <a:tcPr/>
                </a:tc>
                <a:extLst>
                  <a:ext uri="{0D108BD9-81ED-4DB2-BD59-A6C34878D82A}">
                    <a16:rowId xmlns:a16="http://schemas.microsoft.com/office/drawing/2014/main" val="2150199804"/>
                  </a:ext>
                </a:extLst>
              </a:tr>
            </a:tbl>
          </a:graphicData>
        </a:graphic>
      </p:graphicFrame>
    </p:spTree>
    <p:extLst>
      <p:ext uri="{BB962C8B-B14F-4D97-AF65-F5344CB8AC3E}">
        <p14:creationId xmlns:p14="http://schemas.microsoft.com/office/powerpoint/2010/main" val="31907253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a:t>
            </a:fld>
            <a:endParaRPr lang="nl-BE"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9536" y="1124744"/>
            <a:ext cx="7983914" cy="4490952"/>
          </a:xfrm>
          <a:prstGeom prst="roundRect">
            <a:avLst/>
          </a:prstGeom>
        </p:spPr>
      </p:pic>
      <p:sp>
        <p:nvSpPr>
          <p:cNvPr id="3" name="Rectangle 2"/>
          <p:cNvSpPr/>
          <p:nvPr/>
        </p:nvSpPr>
        <p:spPr>
          <a:xfrm>
            <a:off x="1415480" y="5687437"/>
            <a:ext cx="9142295" cy="423321"/>
          </a:xfrm>
          <a:prstGeom prst="rect">
            <a:avLst/>
          </a:prstGeom>
        </p:spPr>
        <p:txBody>
          <a:bodyPr wrap="square">
            <a:spAutoFit/>
          </a:bodyPr>
          <a:lstStyle/>
          <a:p>
            <a:pPr algn="ctr">
              <a:lnSpc>
                <a:spcPct val="130000"/>
              </a:lnSpc>
            </a:pPr>
            <a:r>
              <a:rPr lang="en-US" altLang="nl-BE" dirty="0">
                <a:solidFill>
                  <a:schemeClr val="tx2"/>
                </a:solidFill>
              </a:rPr>
              <a:t>The concept is simple:</a:t>
            </a:r>
            <a:r>
              <a:rPr lang="pl-PL" altLang="nl-BE" dirty="0">
                <a:solidFill>
                  <a:schemeClr val="tx2"/>
                </a:solidFill>
              </a:rPr>
              <a:t> </a:t>
            </a:r>
            <a:r>
              <a:rPr lang="en-US" altLang="nl-BE" b="1" dirty="0">
                <a:solidFill>
                  <a:schemeClr val="tx2"/>
                </a:solidFill>
              </a:rPr>
              <a:t>parallelism</a:t>
            </a:r>
            <a:r>
              <a:rPr lang="en-US" altLang="nl-BE" dirty="0">
                <a:solidFill>
                  <a:schemeClr val="tx2"/>
                </a:solidFill>
              </a:rPr>
              <a:t> = employing multiple processors for a single problem</a:t>
            </a: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dirty="0" err="1"/>
              <a:t>What</a:t>
            </a:r>
            <a:r>
              <a:rPr lang="nl-BE" dirty="0"/>
              <a:t> is High Performance Computing</a:t>
            </a:r>
            <a:r>
              <a:rPr lang="en-US" dirty="0"/>
              <a:t>?</a:t>
            </a:r>
            <a:endParaRPr lang="en-US" altLang="en-US" dirty="0"/>
          </a:p>
        </p:txBody>
      </p:sp>
    </p:spTree>
    <p:extLst>
      <p:ext uri="{BB962C8B-B14F-4D97-AF65-F5344CB8AC3E}">
        <p14:creationId xmlns:p14="http://schemas.microsoft.com/office/powerpoint/2010/main" val="2453864208"/>
      </p:ext>
    </p:extLst>
  </p:cSld>
  <p:clrMapOvr>
    <a:masterClrMapping/>
  </p:clrMapOvr>
  <p:extLst>
    <p:ext uri="{3A86A75C-4F4B-4683-9AE1-C65F6400EC91}">
      <p14:laserTraceLst xmlns:p14="http://schemas.microsoft.com/office/powerpoint/2010/main">
        <p14:tracePtLst>
          <p14:tracePt t="31596" x="3765550" y="3792538"/>
          <p14:tracePt t="31714" x="3756025" y="3792538"/>
          <p14:tracePt t="31775" x="3746500" y="3792538"/>
          <p14:tracePt t="31787" x="3729038" y="3792538"/>
          <p14:tracePt t="31794" x="3684588" y="3792538"/>
          <p14:tracePt t="31803" x="3613150" y="3792538"/>
          <p14:tracePt t="31814" x="3541713" y="3792538"/>
          <p14:tracePt t="31831" x="3478213" y="3783013"/>
          <p14:tracePt t="31848" x="3343275" y="3765550"/>
          <p14:tracePt t="31864" x="3236913" y="3738563"/>
          <p14:tracePt t="31882" x="3182938" y="3729038"/>
          <p14:tracePt t="31898" x="3092450" y="3702050"/>
          <p14:tracePt t="31914" x="3038475" y="3684588"/>
          <p14:tracePt t="31931" x="3011488" y="3684588"/>
          <p14:tracePt t="31948" x="2976563" y="3667125"/>
          <p14:tracePt t="31964" x="2959100" y="3667125"/>
          <p14:tracePt t="31983" x="2949575" y="3667125"/>
          <p14:tracePt t="31998" x="2940050" y="3657600"/>
          <p14:tracePt t="32042" x="2932113" y="3657600"/>
          <p14:tracePt t="32083" x="2932113" y="3648075"/>
          <p14:tracePt t="32112" x="2932113" y="3640138"/>
          <p14:tracePt t="32132" x="2940050" y="3621088"/>
          <p14:tracePt t="32142" x="3030538" y="3568700"/>
          <p14:tracePt t="32153" x="3146425" y="3495675"/>
          <p14:tracePt t="32164" x="3236913" y="3441700"/>
          <p14:tracePt t="32181" x="3370263" y="3370263"/>
          <p14:tracePt t="32197" x="3406775" y="3352800"/>
          <p14:tracePt t="32214" x="3451225" y="3325813"/>
          <p14:tracePt t="32231" x="3460750" y="3316288"/>
          <p14:tracePt t="32260" x="3397250" y="3316288"/>
          <p14:tracePt t="32270" x="3254375" y="3370263"/>
          <p14:tracePt t="32281" x="3101975" y="3416300"/>
          <p14:tracePt t="32297" x="2976563" y="3460750"/>
          <p14:tracePt t="32314" x="2752725" y="3559175"/>
          <p14:tracePt t="32331" x="2608263" y="3630613"/>
          <p14:tracePt t="32347" x="2573338" y="3667125"/>
          <p14:tracePt t="32364" x="2519363" y="3694113"/>
          <p14:tracePt t="32381" x="2501900" y="3711575"/>
          <p14:tracePt t="32401" x="2501900" y="3721100"/>
          <p14:tracePt t="32414" x="2509838" y="3729038"/>
          <p14:tracePt t="32431" x="2662238" y="3746500"/>
          <p14:tracePt t="32447" x="2743200" y="3746500"/>
          <p14:tracePt t="32464" x="2868613" y="3746500"/>
          <p14:tracePt t="32480" x="2922588" y="3738563"/>
          <p14:tracePt t="32497" x="2940050" y="3738563"/>
          <p14:tracePt t="32514" x="2959100" y="3721100"/>
          <p14:tracePt t="32530" x="2967038" y="3721100"/>
          <p14:tracePt t="32548" x="2940050" y="3711575"/>
          <p14:tracePt t="32564" x="2787650" y="3711575"/>
          <p14:tracePt t="32580" x="2401888" y="3819525"/>
          <p14:tracePt t="32597" x="2070100" y="3944938"/>
          <p14:tracePt t="32614" x="1963738" y="3989388"/>
          <p14:tracePt t="32630" x="1811338" y="4070350"/>
          <p14:tracePt t="32647" x="1739900" y="4105275"/>
          <p14:tracePt t="32664" x="1720850" y="4114800"/>
          <p14:tracePt t="32680" x="1712913" y="4124325"/>
          <p14:tracePt t="32707" x="1801813" y="4078288"/>
          <p14:tracePt t="32718" x="1892300" y="4016375"/>
          <p14:tracePt t="32730" x="1981200" y="3962400"/>
          <p14:tracePt t="32747" x="2079625" y="3890963"/>
          <p14:tracePt t="32763" x="2106613" y="3863975"/>
          <p14:tracePt t="32780" x="2133600" y="3846513"/>
          <p14:tracePt t="32797" x="2143125" y="3827463"/>
          <p14:tracePt t="32817" x="2106613" y="3836988"/>
          <p14:tracePt t="32830" x="1963738" y="3898900"/>
          <p14:tracePt t="32847" x="1649413" y="4078288"/>
          <p14:tracePt t="32863" x="1550988" y="4124325"/>
          <p14:tracePt t="32880" x="1416050" y="4213225"/>
          <p14:tracePt t="32897" x="1354138" y="4249738"/>
          <p14:tracePt t="32913" x="1335088" y="4257675"/>
          <p14:tracePt t="32930" x="1327150" y="4267200"/>
          <p14:tracePt t="32947" x="1327150" y="4257675"/>
          <p14:tracePt t="32963" x="1416050" y="4213225"/>
          <p14:tracePt t="32980" x="1560513" y="4097338"/>
          <p14:tracePt t="32997" x="1631950" y="4033838"/>
          <p14:tracePt t="33013" x="1649413" y="4025900"/>
          <p14:tracePt t="33030" x="1666875" y="4006850"/>
          <p14:tracePt t="33047" x="1676400" y="4006850"/>
          <p14:tracePt t="33066" x="1639888" y="4025900"/>
          <p14:tracePt t="33080" x="1587500" y="4087813"/>
          <p14:tracePt t="33097" x="1514475" y="4151313"/>
          <p14:tracePt t="33114" x="1487488" y="4178300"/>
          <p14:tracePt t="33130" x="1479550" y="4186238"/>
          <p14:tracePt t="33147" x="1470025" y="4186238"/>
          <p14:tracePt t="33164" x="1460500" y="4186238"/>
          <p14:tracePt t="33849" x="1639888" y="4114800"/>
          <p14:tracePt t="33859" x="1944688" y="3971925"/>
          <p14:tracePt t="33871" x="2249488" y="3827463"/>
          <p14:tracePt t="33888" x="2868613" y="3505200"/>
          <p14:tracePt t="33905" x="3155950" y="3325813"/>
          <p14:tracePt t="33921" x="3640138" y="2994025"/>
          <p14:tracePt t="33938" x="3863975" y="2824163"/>
          <p14:tracePt t="33955" x="3917950" y="2779713"/>
          <p14:tracePt t="33971" x="3979863" y="2743200"/>
          <p14:tracePt t="33988" x="3989388" y="2743200"/>
          <p14:tracePt t="34005" x="4006850" y="2779713"/>
          <p14:tracePt t="34021" x="3881438" y="3038475"/>
          <p14:tracePt t="34038" x="3586163" y="3397250"/>
          <p14:tracePt t="34055" x="3389313" y="3568700"/>
          <p14:tracePt t="34071" x="2913063" y="3898900"/>
          <p14:tracePt t="34088" x="2455863" y="4105275"/>
          <p14:tracePt t="34105" x="2312988" y="4132263"/>
          <p14:tracePt t="34121" x="2089150" y="4151313"/>
          <p14:tracePt t="34138" x="1909763" y="4078288"/>
          <p14:tracePt t="34154" x="1855788" y="3989388"/>
          <p14:tracePt t="34171" x="1819275" y="3746500"/>
          <p14:tracePt t="34188" x="1917700" y="3451225"/>
          <p14:tracePt t="34205" x="2044700" y="3316288"/>
          <p14:tracePt t="34221" x="2374900" y="3111500"/>
          <p14:tracePt t="34238" x="2806700" y="3021013"/>
          <p14:tracePt t="34254" x="2984500" y="3021013"/>
          <p14:tracePt t="34271" x="3254375" y="3084513"/>
          <p14:tracePt t="34288" x="3416300" y="3209925"/>
          <p14:tracePt t="34304" x="3451225" y="3281363"/>
          <p14:tracePt t="34321" x="3441700" y="3487738"/>
          <p14:tracePt t="34338" x="3128963" y="3792538"/>
          <p14:tracePt t="34354" x="2868613" y="3971925"/>
          <p14:tracePt t="34371" x="2170113" y="4267200"/>
          <p14:tracePt t="34388" x="1460500" y="4446588"/>
          <p14:tracePt t="34405" x="995363" y="4464050"/>
          <p14:tracePt t="34421" x="850900" y="4437063"/>
          <p14:tracePt t="34438" x="673100" y="4330700"/>
          <p14:tracePt t="34455" x="592138" y="4203700"/>
          <p14:tracePt t="34471" x="573088" y="4159250"/>
          <p14:tracePt t="34488" x="573088" y="4070350"/>
          <p14:tracePt t="34504" x="592138" y="4033838"/>
          <p14:tracePt t="34521" x="627063" y="3989388"/>
          <p14:tracePt t="34538" x="663575" y="3962400"/>
          <p14:tracePt t="34554" x="690563" y="3952875"/>
          <p14:tracePt t="34571" x="698500" y="3952875"/>
          <p14:tracePt t="34588" x="708025" y="3952875"/>
          <p14:tracePt t="34614" x="717550" y="3952875"/>
          <p14:tracePt t="34644" x="725488" y="3952875"/>
          <p14:tracePt t="34654" x="725488" y="3962400"/>
          <p14:tracePt t="34693" x="725488" y="3971925"/>
          <p14:tracePt t="34703" x="735013" y="3979863"/>
          <p14:tracePt t="34724" x="744538" y="3979863"/>
          <p14:tracePt t="34733" x="752475" y="3989388"/>
          <p14:tracePt t="34743" x="762000" y="3998913"/>
          <p14:tracePt t="34754" x="788988" y="4006850"/>
          <p14:tracePt t="34771" x="806450" y="4016375"/>
          <p14:tracePt t="34787" x="869950" y="4060825"/>
          <p14:tracePt t="34804" x="941388" y="4097338"/>
          <p14:tracePt t="34821" x="968375" y="4114800"/>
          <p14:tracePt t="34837" x="1039813" y="4151313"/>
          <p14:tracePt t="34854" x="1084263" y="4168775"/>
          <p14:tracePt t="34871" x="1103313" y="4178300"/>
          <p14:tracePt t="34887" x="1111250" y="4178300"/>
          <p14:tracePt t="34904" x="1130300" y="4178300"/>
          <p14:tracePt t="34921" x="1138238" y="4178300"/>
          <p14:tracePt t="34937" x="1147763" y="4178300"/>
          <p14:tracePt t="34954" x="1174750" y="4178300"/>
          <p14:tracePt t="34971" x="1201738" y="4178300"/>
          <p14:tracePt t="34987" x="1282700" y="4195763"/>
          <p14:tracePt t="35004" x="1344613" y="4213225"/>
          <p14:tracePt t="35021" x="1408113" y="4249738"/>
          <p14:tracePt t="35037" x="1425575" y="4267200"/>
          <p14:tracePt t="35054" x="1452563" y="4303713"/>
          <p14:tracePt t="35070" x="1470025" y="4321175"/>
          <p14:tracePt t="35087" x="1479550" y="4330700"/>
          <p14:tracePt t="35104" x="1479550" y="4356100"/>
          <p14:tracePt t="35120" x="1470025" y="4419600"/>
          <p14:tracePt t="35137" x="1460500" y="4456113"/>
          <p14:tracePt t="35154" x="1452563" y="4518025"/>
          <p14:tracePt t="35781" x="0" y="0"/>
        </p14:tracePtLst>
      </p14:laserTraceLst>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40</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r>
              <a:rPr lang="en-US" altLang="en-US" sz="2000" dirty="0">
                <a:ea typeface="Open Sans Extrabold"/>
                <a:cs typeface="Open Sans Extrabold"/>
              </a:rPr>
              <a:t>We provide various </a:t>
            </a:r>
            <a:r>
              <a:rPr lang="en-US" altLang="en-US" sz="2000" i="1" dirty="0" err="1">
                <a:latin typeface="Courier New" panose="02070309020205020404" pitchFamily="49" charset="0"/>
                <a:ea typeface="Open Sans Extrabold"/>
                <a:cs typeface="Courier New" panose="02070309020205020404" pitchFamily="49" charset="0"/>
              </a:rPr>
              <a:t>sam</a:t>
            </a:r>
            <a:r>
              <a:rPr lang="en-US" altLang="en-US" sz="2000" dirty="0">
                <a:ea typeface="Open Sans Extrabold"/>
                <a:cs typeface="Open Sans Extrabold"/>
              </a:rPr>
              <a:t>-commands to facilitate credit related queries</a:t>
            </a:r>
            <a:endParaRPr lang="en-US" altLang="en-US" sz="1900" dirty="0">
              <a:ea typeface="Open Sans Extrabold"/>
              <a:cs typeface="Open Sans Extrabold"/>
            </a:endParaRPr>
          </a:p>
          <a:p>
            <a:pPr marL="0" indent="0">
              <a:buNone/>
            </a:pP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extLst>
              <p:ext uri="{D42A27DB-BD31-4B8C-83A1-F6EECF244321}">
                <p14:modId xmlns:p14="http://schemas.microsoft.com/office/powerpoint/2010/main" val="3701249451"/>
              </p:ext>
            </p:extLst>
          </p:nvPr>
        </p:nvGraphicFramePr>
        <p:xfrm>
          <a:off x="864813" y="1916832"/>
          <a:ext cx="10822373" cy="1097280"/>
        </p:xfrm>
        <a:graphic>
          <a:graphicData uri="http://schemas.openxmlformats.org/drawingml/2006/table">
            <a:tbl>
              <a:tblPr firstRow="1" bandRow="1">
                <a:tableStyleId>{5C22544A-7EE6-4342-B048-85BDC9FD1C3A}</a:tableStyleId>
              </a:tblPr>
              <a:tblGrid>
                <a:gridCol w="5016500">
                  <a:extLst>
                    <a:ext uri="{9D8B030D-6E8A-4147-A177-3AD203B41FA5}">
                      <a16:colId xmlns:a16="http://schemas.microsoft.com/office/drawing/2014/main" val="3929993397"/>
                    </a:ext>
                  </a:extLst>
                </a:gridCol>
                <a:gridCol w="580587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-quote </a:t>
                      </a:r>
                      <a:r>
                        <a:rPr lang="en-US" sz="2000" dirty="0" err="1">
                          <a:latin typeface="Courier New"/>
                          <a:cs typeface="Courier New"/>
                        </a:rPr>
                        <a:t>sbatch</a:t>
                      </a:r>
                      <a:r>
                        <a:rPr lang="en-US" sz="2000" dirty="0">
                          <a:latin typeface="Courier New"/>
                          <a:cs typeface="Courier New"/>
                        </a:rPr>
                        <a:t> [</a:t>
                      </a:r>
                      <a:r>
                        <a:rPr lang="en-US" sz="2000" dirty="0" err="1">
                          <a:latin typeface="Courier New"/>
                          <a:cs typeface="Courier New"/>
                        </a:rPr>
                        <a:t>sbatch</a:t>
                      </a:r>
                      <a:r>
                        <a:rPr lang="en-US" sz="2000" dirty="0">
                          <a:latin typeface="Courier New"/>
                          <a:cs typeface="Courier New"/>
                        </a:rPr>
                        <a:t> </a:t>
                      </a:r>
                      <a:r>
                        <a:rPr lang="en-US" sz="2000" dirty="0" err="1">
                          <a:latin typeface="Courier New"/>
                          <a:cs typeface="Courier New"/>
                        </a:rPr>
                        <a:t>args</a:t>
                      </a:r>
                      <a:r>
                        <a:rPr lang="en-US" sz="2000" dirty="0">
                          <a:latin typeface="Courier New"/>
                          <a:cs typeface="Courier New"/>
                        </a:rPr>
                        <a:t>]</a:t>
                      </a:r>
                      <a:br>
                        <a:rPr lang="en-US" sz="2000" dirty="0">
                          <a:latin typeface="Courier New"/>
                          <a:cs typeface="Courier New"/>
                        </a:rPr>
                      </a:br>
                      <a:r>
                        <a:rPr lang="en-US" sz="2000" dirty="0">
                          <a:latin typeface="Courier New"/>
                          <a:cs typeface="Courier New"/>
                        </a:rPr>
                        <a:t>                 [</a:t>
                      </a:r>
                      <a:r>
                        <a:rPr lang="en-US" sz="2000" dirty="0" err="1">
                          <a:latin typeface="Courier New"/>
                          <a:cs typeface="Courier New"/>
                        </a:rPr>
                        <a:t>myjob.slurm</a:t>
                      </a:r>
                      <a:r>
                        <a:rPr lang="en-US" sz="2000" dirty="0">
                          <a:latin typeface="Courier New"/>
                          <a:cs typeface="Courier New"/>
                        </a:rPr>
                        <a:t>]</a:t>
                      </a:r>
                      <a:endParaRPr lang="nl-BE" sz="2000" dirty="0">
                        <a:latin typeface="Courier New" panose="02070309020205020404" pitchFamily="49" charset="0"/>
                        <a:cs typeface="Courier New" panose="02070309020205020404" pitchFamily="49" charset="0"/>
                      </a:endParaRPr>
                    </a:p>
                  </a:txBody>
                  <a:tcPr anchor="ctr"/>
                </a:tc>
                <a:tc>
                  <a:txBody>
                    <a:bodyPr/>
                    <a:lstStyle/>
                    <a:p>
                      <a:r>
                        <a:rPr lang="en-US" sz="2000" dirty="0"/>
                        <a:t>Estimates the (max) amount of credits a job will use</a:t>
                      </a:r>
                      <a:endParaRPr lang="nl-BE" sz="2000" dirty="0"/>
                    </a:p>
                  </a:txBody>
                  <a:tcPr anchor="ctr"/>
                </a:tc>
                <a:extLst>
                  <a:ext uri="{0D108BD9-81ED-4DB2-BD59-A6C34878D82A}">
                    <a16:rowId xmlns:a16="http://schemas.microsoft.com/office/drawing/2014/main" val="1571753053"/>
                  </a:ext>
                </a:extLst>
              </a:tr>
            </a:tbl>
          </a:graphicData>
        </a:graphic>
      </p:graphicFrame>
      <p:pic>
        <p:nvPicPr>
          <p:cNvPr id="3" name="Picture 2" descr="A black background with white text&#10;&#10;Description automatically generated">
            <a:extLst>
              <a:ext uri="{FF2B5EF4-FFF2-40B4-BE49-F238E27FC236}">
                <a16:creationId xmlns:a16="http://schemas.microsoft.com/office/drawing/2014/main" id="{8B8CF5A0-72B8-1410-2EDB-9678937BC880}"/>
              </a:ext>
            </a:extLst>
          </p:cNvPr>
          <p:cNvPicPr>
            <a:picLocks noChangeAspect="1"/>
          </p:cNvPicPr>
          <p:nvPr/>
        </p:nvPicPr>
        <p:blipFill>
          <a:blip r:embed="rId3"/>
          <a:stretch>
            <a:fillRect/>
          </a:stretch>
        </p:blipFill>
        <p:spPr>
          <a:xfrm>
            <a:off x="845390" y="3215787"/>
            <a:ext cx="10841795" cy="1005301"/>
          </a:xfrm>
          <a:prstGeom prst="rect">
            <a:avLst/>
          </a:prstGeom>
        </p:spPr>
      </p:pic>
    </p:spTree>
    <p:extLst>
      <p:ext uri="{BB962C8B-B14F-4D97-AF65-F5344CB8AC3E}">
        <p14:creationId xmlns:p14="http://schemas.microsoft.com/office/powerpoint/2010/main" val="18802408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A0B723-1908-60DD-74F8-32053F5AE9C4}"/>
              </a:ext>
            </a:extLst>
          </p:cNvPr>
          <p:cNvPicPr>
            <a:picLocks noChangeAspect="1"/>
          </p:cNvPicPr>
          <p:nvPr/>
        </p:nvPicPr>
        <p:blipFill>
          <a:blip r:embed="rId3"/>
          <a:srcRect b="4090"/>
          <a:stretch>
            <a:fillRect/>
          </a:stretch>
        </p:blipFill>
        <p:spPr>
          <a:xfrm>
            <a:off x="839416" y="3417800"/>
            <a:ext cx="5688632" cy="3187655"/>
          </a:xfrm>
          <a:prstGeom prst="rect">
            <a:avLst/>
          </a:prstGeom>
        </p:spPr>
      </p:pic>
      <p:sp>
        <p:nvSpPr>
          <p:cNvPr id="2" name="Slide Number Placeholder 1"/>
          <p:cNvSpPr>
            <a:spLocks noGrp="1"/>
          </p:cNvSpPr>
          <p:nvPr>
            <p:ph type="sldNum" sz="quarter" idx="12"/>
          </p:nvPr>
        </p:nvSpPr>
        <p:spPr/>
        <p:txBody>
          <a:bodyPr/>
          <a:lstStyle/>
          <a:p>
            <a:fld id="{F35D8031-C8E5-48F8-A3B6-81643B27A3AF}" type="slidenum">
              <a:rPr lang="nl-BE" smtClean="0"/>
              <a:pPr/>
              <a:t>41</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r>
              <a:rPr lang="en-US" altLang="en-US" sz="2000" dirty="0">
                <a:ea typeface="Open Sans Extrabold"/>
                <a:cs typeface="Open Sans Extrabold"/>
              </a:rPr>
              <a:t>We provide various </a:t>
            </a:r>
            <a:r>
              <a:rPr lang="en-US" altLang="en-US" sz="2000" dirty="0" err="1">
                <a:latin typeface="Courier New" panose="02070309020205020404" pitchFamily="49" charset="0"/>
                <a:ea typeface="Open Sans Extrabold"/>
                <a:cs typeface="Courier New" panose="02070309020205020404" pitchFamily="49" charset="0"/>
              </a:rPr>
              <a:t>sam</a:t>
            </a:r>
            <a:r>
              <a:rPr lang="en-US" altLang="en-US" sz="2000" dirty="0">
                <a:ea typeface="Open Sans Extrabold"/>
                <a:cs typeface="Open Sans Extrabold"/>
              </a:rPr>
              <a:t>-commands to facilitate credit related queries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extLst>
              <p:ext uri="{D42A27DB-BD31-4B8C-83A1-F6EECF244321}">
                <p14:modId xmlns:p14="http://schemas.microsoft.com/office/powerpoint/2010/main" val="1371690159"/>
              </p:ext>
            </p:extLst>
          </p:nvPr>
        </p:nvGraphicFramePr>
        <p:xfrm>
          <a:off x="864813" y="1916832"/>
          <a:ext cx="10822373" cy="1402080"/>
        </p:xfrm>
        <a:graphic>
          <a:graphicData uri="http://schemas.openxmlformats.org/drawingml/2006/table">
            <a:tbl>
              <a:tblPr firstRow="1" bandRow="1">
                <a:tableStyleId>{5C22544A-7EE6-4342-B048-85BDC9FD1C3A}</a:tableStyleId>
              </a:tblPr>
              <a:tblGrid>
                <a:gridCol w="5447211">
                  <a:extLst>
                    <a:ext uri="{9D8B030D-6E8A-4147-A177-3AD203B41FA5}">
                      <a16:colId xmlns:a16="http://schemas.microsoft.com/office/drawing/2014/main" val="3929993397"/>
                    </a:ext>
                  </a:extLst>
                </a:gridCol>
                <a:gridCol w="5375162">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-statement -A &lt;account-name&gt;</a:t>
                      </a:r>
                      <a:br>
                        <a:rPr lang="en-US" sz="2000" dirty="0">
                          <a:latin typeface="Courier New"/>
                          <a:cs typeface="Courier New"/>
                        </a:rPr>
                      </a:br>
                      <a:r>
                        <a:rPr lang="en-US" sz="2000" dirty="0">
                          <a:latin typeface="Courier New"/>
                          <a:cs typeface="Courier New"/>
                        </a:rPr>
                        <a:t>              -s &lt;start-date&gt;</a:t>
                      </a:r>
                      <a:br>
                        <a:rPr lang="en-US" sz="2000" dirty="0">
                          <a:latin typeface="Courier New"/>
                          <a:cs typeface="Courier New"/>
                        </a:rPr>
                      </a:br>
                      <a:r>
                        <a:rPr lang="en-US" sz="2000" dirty="0">
                          <a:latin typeface="Courier New"/>
                          <a:cs typeface="Courier New"/>
                        </a:rPr>
                        <a:t>              -e &lt;end-date&gt;</a:t>
                      </a:r>
                      <a:endParaRPr lang="nl-BE" sz="2000" dirty="0">
                        <a:latin typeface="Courier New" panose="02070309020205020404" pitchFamily="49" charset="0"/>
                        <a:cs typeface="Courier New" panose="02070309020205020404" pitchFamily="49" charset="0"/>
                      </a:endParaRPr>
                    </a:p>
                  </a:txBody>
                  <a:tcPr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Overview of credits used by each job in some time window</a:t>
                      </a:r>
                      <a:endParaRPr lang="nl-BE" sz="2000" dirty="0"/>
                    </a:p>
                  </a:txBody>
                  <a:tcPr anchor="ctr"/>
                </a:tc>
                <a:extLst>
                  <a:ext uri="{0D108BD9-81ED-4DB2-BD59-A6C34878D82A}">
                    <a16:rowId xmlns:a16="http://schemas.microsoft.com/office/drawing/2014/main" val="1571753053"/>
                  </a:ext>
                </a:extLst>
              </a:tr>
            </a:tbl>
          </a:graphicData>
        </a:graphic>
      </p:graphicFrame>
    </p:spTree>
    <p:extLst>
      <p:ext uri="{BB962C8B-B14F-4D97-AF65-F5344CB8AC3E}">
        <p14:creationId xmlns:p14="http://schemas.microsoft.com/office/powerpoint/2010/main" val="25498477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42</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r>
              <a:rPr lang="en-US" altLang="en-US" sz="2000" dirty="0">
                <a:ea typeface="Open Sans Extrabold"/>
                <a:cs typeface="Open Sans Extrabold"/>
              </a:rPr>
              <a:t>We provide various </a:t>
            </a:r>
            <a:r>
              <a:rPr lang="en-US" altLang="en-US" sz="2000" dirty="0" err="1">
                <a:latin typeface="Courier New" panose="02070309020205020404" pitchFamily="49" charset="0"/>
                <a:ea typeface="Open Sans Extrabold"/>
                <a:cs typeface="Courier New" panose="02070309020205020404" pitchFamily="49" charset="0"/>
              </a:rPr>
              <a:t>sam</a:t>
            </a:r>
            <a:r>
              <a:rPr lang="en-US" altLang="en-US" sz="2000" dirty="0">
                <a:ea typeface="Open Sans Extrabold"/>
                <a:cs typeface="Open Sans Extrabold"/>
              </a:rPr>
              <a:t>-commands to facilitate credit related queries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extLst>
              <p:ext uri="{D42A27DB-BD31-4B8C-83A1-F6EECF244321}">
                <p14:modId xmlns:p14="http://schemas.microsoft.com/office/powerpoint/2010/main" val="1577381664"/>
              </p:ext>
            </p:extLst>
          </p:nvPr>
        </p:nvGraphicFramePr>
        <p:xfrm>
          <a:off x="864813" y="1916832"/>
          <a:ext cx="10822374" cy="3200400"/>
        </p:xfrm>
        <a:graphic>
          <a:graphicData uri="http://schemas.openxmlformats.org/drawingml/2006/table">
            <a:tbl>
              <a:tblPr firstRow="1" bandRow="1">
                <a:tableStyleId>{5C22544A-7EE6-4342-B048-85BDC9FD1C3A}</a:tableStyleId>
              </a:tblPr>
              <a:tblGrid>
                <a:gridCol w="7031387">
                  <a:extLst>
                    <a:ext uri="{9D8B030D-6E8A-4147-A177-3AD203B41FA5}">
                      <a16:colId xmlns:a16="http://schemas.microsoft.com/office/drawing/2014/main" val="3929993397"/>
                    </a:ext>
                  </a:extLst>
                </a:gridCol>
                <a:gridCol w="3790987">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-balance</a:t>
                      </a:r>
                      <a:endParaRPr lang="nl-BE" sz="2000" dirty="0">
                        <a:latin typeface="Courier New" panose="02070309020205020404" pitchFamily="49" charset="0"/>
                        <a:cs typeface="Courier New" panose="02070309020205020404" pitchFamily="49" charset="0"/>
                      </a:endParaRPr>
                    </a:p>
                  </a:txBody>
                  <a:tcPr anchor="ctr"/>
                </a:tc>
                <a:tc>
                  <a:txBody>
                    <a:bodyPr/>
                    <a:lstStyle/>
                    <a:p>
                      <a:r>
                        <a:rPr lang="en-US" sz="2000" dirty="0"/>
                        <a:t>Lists active</a:t>
                      </a:r>
                      <a:r>
                        <a:rPr lang="en-US" sz="2000" baseline="0" dirty="0"/>
                        <a:t> projects and available credits</a:t>
                      </a:r>
                      <a:endParaRPr lang="nl-BE" sz="2000" dirty="0"/>
                    </a:p>
                  </a:txBody>
                  <a:tcPr anchor="ctr"/>
                </a:tc>
                <a:extLst>
                  <a:ext uri="{0D108BD9-81ED-4DB2-BD59-A6C34878D82A}">
                    <a16:rowId xmlns:a16="http://schemas.microsoft.com/office/drawing/2014/main" val="3358618783"/>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err="1">
                          <a:latin typeface="Courier New"/>
                          <a:cs typeface="Courier New"/>
                        </a:rPr>
                        <a:t>sam</a:t>
                      </a:r>
                      <a:r>
                        <a:rPr lang="en-US" sz="2000" dirty="0">
                          <a:latin typeface="Courier New"/>
                          <a:cs typeface="Courier New"/>
                        </a:rPr>
                        <a:t>-list-allocations –A &lt;account-name&gt;</a:t>
                      </a:r>
                      <a:endParaRPr lang="nl-BE" sz="2000" dirty="0">
                        <a:latin typeface="Courier New"/>
                        <a:cs typeface="Courier New"/>
                      </a:endParaRPr>
                    </a:p>
                  </a:txBody>
                  <a:tcPr anchor="ctr"/>
                </a:tc>
                <a:tc>
                  <a:txBody>
                    <a:bodyPr/>
                    <a:lstStyle/>
                    <a:p>
                      <a:r>
                        <a:rPr lang="en-US" sz="2000" dirty="0"/>
                        <a:t>Lists the credit deposits and refunds (if any)</a:t>
                      </a:r>
                      <a:endParaRPr lang="nl-BE" sz="2000" dirty="0"/>
                    </a:p>
                  </a:txBody>
                  <a:tcPr anchor="ctr"/>
                </a:tc>
                <a:extLst>
                  <a:ext uri="{0D108BD9-81ED-4DB2-BD59-A6C34878D82A}">
                    <a16:rowId xmlns:a16="http://schemas.microsoft.com/office/drawing/2014/main" val="2150199804"/>
                  </a:ext>
                </a:extLst>
              </a:tr>
              <a:tr h="370840">
                <a:tc>
                  <a:txBody>
                    <a:bodyPr/>
                    <a:lstStyle/>
                    <a:p>
                      <a:r>
                        <a:rPr lang="en-US" sz="2000" dirty="0" err="1">
                          <a:latin typeface="Courier New"/>
                          <a:cs typeface="Courier New"/>
                        </a:rPr>
                        <a:t>sam</a:t>
                      </a:r>
                      <a:r>
                        <a:rPr lang="en-US" sz="2000" dirty="0">
                          <a:latin typeface="Courier New"/>
                          <a:cs typeface="Courier New"/>
                        </a:rPr>
                        <a:t>-quote </a:t>
                      </a:r>
                      <a:r>
                        <a:rPr lang="en-US" sz="2000" dirty="0" err="1">
                          <a:latin typeface="Courier New"/>
                          <a:cs typeface="Courier New"/>
                        </a:rPr>
                        <a:t>sbatch</a:t>
                      </a:r>
                      <a:r>
                        <a:rPr lang="en-US" sz="2000" dirty="0">
                          <a:latin typeface="Courier New"/>
                          <a:cs typeface="Courier New"/>
                        </a:rPr>
                        <a:t> [</a:t>
                      </a:r>
                      <a:r>
                        <a:rPr lang="en-US" sz="2000" dirty="0" err="1">
                          <a:latin typeface="Courier New"/>
                          <a:cs typeface="Courier New"/>
                        </a:rPr>
                        <a:t>sbatch</a:t>
                      </a:r>
                      <a:r>
                        <a:rPr lang="en-US" sz="2000" dirty="0">
                          <a:latin typeface="Courier New"/>
                          <a:cs typeface="Courier New"/>
                        </a:rPr>
                        <a:t> </a:t>
                      </a:r>
                      <a:r>
                        <a:rPr lang="en-US" sz="2000" dirty="0" err="1">
                          <a:latin typeface="Courier New"/>
                          <a:cs typeface="Courier New"/>
                        </a:rPr>
                        <a:t>args</a:t>
                      </a:r>
                      <a:r>
                        <a:rPr lang="en-US" sz="2000" dirty="0">
                          <a:latin typeface="Courier New"/>
                          <a:cs typeface="Courier New"/>
                        </a:rPr>
                        <a:t>] [</a:t>
                      </a:r>
                      <a:r>
                        <a:rPr lang="en-US" sz="2000" dirty="0" err="1">
                          <a:latin typeface="Courier New"/>
                          <a:cs typeface="Courier New"/>
                        </a:rPr>
                        <a:t>myjob.slurm</a:t>
                      </a:r>
                      <a:r>
                        <a:rPr lang="en-US" sz="2000" dirty="0">
                          <a:latin typeface="Courier New"/>
                          <a:cs typeface="Courier New"/>
                        </a:rPr>
                        <a:t>]</a:t>
                      </a:r>
                      <a:endParaRPr lang="nl-BE" sz="2000" dirty="0" err="1">
                        <a:latin typeface="Courier New" panose="02070309020205020404" pitchFamily="49" charset="0"/>
                        <a:cs typeface="Courier New" panose="02070309020205020404" pitchFamily="49" charset="0"/>
                      </a:endParaRPr>
                    </a:p>
                  </a:txBody>
                  <a:tcPr anchor="ctr"/>
                </a:tc>
                <a:tc>
                  <a:txBody>
                    <a:bodyPr/>
                    <a:lstStyle/>
                    <a:p>
                      <a:r>
                        <a:rPr lang="en-US" sz="2000" dirty="0"/>
                        <a:t>Estimates the (max) number of credits a job will use</a:t>
                      </a:r>
                      <a:endParaRPr lang="nl-BE" sz="2000" dirty="0"/>
                    </a:p>
                  </a:txBody>
                  <a:tcPr anchor="ctr"/>
                </a:tc>
                <a:extLst>
                  <a:ext uri="{0D108BD9-81ED-4DB2-BD59-A6C34878D82A}">
                    <a16:rowId xmlns:a16="http://schemas.microsoft.com/office/drawing/2014/main" val="3254107556"/>
                  </a:ext>
                </a:extLst>
              </a:tr>
              <a:tr h="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err="1">
                          <a:latin typeface="Courier New"/>
                          <a:cs typeface="Courier New"/>
                        </a:rPr>
                        <a:t>sam</a:t>
                      </a:r>
                      <a:r>
                        <a:rPr lang="en-US" sz="2000" dirty="0">
                          <a:latin typeface="Courier New"/>
                          <a:cs typeface="Courier New"/>
                        </a:rPr>
                        <a:t>-statement -A &lt;account-name&gt;</a:t>
                      </a:r>
                      <a:br>
                        <a:rPr lang="en-US" sz="2000" dirty="0">
                          <a:latin typeface="Courier New"/>
                          <a:cs typeface="Courier New"/>
                        </a:rPr>
                      </a:br>
                      <a:r>
                        <a:rPr lang="en-US" sz="2000" dirty="0">
                          <a:latin typeface="Courier New"/>
                          <a:cs typeface="Courier New"/>
                        </a:rPr>
                        <a:t>              -s &lt;start-date&gt; -e &lt;end-date&gt;</a:t>
                      </a:r>
                      <a:endParaRPr lang="nl-BE" sz="2000" dirty="0">
                        <a:latin typeface="Courier New" panose="02070309020205020404" pitchFamily="49" charset="0"/>
                        <a:cs typeface="Courier New" panose="02070309020205020404" pitchFamily="49" charset="0"/>
                      </a:endParaRPr>
                    </a:p>
                  </a:txBody>
                  <a:tcPr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Overview of credits used by each job in some time window</a:t>
                      </a:r>
                      <a:endParaRPr lang="nl-BE" sz="2000" dirty="0"/>
                    </a:p>
                  </a:txBody>
                  <a:tcPr anchor="ctr"/>
                </a:tc>
                <a:extLst>
                  <a:ext uri="{0D108BD9-81ED-4DB2-BD59-A6C34878D82A}">
                    <a16:rowId xmlns:a16="http://schemas.microsoft.com/office/drawing/2014/main" val="3547772461"/>
                  </a:ext>
                </a:extLst>
              </a:tr>
            </a:tbl>
          </a:graphicData>
        </a:graphic>
      </p:graphicFrame>
    </p:spTree>
    <p:extLst>
      <p:ext uri="{BB962C8B-B14F-4D97-AF65-F5344CB8AC3E}">
        <p14:creationId xmlns:p14="http://schemas.microsoft.com/office/powerpoint/2010/main" val="29154834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839416" y="4077072"/>
            <a:ext cx="4736361"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Connecting to a login node</a:t>
            </a:r>
          </a:p>
        </p:txBody>
      </p:sp>
      <p:sp>
        <p:nvSpPr>
          <p:cNvPr id="6" name="Slide Number Placeholder 5"/>
          <p:cNvSpPr>
            <a:spLocks noGrp="1"/>
          </p:cNvSpPr>
          <p:nvPr>
            <p:ph type="sldNum" sz="quarter" idx="12"/>
          </p:nvPr>
        </p:nvSpPr>
        <p:spPr/>
        <p:txBody>
          <a:bodyPr/>
          <a:lstStyle/>
          <a:p>
            <a:fld id="{A2912448-FEEC-49E8-9588-2DF1F90D57C2}" type="slidenum">
              <a:rPr lang="en-US" smtClean="0"/>
              <a:t>43</a:t>
            </a:fld>
            <a:endParaRPr lang="en-US"/>
          </a:p>
        </p:txBody>
      </p:sp>
    </p:spTree>
    <p:extLst>
      <p:ext uri="{BB962C8B-B14F-4D97-AF65-F5344CB8AC3E}">
        <p14:creationId xmlns:p14="http://schemas.microsoft.com/office/powerpoint/2010/main" val="42113209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6988530" y="3994627"/>
            <a:ext cx="1058597" cy="2254184"/>
            <a:chOff x="5781249" y="4359400"/>
            <a:chExt cx="1058597" cy="2254184"/>
          </a:xfrm>
        </p:grpSpPr>
        <p:sp>
          <p:nvSpPr>
            <p:cNvPr id="172" name="Flowchart: Magnetic Disk 25"/>
            <p:cNvSpPr/>
            <p:nvPr/>
          </p:nvSpPr>
          <p:spPr>
            <a:xfrm>
              <a:off x="5781249" y="5089917"/>
              <a:ext cx="1051687" cy="1154335"/>
            </a:xfrm>
            <a:prstGeom prst="flowChartMagneticDisk">
              <a:avLst/>
            </a:prstGeom>
            <a:solidFill>
              <a:srgbClr val="F4DBAA"/>
            </a:solidFill>
            <a:ln>
              <a:solidFill>
                <a:srgbClr val="E8B6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5" name="Up-Down Arrow 29"/>
            <p:cNvSpPr/>
            <p:nvPr/>
          </p:nvSpPr>
          <p:spPr>
            <a:xfrm>
              <a:off x="6226909" y="4359400"/>
              <a:ext cx="198022" cy="648072"/>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9" name="TextBox 33"/>
            <p:cNvSpPr txBox="1"/>
            <p:nvPr/>
          </p:nvSpPr>
          <p:spPr>
            <a:xfrm>
              <a:off x="5824823" y="6244252"/>
              <a:ext cx="1015023" cy="369332"/>
            </a:xfrm>
            <a:prstGeom prst="rect">
              <a:avLst/>
            </a:prstGeom>
            <a:noFill/>
          </p:spPr>
          <p:txBody>
            <a:bodyPr wrap="square" rtlCol="0">
              <a:spAutoFit/>
            </a:bodyPr>
            <a:lstStyle/>
            <a:p>
              <a:pPr algn="ctr"/>
              <a:r>
                <a:rPr lang="en-US" dirty="0">
                  <a:solidFill>
                    <a:srgbClr val="00407A"/>
                  </a:solidFill>
                </a:rPr>
                <a:t>Storage</a:t>
              </a:r>
            </a:p>
          </p:txBody>
        </p:sp>
      </p:grpSp>
      <p:grpSp>
        <p:nvGrpSpPr>
          <p:cNvPr id="16" name="Group 15"/>
          <p:cNvGrpSpPr/>
          <p:nvPr/>
        </p:nvGrpSpPr>
        <p:grpSpPr>
          <a:xfrm>
            <a:off x="5008510" y="642174"/>
            <a:ext cx="5263954" cy="3015259"/>
            <a:chOff x="5008510" y="642174"/>
            <a:chExt cx="5263954" cy="3015259"/>
          </a:xfrm>
        </p:grpSpPr>
        <p:sp>
          <p:nvSpPr>
            <p:cNvPr id="128" name="Up-Down Arrow 115"/>
            <p:cNvSpPr/>
            <p:nvPr/>
          </p:nvSpPr>
          <p:spPr>
            <a:xfrm>
              <a:off x="6837699" y="3050963"/>
              <a:ext cx="198022" cy="606470"/>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2" name="Rounded Rectangle 48"/>
            <p:cNvSpPr/>
            <p:nvPr/>
          </p:nvSpPr>
          <p:spPr>
            <a:xfrm>
              <a:off x="5008510" y="2810291"/>
              <a:ext cx="5263954" cy="24067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rPr>
                <a:t>Infiniband interconnect</a:t>
              </a:r>
            </a:p>
          </p:txBody>
        </p:sp>
        <p:grpSp>
          <p:nvGrpSpPr>
            <p:cNvPr id="2" name="Group 1"/>
            <p:cNvGrpSpPr/>
            <p:nvPr/>
          </p:nvGrpSpPr>
          <p:grpSpPr>
            <a:xfrm>
              <a:off x="5231903" y="642174"/>
              <a:ext cx="4608512" cy="2015956"/>
              <a:chOff x="5231903" y="642174"/>
              <a:chExt cx="4608512" cy="2015956"/>
            </a:xfrm>
          </p:grpSpPr>
          <p:grpSp>
            <p:nvGrpSpPr>
              <p:cNvPr id="146" name="Group 145"/>
              <p:cNvGrpSpPr/>
              <p:nvPr/>
            </p:nvGrpSpPr>
            <p:grpSpPr>
              <a:xfrm>
                <a:off x="8119727" y="1052736"/>
                <a:ext cx="1720688" cy="1605394"/>
                <a:chOff x="467544" y="1052736"/>
                <a:chExt cx="1720688" cy="1605394"/>
              </a:xfrm>
            </p:grpSpPr>
            <p:sp>
              <p:nvSpPr>
                <p:cNvPr id="147"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8"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9"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0"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1"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4"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7"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9"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0" name="Group 119"/>
              <p:cNvGrpSpPr/>
              <p:nvPr/>
            </p:nvGrpSpPr>
            <p:grpSpPr>
              <a:xfrm>
                <a:off x="7111615" y="1052736"/>
                <a:ext cx="1720688" cy="1605394"/>
                <a:chOff x="467544" y="1052736"/>
                <a:chExt cx="1720688" cy="1605394"/>
              </a:xfrm>
            </p:grpSpPr>
            <p:sp>
              <p:nvSpPr>
                <p:cNvPr id="12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2"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6"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9"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0"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1"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4"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5"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8" name="Group 7"/>
              <p:cNvGrpSpPr/>
              <p:nvPr/>
            </p:nvGrpSpPr>
            <p:grpSpPr>
              <a:xfrm>
                <a:off x="6168007" y="1052736"/>
                <a:ext cx="1720688" cy="1605394"/>
                <a:chOff x="1403648" y="1052736"/>
                <a:chExt cx="1720688" cy="1605394"/>
              </a:xfrm>
            </p:grpSpPr>
            <p:sp>
              <p:nvSpPr>
                <p:cNvPr id="112" name="Rounded Rectangle 18"/>
                <p:cNvSpPr/>
                <p:nvPr/>
              </p:nvSpPr>
              <p:spPr>
                <a:xfrm>
                  <a:off x="1403648"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3" name="Rounded Rectangle 18"/>
                <p:cNvSpPr/>
                <p:nvPr/>
              </p:nvSpPr>
              <p:spPr>
                <a:xfrm>
                  <a:off x="1556048"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4" name="Rounded Rectangle 18"/>
                <p:cNvSpPr/>
                <p:nvPr/>
              </p:nvSpPr>
              <p:spPr>
                <a:xfrm>
                  <a:off x="1708448"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5" name="Rounded Rectangle 18"/>
                <p:cNvSpPr/>
                <p:nvPr/>
              </p:nvSpPr>
              <p:spPr>
                <a:xfrm>
                  <a:off x="1860848"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6" name="Rounded Rectangle 18"/>
                <p:cNvSpPr/>
                <p:nvPr/>
              </p:nvSpPr>
              <p:spPr>
                <a:xfrm>
                  <a:off x="2013248"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7" name="Rounded Rectangle 18"/>
                <p:cNvSpPr/>
                <p:nvPr/>
              </p:nvSpPr>
              <p:spPr>
                <a:xfrm>
                  <a:off x="2165648"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8" name="Rounded Rectangle 18"/>
                <p:cNvSpPr/>
                <p:nvPr/>
              </p:nvSpPr>
              <p:spPr>
                <a:xfrm>
                  <a:off x="2318048"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9" name="Rounded Rectangle 18"/>
                <p:cNvSpPr/>
                <p:nvPr/>
              </p:nvSpPr>
              <p:spPr>
                <a:xfrm>
                  <a:off x="2470448"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9" name="Group 8"/>
              <p:cNvGrpSpPr/>
              <p:nvPr/>
            </p:nvGrpSpPr>
            <p:grpSpPr>
              <a:xfrm>
                <a:off x="5231903" y="1052736"/>
                <a:ext cx="1720688" cy="1605394"/>
                <a:chOff x="467544" y="1052736"/>
                <a:chExt cx="1720688" cy="1605394"/>
              </a:xfrm>
            </p:grpSpPr>
            <p:sp>
              <p:nvSpPr>
                <p:cNvPr id="10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4"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5"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6"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7"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8"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9"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0"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233" name="TextBox 23"/>
              <p:cNvSpPr txBox="1"/>
              <p:nvPr/>
            </p:nvSpPr>
            <p:spPr>
              <a:xfrm>
                <a:off x="6169472" y="642174"/>
                <a:ext cx="1942753" cy="369332"/>
              </a:xfrm>
              <a:prstGeom prst="rect">
                <a:avLst/>
              </a:prstGeom>
              <a:noFill/>
            </p:spPr>
            <p:txBody>
              <a:bodyPr wrap="square" rtlCol="0">
                <a:spAutoFit/>
              </a:bodyPr>
              <a:lstStyle/>
              <a:p>
                <a:pPr algn="ctr"/>
                <a:r>
                  <a:rPr lang="en-US" dirty="0">
                    <a:solidFill>
                      <a:srgbClr val="00407A"/>
                    </a:solidFill>
                  </a:rPr>
                  <a:t>Compute nodes</a:t>
                </a:r>
              </a:p>
            </p:txBody>
          </p:sp>
        </p:grpSp>
      </p:grpSp>
      <p:grpSp>
        <p:nvGrpSpPr>
          <p:cNvPr id="10" name="Group 9"/>
          <p:cNvGrpSpPr/>
          <p:nvPr/>
        </p:nvGrpSpPr>
        <p:grpSpPr>
          <a:xfrm>
            <a:off x="8565455" y="3973361"/>
            <a:ext cx="2859137" cy="2119935"/>
            <a:chOff x="8565455" y="3973361"/>
            <a:chExt cx="2859137" cy="2119935"/>
          </a:xfrm>
        </p:grpSpPr>
        <p:sp>
          <p:nvSpPr>
            <p:cNvPr id="70" name="Rectangle 3"/>
            <p:cNvSpPr txBox="1">
              <a:spLocks noChangeArrowheads="1"/>
            </p:cNvSpPr>
            <p:nvPr/>
          </p:nvSpPr>
          <p:spPr>
            <a:xfrm>
              <a:off x="8861260" y="5104274"/>
              <a:ext cx="2563332" cy="989022"/>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endParaRPr lang="en-US" altLang="en-US" sz="1800" b="1" i="1" dirty="0"/>
            </a:p>
            <a:p>
              <a:pPr marL="0" indent="0">
                <a:buNone/>
              </a:pPr>
              <a:r>
                <a:rPr lang="en-US" altLang="en-US" sz="1400" dirty="0"/>
                <a:t>Job scheduler,</a:t>
              </a:r>
              <a:br>
                <a:rPr lang="en-US" altLang="en-US" sz="1400" dirty="0"/>
              </a:br>
              <a:r>
                <a:rPr lang="en-US" altLang="en-US" sz="1400" dirty="0"/>
                <a:t>(credit) account management, …</a:t>
              </a:r>
            </a:p>
          </p:txBody>
        </p:sp>
        <p:grpSp>
          <p:nvGrpSpPr>
            <p:cNvPr id="3" name="Group 2"/>
            <p:cNvGrpSpPr/>
            <p:nvPr/>
          </p:nvGrpSpPr>
          <p:grpSpPr>
            <a:xfrm>
              <a:off x="8565455" y="3973361"/>
              <a:ext cx="1942753" cy="1471618"/>
              <a:chOff x="1496838" y="4338134"/>
              <a:chExt cx="1942753" cy="1471618"/>
            </a:xfrm>
          </p:grpSpPr>
          <p:sp>
            <p:nvSpPr>
              <p:cNvPr id="195" name="Rounded Rectangle 18"/>
              <p:cNvSpPr/>
              <p:nvPr/>
            </p:nvSpPr>
            <p:spPr>
              <a:xfrm>
                <a:off x="1752530"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6"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8" name="TextBox 23"/>
              <p:cNvSpPr txBox="1"/>
              <p:nvPr/>
            </p:nvSpPr>
            <p:spPr>
              <a:xfrm>
                <a:off x="1496838" y="5440420"/>
                <a:ext cx="1942753" cy="369332"/>
              </a:xfrm>
              <a:prstGeom prst="rect">
                <a:avLst/>
              </a:prstGeom>
              <a:noFill/>
            </p:spPr>
            <p:txBody>
              <a:bodyPr wrap="square" rtlCol="0">
                <a:spAutoFit/>
              </a:bodyPr>
              <a:lstStyle/>
              <a:p>
                <a:pPr algn="ctr"/>
                <a:r>
                  <a:rPr lang="en-US" dirty="0">
                    <a:solidFill>
                      <a:srgbClr val="00407A"/>
                    </a:solidFill>
                  </a:rPr>
                  <a:t>Service nodes</a:t>
                </a:r>
              </a:p>
            </p:txBody>
          </p:sp>
          <p:sp>
            <p:nvSpPr>
              <p:cNvPr id="99"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0" name="Rounded Rectangle 18"/>
              <p:cNvSpPr/>
              <p:nvPr/>
            </p:nvSpPr>
            <p:spPr>
              <a:xfrm>
                <a:off x="2555776"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11" name="Left-Right Arrow Callout 10"/>
          <p:cNvSpPr/>
          <p:nvPr/>
        </p:nvSpPr>
        <p:spPr>
          <a:xfrm>
            <a:off x="1515196" y="4221088"/>
            <a:ext cx="3352414" cy="1115795"/>
          </a:xfrm>
          <a:prstGeom prst="leftRightArrowCallout">
            <a:avLst>
              <a:gd name="adj1" fmla="val 20610"/>
              <a:gd name="adj2" fmla="val 25000"/>
              <a:gd name="adj3" fmla="val 39266"/>
              <a:gd name="adj4" fmla="val 6296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SSH connection</a:t>
            </a:r>
            <a:br>
              <a:rPr lang="en-US" dirty="0"/>
            </a:br>
            <a:r>
              <a:rPr lang="en-US" dirty="0"/>
              <a:t>(terminal, NX, OOD)</a:t>
            </a:r>
            <a:br>
              <a:rPr lang="en-US" dirty="0"/>
            </a:br>
            <a:r>
              <a:rPr lang="en-US" dirty="0"/>
              <a:t>with MFA through your IDP</a:t>
            </a:r>
            <a:endParaRPr lang="nl-BE" dirty="0"/>
          </a:p>
        </p:txBody>
      </p:sp>
      <p:grpSp>
        <p:nvGrpSpPr>
          <p:cNvPr id="18" name="Group 17"/>
          <p:cNvGrpSpPr/>
          <p:nvPr/>
        </p:nvGrpSpPr>
        <p:grpSpPr>
          <a:xfrm>
            <a:off x="4295800" y="764704"/>
            <a:ext cx="2488718" cy="5843118"/>
            <a:chOff x="4297010" y="764704"/>
            <a:chExt cx="2488718" cy="5843118"/>
          </a:xfrm>
        </p:grpSpPr>
        <p:sp>
          <p:nvSpPr>
            <p:cNvPr id="19" name="Arc 18"/>
            <p:cNvSpPr/>
            <p:nvPr/>
          </p:nvSpPr>
          <p:spPr>
            <a:xfrm flipH="1">
              <a:off x="4355892" y="764704"/>
              <a:ext cx="2429836" cy="5843118"/>
            </a:xfrm>
            <a:prstGeom prst="arc">
              <a:avLst>
                <a:gd name="adj1" fmla="val 16199999"/>
                <a:gd name="adj2" fmla="val 0"/>
              </a:avLst>
            </a:prstGeom>
            <a:ln w="762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4355892" y="3619490"/>
              <a:ext cx="0" cy="254581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7603623">
              <a:off x="3977620" y="1344572"/>
              <a:ext cx="1008112" cy="369332"/>
            </a:xfrm>
            <a:prstGeom prst="rect">
              <a:avLst/>
            </a:prstGeom>
            <a:noFill/>
          </p:spPr>
          <p:txBody>
            <a:bodyPr wrap="square" rtlCol="0">
              <a:spAutoFit/>
            </a:bodyPr>
            <a:lstStyle/>
            <a:p>
              <a:r>
                <a:rPr lang="en-US"/>
                <a:t>Firewall</a:t>
              </a:r>
              <a:endParaRPr lang="nl-BE"/>
            </a:p>
          </p:txBody>
        </p:sp>
      </p:grpSp>
      <p:grpSp>
        <p:nvGrpSpPr>
          <p:cNvPr id="25" name="Group 24"/>
          <p:cNvGrpSpPr/>
          <p:nvPr/>
        </p:nvGrpSpPr>
        <p:grpSpPr>
          <a:xfrm>
            <a:off x="4729312" y="3060249"/>
            <a:ext cx="7170157" cy="2369911"/>
            <a:chOff x="4729312" y="3060249"/>
            <a:chExt cx="7170157" cy="2369911"/>
          </a:xfrm>
        </p:grpSpPr>
        <p:grpSp>
          <p:nvGrpSpPr>
            <p:cNvPr id="15" name="Group 14"/>
            <p:cNvGrpSpPr/>
            <p:nvPr/>
          </p:nvGrpSpPr>
          <p:grpSpPr>
            <a:xfrm>
              <a:off x="4729312" y="3818403"/>
              <a:ext cx="5471144" cy="1611757"/>
              <a:chOff x="4729312" y="3818403"/>
              <a:chExt cx="5471144" cy="1611757"/>
            </a:xfrm>
          </p:grpSpPr>
          <p:cxnSp>
            <p:nvCxnSpPr>
              <p:cNvPr id="126" name="Straight Connector 6"/>
              <p:cNvCxnSpPr/>
              <p:nvPr/>
            </p:nvCxnSpPr>
            <p:spPr>
              <a:xfrm>
                <a:off x="5147127" y="3818403"/>
                <a:ext cx="5053329" cy="0"/>
              </a:xfrm>
              <a:prstGeom prst="line">
                <a:avLst/>
              </a:prstGeom>
              <a:ln w="228600" cap="rnd">
                <a:solidFill>
                  <a:schemeClr val="accent1">
                    <a:shade val="95000"/>
                    <a:satMod val="105000"/>
                  </a:schemeClr>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grpSp>
            <p:nvGrpSpPr>
              <p:cNvPr id="205" name="Group 204"/>
              <p:cNvGrpSpPr/>
              <p:nvPr/>
            </p:nvGrpSpPr>
            <p:grpSpPr>
              <a:xfrm>
                <a:off x="4729312" y="3977632"/>
                <a:ext cx="1942753" cy="1452528"/>
                <a:chOff x="1547664" y="4338134"/>
                <a:chExt cx="1942753" cy="1452528"/>
              </a:xfrm>
            </p:grpSpPr>
            <p:sp>
              <p:nvSpPr>
                <p:cNvPr id="206" name="Rounded Rectangle 18"/>
                <p:cNvSpPr/>
                <p:nvPr/>
              </p:nvSpPr>
              <p:spPr>
                <a:xfrm>
                  <a:off x="1752530"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7"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0"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Login nodes</a:t>
                  </a:r>
                </a:p>
              </p:txBody>
            </p:sp>
            <p:sp>
              <p:nvSpPr>
                <p:cNvPr id="231"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2" name="Rounded Rectangle 18"/>
                <p:cNvSpPr/>
                <p:nvPr/>
              </p:nvSpPr>
              <p:spPr>
                <a:xfrm>
                  <a:off x="2555776"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14" name="TextBox 13"/>
            <p:cNvSpPr txBox="1"/>
            <p:nvPr/>
          </p:nvSpPr>
          <p:spPr>
            <a:xfrm>
              <a:off x="10344472" y="3060249"/>
              <a:ext cx="1460197" cy="584775"/>
            </a:xfrm>
            <a:prstGeom prst="rect">
              <a:avLst/>
            </a:prstGeom>
            <a:noFill/>
          </p:spPr>
          <p:txBody>
            <a:bodyPr wrap="square" rtlCol="0">
              <a:spAutoFit/>
            </a:bodyPr>
            <a:lstStyle/>
            <a:p>
              <a:r>
                <a:rPr lang="en-US" sz="1600" dirty="0">
                  <a:solidFill>
                    <a:srgbClr val="00407A"/>
                  </a:solidFill>
                </a:rPr>
                <a:t>Connections to other VSC sites</a:t>
              </a:r>
              <a:endParaRPr lang="nl-BE" sz="1600" dirty="0">
                <a:solidFill>
                  <a:srgbClr val="00407A"/>
                </a:solidFill>
              </a:endParaRPr>
            </a:p>
          </p:txBody>
        </p:sp>
        <p:sp>
          <p:nvSpPr>
            <p:cNvPr id="23" name="Oval 22"/>
            <p:cNvSpPr/>
            <p:nvPr/>
          </p:nvSpPr>
          <p:spPr>
            <a:xfrm>
              <a:off x="10394448"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0" name="Oval 79"/>
            <p:cNvSpPr/>
            <p:nvPr/>
          </p:nvSpPr>
          <p:spPr>
            <a:xfrm>
              <a:off x="10702796" y="3702021"/>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1" name="Oval 80"/>
            <p:cNvSpPr/>
            <p:nvPr/>
          </p:nvSpPr>
          <p:spPr>
            <a:xfrm>
              <a:off x="11032164"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ight Arrow 23"/>
            <p:cNvSpPr/>
            <p:nvPr/>
          </p:nvSpPr>
          <p:spPr>
            <a:xfrm>
              <a:off x="11382552" y="3643231"/>
              <a:ext cx="516917" cy="336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7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44</a:t>
            </a:fld>
            <a:endParaRPr lang="nl-BE" sz="900" dirty="0">
              <a:solidFill>
                <a:schemeClr val="bg1"/>
              </a:solidFill>
            </a:endParaRPr>
          </a:p>
        </p:txBody>
      </p:sp>
      <p:sp>
        <p:nvSpPr>
          <p:cNvPr id="8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Accessing a cluster</a:t>
            </a:r>
          </a:p>
        </p:txBody>
      </p:sp>
      <p:grpSp>
        <p:nvGrpSpPr>
          <p:cNvPr id="7" name="Group 6"/>
          <p:cNvGrpSpPr/>
          <p:nvPr/>
        </p:nvGrpSpPr>
        <p:grpSpPr>
          <a:xfrm>
            <a:off x="296653" y="3933056"/>
            <a:ext cx="1262843" cy="1587467"/>
            <a:chOff x="3078585" y="3903148"/>
            <a:chExt cx="1262843" cy="1587467"/>
          </a:xfrm>
        </p:grpSpPr>
        <p:sp>
          <p:nvSpPr>
            <p:cNvPr id="236" name="TextBox 23"/>
            <p:cNvSpPr txBox="1"/>
            <p:nvPr/>
          </p:nvSpPr>
          <p:spPr>
            <a:xfrm>
              <a:off x="3078585" y="3903148"/>
              <a:ext cx="1194715" cy="369332"/>
            </a:xfrm>
            <a:prstGeom prst="rect">
              <a:avLst/>
            </a:prstGeom>
            <a:noFill/>
          </p:spPr>
          <p:txBody>
            <a:bodyPr wrap="square" rtlCol="0">
              <a:spAutoFit/>
            </a:bodyPr>
            <a:lstStyle/>
            <a:p>
              <a:pPr algn="ctr"/>
              <a:r>
                <a:rPr lang="en-US" dirty="0"/>
                <a:t>User</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8585" y="4227772"/>
              <a:ext cx="1262843" cy="1262843"/>
            </a:xfrm>
            <a:prstGeom prst="rect">
              <a:avLst/>
            </a:prstGeom>
          </p:spPr>
        </p:pic>
      </p:grpSp>
    </p:spTree>
    <p:custDataLst>
      <p:tags r:id="rId1"/>
    </p:custDataLst>
    <p:extLst>
      <p:ext uri="{BB962C8B-B14F-4D97-AF65-F5344CB8AC3E}">
        <p14:creationId xmlns:p14="http://schemas.microsoft.com/office/powerpoint/2010/main" val="371399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extLst>
    <p:ext uri="{3A86A75C-4F4B-4683-9AE1-C65F6400EC91}">
      <p14:laserTraceLst xmlns:p14="http://schemas.microsoft.com/office/powerpoint/2010/main">
        <p14:tracePtLst>
          <p14:tracePt t="14622" x="8856663" y="4016375"/>
          <p14:tracePt t="14632" x="8740775" y="4033838"/>
          <p14:tracePt t="14641" x="8597900" y="4078288"/>
          <p14:tracePt t="14657" x="8256588" y="4178300"/>
          <p14:tracePt t="14674" x="8077200" y="4240213"/>
          <p14:tracePt t="14691" x="7754938" y="4348163"/>
          <p14:tracePt t="14707" x="7477125" y="4437063"/>
          <p14:tracePt t="14724" x="7378700" y="4464050"/>
          <p14:tracePt t="14741" x="7207250" y="4518025"/>
          <p14:tracePt t="14758" x="7091363" y="4554538"/>
          <p14:tracePt t="14774" x="7054850" y="4572000"/>
          <p14:tracePt t="14791" x="7010400" y="4589463"/>
          <p14:tracePt t="14808" x="6983413" y="4589463"/>
          <p14:tracePt t="14824" x="6973888" y="4598988"/>
          <p14:tracePt t="15147" x="6965950" y="4660900"/>
          <p14:tracePt t="15156" x="6946900" y="4741863"/>
          <p14:tracePt t="15167" x="6929438" y="4813300"/>
          <p14:tracePt t="15184" x="6911975" y="4867275"/>
          <p14:tracePt t="15200" x="6875463" y="4965700"/>
          <p14:tracePt t="15217" x="6831013" y="5046663"/>
          <p14:tracePt t="15234" x="6804025" y="5092700"/>
          <p14:tracePt t="15250" x="6759575" y="5172075"/>
          <p14:tracePt t="15267" x="6705600" y="5245100"/>
          <p14:tracePt t="15283" x="6661150" y="5324475"/>
          <p14:tracePt t="15300" x="6624638" y="5351463"/>
          <p14:tracePt t="15317" x="6570663" y="5414963"/>
          <p14:tracePt t="15333" x="6508750" y="5495925"/>
          <p14:tracePt t="15350" x="6472238" y="5522913"/>
          <p14:tracePt t="15367" x="6410325" y="5584825"/>
          <p14:tracePt t="15383" x="6356350" y="5621338"/>
          <p14:tracePt t="15400" x="6337300" y="5638800"/>
          <p14:tracePt t="15417" x="6284913" y="5675313"/>
          <p14:tracePt t="15433" x="6248400" y="5702300"/>
          <p14:tracePt t="15450" x="6230938" y="5710238"/>
          <p14:tracePt t="15467" x="6176963" y="5737225"/>
          <p14:tracePt t="15483" x="6132513" y="5754688"/>
          <p14:tracePt t="15500" x="6105525" y="5764213"/>
          <p14:tracePt t="15517" x="6059488" y="5781675"/>
          <p14:tracePt t="15533" x="5997575" y="5800725"/>
          <p14:tracePt t="15550" x="5970588" y="5808663"/>
          <p14:tracePt t="15567" x="5899150" y="5835650"/>
          <p14:tracePt t="15584" x="5845175" y="5854700"/>
          <p14:tracePt t="15601" x="5818188" y="5862638"/>
          <p14:tracePt t="15617" x="5764213" y="5872163"/>
          <p14:tracePt t="15633" x="5710238" y="5872163"/>
          <p14:tracePt t="15650" x="5675313" y="5880100"/>
          <p14:tracePt t="15667" x="5621338" y="5880100"/>
          <p14:tracePt t="15683" x="5557838" y="5880100"/>
          <p14:tracePt t="15701" x="5486400" y="5880100"/>
          <p14:tracePt t="15717" x="5459413" y="5880100"/>
          <p14:tracePt t="15733" x="5397500" y="5880100"/>
          <p14:tracePt t="15750" x="5370513" y="5880100"/>
          <p14:tracePt t="15767" x="5316538" y="5872163"/>
          <p14:tracePt t="15783" x="5270500" y="5862638"/>
          <p14:tracePt t="15800" x="5253038" y="5854700"/>
          <p14:tracePt t="15817" x="5208588" y="5835650"/>
          <p14:tracePt t="15833" x="5172075" y="5827713"/>
          <p14:tracePt t="15850" x="5164138" y="5818188"/>
          <p14:tracePt t="15867" x="5127625" y="5800725"/>
          <p14:tracePt t="15883" x="5100638" y="5781675"/>
          <p14:tracePt t="15900" x="5083175" y="5764213"/>
          <p14:tracePt t="15917" x="5073650" y="5764213"/>
          <p14:tracePt t="15933" x="5056188" y="5754688"/>
          <p14:tracePt t="15950" x="5038725" y="5746750"/>
          <p14:tracePt t="15966" x="5038725" y="5737225"/>
          <p14:tracePt t="15983" x="5019675" y="5727700"/>
          <p14:tracePt t="16000" x="5011738" y="5727700"/>
          <p14:tracePt t="16017" x="5011738" y="5719763"/>
          <p14:tracePt t="16033" x="5002213" y="5719763"/>
          <p14:tracePt t="16050" x="4992688" y="5710238"/>
          <p14:tracePt t="16067" x="4984750" y="5710238"/>
          <p14:tracePt t="16083" x="4984750" y="5702300"/>
          <p14:tracePt t="16181" x="4992688" y="5702300"/>
          <p14:tracePt t="16190" x="5038725" y="5702300"/>
          <p14:tracePt t="16201" x="5110163" y="5719763"/>
          <p14:tracePt t="16217" x="5172075" y="5746750"/>
          <p14:tracePt t="16234" x="5280025" y="5781675"/>
          <p14:tracePt t="16250" x="5370513" y="5808663"/>
          <p14:tracePt t="16268" x="5449888" y="5845175"/>
          <p14:tracePt t="16283" x="5503863" y="5862638"/>
          <p14:tracePt t="16300" x="5584825" y="5907088"/>
          <p14:tracePt t="16318" x="5675313" y="5934075"/>
          <p14:tracePt t="16333" x="5727700" y="5953125"/>
          <p14:tracePt t="16350" x="5835650" y="5980113"/>
          <p14:tracePt t="16368" x="5916613" y="5997575"/>
          <p14:tracePt t="16383" x="5970588" y="6007100"/>
          <p14:tracePt t="16400" x="6051550" y="6015038"/>
          <p14:tracePt t="16417" x="6086475" y="6015038"/>
          <p14:tracePt t="16433" x="6140450" y="6015038"/>
          <p14:tracePt t="16440" x="6167438" y="6015038"/>
          <p14:tracePt t="16450" x="6194425" y="6015038"/>
          <p14:tracePt t="16467" x="6221413" y="6007100"/>
          <p14:tracePt t="16483" x="6238875" y="6007100"/>
          <p14:tracePt t="16499" x="6257925" y="5997575"/>
          <p14:tracePt t="16516" x="6275388" y="5988050"/>
          <p14:tracePt t="16532" x="6284913" y="5980113"/>
          <p14:tracePt t="16549" x="6292850" y="5970588"/>
          <p14:tracePt t="16566" x="6302375" y="5961063"/>
          <p14:tracePt t="16582" x="6311900" y="5961063"/>
          <p14:tracePt t="16600" x="6319838" y="5953125"/>
          <p14:tracePt t="16617" x="6329363" y="5934075"/>
          <p14:tracePt t="16634" x="6337300" y="5934075"/>
          <p14:tracePt t="16650" x="6346825" y="5916613"/>
          <p14:tracePt t="16666" x="6356350" y="5907088"/>
          <p14:tracePt t="16683" x="6356350" y="5899150"/>
          <p14:tracePt t="16700" x="6364288" y="5899150"/>
          <p14:tracePt t="16716" x="6364288" y="5889625"/>
          <p14:tracePt t="16749" x="6373813" y="5889625"/>
          <p14:tracePt t="16816" x="6373813" y="5880100"/>
          <p14:tracePt t="17293" x="6383338" y="5880100"/>
          <p14:tracePt t="17441" x="6383338" y="5872163"/>
          <p14:tracePt t="17452" x="6391275" y="5872163"/>
          <p14:tracePt t="17464" x="6400800" y="5862638"/>
          <p14:tracePt t="17480" x="6427788" y="5845175"/>
          <p14:tracePt t="17496" x="6437313" y="5827713"/>
          <p14:tracePt t="17513" x="6464300" y="5800725"/>
          <p14:tracePt t="17530" x="6472238" y="5791200"/>
          <p14:tracePt t="17546" x="6481763" y="5791200"/>
          <p14:tracePt t="17563" x="6489700" y="5773738"/>
          <p14:tracePt t="17598" x="6489700" y="5764213"/>
          <p14:tracePt t="17647" x="6489700" y="5754688"/>
          <p14:tracePt t="17678" x="6481763" y="5746750"/>
          <p14:tracePt t="17688" x="6454775" y="5737225"/>
          <p14:tracePt t="17699" x="6391275" y="5719763"/>
          <p14:tracePt t="17713" x="6329363" y="5692775"/>
          <p14:tracePt t="17730" x="6203950" y="5648325"/>
          <p14:tracePt t="17746" x="6140450" y="5629275"/>
          <p14:tracePt t="17763" x="6015038" y="5594350"/>
          <p14:tracePt t="17780" x="5889625" y="5557838"/>
          <p14:tracePt t="17797" x="5835650" y="5540375"/>
          <p14:tracePt t="17813" x="5727700" y="5503863"/>
          <p14:tracePt t="17830" x="5665788" y="5476875"/>
          <p14:tracePt t="17846" x="5621338" y="5476875"/>
          <p14:tracePt t="17863" x="5575300" y="5468938"/>
          <p14:tracePt t="17880" x="5540375" y="5459413"/>
          <p14:tracePt t="17896" x="5503863" y="5459413"/>
          <p14:tracePt t="17913" x="5495925" y="5459413"/>
          <p14:tracePt t="17929" x="5476875" y="5459413"/>
          <p14:tracePt t="17946" x="5459413" y="5459413"/>
          <p14:tracePt t="17963" x="5449888" y="5459413"/>
          <p14:tracePt t="17979" x="5441950" y="5459413"/>
          <p14:tracePt t="17996" x="5432425" y="5468938"/>
          <p14:tracePt t="18013" x="5422900" y="5476875"/>
          <p14:tracePt t="18029" x="5414963" y="5486400"/>
          <p14:tracePt t="18046" x="5414963" y="5495925"/>
          <p14:tracePt t="18063" x="5405438" y="5503863"/>
          <p14:tracePt t="18096" x="5405438" y="5513388"/>
          <p14:tracePt t="18116" x="5405438" y="5522913"/>
          <p14:tracePt t="18129" x="5405438" y="5530850"/>
          <p14:tracePt t="18146" x="5405438" y="5549900"/>
          <p14:tracePt t="18163" x="5405438" y="5567363"/>
          <p14:tracePt t="18179" x="5422900" y="5611813"/>
          <p14:tracePt t="18196" x="5459413" y="5648325"/>
          <p14:tracePt t="18214" x="5513388" y="5683250"/>
          <p14:tracePt t="18229" x="5540375" y="5702300"/>
          <p14:tracePt t="18246" x="5594350" y="5727700"/>
          <p14:tracePt t="18263" x="5629275" y="5737225"/>
          <p14:tracePt t="18279" x="5683250" y="5754688"/>
          <p14:tracePt t="18296" x="5737225" y="5773738"/>
          <p14:tracePt t="18312" x="5764213" y="5781675"/>
          <p14:tracePt t="18329" x="5800725" y="5781675"/>
          <p14:tracePt t="18346" x="5835650" y="5781675"/>
          <p14:tracePt t="18362" x="5845175" y="5781675"/>
          <p14:tracePt t="18379" x="5862638" y="5781675"/>
          <p14:tracePt t="18396" x="5872163" y="5781675"/>
          <p14:tracePt t="18412" x="5880100" y="5781675"/>
          <p14:tracePt t="18434" x="5889625" y="5781675"/>
          <p14:tracePt t="18534" x="5899150" y="5781675"/>
          <p14:tracePt t="18700" x="5907088" y="5781675"/>
          <p14:tracePt t="21692" x="5899150" y="5781675"/>
          <p14:tracePt t="21702" x="5862638" y="5781675"/>
          <p14:tracePt t="21711" x="5818188" y="5781675"/>
          <p14:tracePt t="21728" x="5791200" y="5781675"/>
          <p14:tracePt t="21744" x="5719763" y="5781675"/>
          <p14:tracePt t="21761" x="5656263" y="5764213"/>
          <p14:tracePt t="21778" x="5611813" y="5754688"/>
          <p14:tracePt t="21794" x="5549900" y="5746750"/>
          <p14:tracePt t="21811" x="5495925" y="5719763"/>
          <p14:tracePt t="21828" x="5449888" y="5710238"/>
          <p14:tracePt t="21844" x="5441950" y="5710238"/>
          <p14:tracePt t="21861" x="5405438" y="5692775"/>
          <p14:tracePt t="21878" x="5387975" y="5692775"/>
          <p14:tracePt t="21894" x="5370513" y="5683250"/>
          <p14:tracePt t="21911" x="5360988" y="5675313"/>
          <p14:tracePt t="21928" x="5351463" y="5675313"/>
          <p14:tracePt t="21944" x="5343525" y="5665788"/>
          <p14:tracePt t="21961" x="5334000" y="5665788"/>
          <p14:tracePt t="22079" x="5351463" y="5665788"/>
          <p14:tracePt t="22088" x="5378450" y="5683250"/>
          <p14:tracePt t="22098" x="5432425" y="5702300"/>
          <p14:tracePt t="22112" x="5486400" y="5719763"/>
          <p14:tracePt t="22128" x="5594350" y="5746750"/>
          <p14:tracePt t="22146" x="5692775" y="5754688"/>
          <p14:tracePt t="22162" x="5727700" y="5754688"/>
          <p14:tracePt t="22178" x="5800725" y="5764213"/>
          <p14:tracePt t="22195" x="5854700" y="5764213"/>
          <p14:tracePt t="22211" x="5872163" y="5764213"/>
          <p14:tracePt t="22228" x="5899150" y="5764213"/>
          <p14:tracePt t="22245" x="5916613" y="5764213"/>
          <p14:tracePt t="22261" x="5934075" y="5754688"/>
          <p14:tracePt t="22277" x="5934075" y="5746750"/>
          <p14:tracePt t="22294" x="5943600" y="5746750"/>
          <p14:tracePt t="22328" x="5953125" y="5746750"/>
          <p14:tracePt t="22674" x="5961063" y="5746750"/>
          <p14:tracePt t="22714" x="5970588" y="5746750"/>
          <p14:tracePt t="22744" x="5980113" y="5746750"/>
          <p14:tracePt t="22762" x="5988050" y="5746750"/>
          <p14:tracePt t="22772" x="5997575" y="5746750"/>
          <p14:tracePt t="22782" x="6007100" y="5746750"/>
          <p14:tracePt t="22802" x="6015038" y="5746750"/>
          <p14:tracePt t="22812" x="6024563" y="5746750"/>
          <p14:tracePt t="22828" x="6032500" y="5746750"/>
          <p14:tracePt t="22845" x="6042025" y="5737225"/>
          <p14:tracePt t="22861" x="6069013" y="5727700"/>
          <p14:tracePt t="22878" x="6086475" y="5727700"/>
          <p14:tracePt t="22895" x="6132513" y="5710238"/>
          <p14:tracePt t="22911" x="6167438" y="5692775"/>
          <p14:tracePt t="22928" x="6184900" y="5683250"/>
          <p14:tracePt t="22945" x="6230938" y="5665788"/>
          <p14:tracePt t="22961" x="6265863" y="5656263"/>
          <p14:tracePt t="22978" x="6275388" y="5648325"/>
          <p14:tracePt t="22994" x="6302375" y="5638800"/>
          <p14:tracePt t="23011" x="6311900" y="5621338"/>
          <p14:tracePt t="23030" x="6329363" y="5621338"/>
          <p14:tracePt t="23045" x="6337300" y="5621338"/>
          <p14:tracePt t="23062" x="6346825" y="5611813"/>
          <p14:tracePt t="23095" x="6346825" y="5602288"/>
          <p14:tracePt t="23112" x="6356350" y="5602288"/>
          <p14:tracePt t="23182" x="6356350" y="5594350"/>
          <p14:tracePt t="23261" x="6346825" y="5594350"/>
          <p14:tracePt t="23282" x="6337300" y="5594350"/>
          <p14:tracePt t="23291" x="6329363" y="5594350"/>
          <p14:tracePt t="23300" x="6302375" y="5594350"/>
          <p14:tracePt t="23311" x="6265863" y="5594350"/>
          <p14:tracePt t="23328" x="6184900" y="5602288"/>
          <p14:tracePt t="23345" x="6159500" y="5602288"/>
          <p14:tracePt t="23362" x="6113463" y="5611813"/>
          <p14:tracePt t="23378" x="6078538" y="5621338"/>
          <p14:tracePt t="23395" x="6051550" y="5621338"/>
          <p14:tracePt t="23412" x="6007100" y="5629275"/>
          <p14:tracePt t="23428" x="5970588" y="5629275"/>
          <p14:tracePt t="23445" x="5953125" y="5629275"/>
          <p14:tracePt t="23461" x="5907088" y="5638800"/>
          <p14:tracePt t="23478" x="5872163" y="5648325"/>
          <p14:tracePt t="23495" x="5845175" y="5656263"/>
          <p14:tracePt t="23511" x="5791200" y="5656263"/>
          <p14:tracePt t="23528" x="5727700" y="5665788"/>
          <p14:tracePt t="23546" x="5656263" y="5665788"/>
          <p14:tracePt t="23561" x="5611813" y="5675313"/>
          <p14:tracePt t="23578" x="5530850" y="5675313"/>
          <p14:tracePt t="23596" x="5441950" y="5675313"/>
          <p14:tracePt t="23611" x="5405438" y="5675313"/>
          <p14:tracePt t="23628" x="5324475" y="5665788"/>
          <p14:tracePt t="23646" x="5262563" y="5665788"/>
          <p14:tracePt t="23661" x="5235575" y="5656263"/>
          <p14:tracePt t="23678" x="5172075" y="5638800"/>
          <p14:tracePt t="23696" x="5118100" y="5629275"/>
          <p14:tracePt t="23711" x="5100638" y="5621338"/>
          <p14:tracePt t="23728" x="5065713" y="5602288"/>
          <p14:tracePt t="23745" x="5046663" y="5584825"/>
          <p14:tracePt t="23761" x="5011738" y="5567363"/>
          <p14:tracePt t="23778" x="4975225" y="5557838"/>
          <p14:tracePt t="23794" x="4957763" y="5530850"/>
          <p14:tracePt t="23811" x="4948238" y="5530850"/>
          <p14:tracePt t="23828" x="4921250" y="5513388"/>
          <p14:tracePt t="23844" x="4913313" y="5503863"/>
          <p14:tracePt t="23861" x="4894263" y="5495925"/>
          <p14:tracePt t="23878" x="4876800" y="5476875"/>
          <p14:tracePt t="23894" x="4849813" y="5468938"/>
          <p14:tracePt t="23911" x="4849813" y="5449888"/>
          <p14:tracePt t="23927" x="4832350" y="5441950"/>
          <p14:tracePt t="23944" x="4813300" y="5422900"/>
          <p14:tracePt t="23960" x="4805363" y="5414963"/>
          <p14:tracePt t="23977" x="4795838" y="5405438"/>
          <p14:tracePt t="23995" x="4787900" y="5387975"/>
          <p14:tracePt t="24016" x="4778375" y="5378450"/>
          <p14:tracePt t="24035" x="4778375" y="5370513"/>
          <p14:tracePt t="24045" x="4768850" y="5370513"/>
          <p14:tracePt t="24061" x="4768850" y="5360988"/>
          <p14:tracePt t="24078" x="4768850" y="5351463"/>
          <p14:tracePt t="24364" x="4778375" y="5270500"/>
          <p14:tracePt t="24375" x="4822825" y="5164138"/>
          <p14:tracePt t="24383" x="4840288" y="5073650"/>
          <p14:tracePt t="24399" x="4867275" y="5002213"/>
          <p14:tracePt t="24416" x="4894263" y="4867275"/>
          <p14:tracePt t="24433" x="4913313" y="4768850"/>
          <p14:tracePt t="24449" x="4921250" y="4687888"/>
          <p14:tracePt t="24466" x="4921250" y="4660900"/>
          <p14:tracePt t="24483" x="4921250" y="4616450"/>
          <p14:tracePt t="24499" x="4921250" y="4589463"/>
          <p14:tracePt t="24516" x="4921250" y="4562475"/>
          <p14:tracePt t="24533" x="4921250" y="4554538"/>
          <p14:tracePt t="24549" x="4921250" y="4527550"/>
          <p14:tracePt t="24566" x="4921250" y="4518025"/>
          <p14:tracePt t="24583" x="4921250" y="4491038"/>
          <p14:tracePt t="24599" x="4921250" y="4464050"/>
          <p14:tracePt t="24616" x="4921250" y="4446588"/>
          <p14:tracePt t="24633" x="4921250" y="4419600"/>
          <p14:tracePt t="24649" x="4921250" y="4392613"/>
          <p14:tracePt t="24666" x="4921250" y="4375150"/>
          <p14:tracePt t="24683" x="4921250" y="4348163"/>
          <p14:tracePt t="24699" x="4930775" y="4311650"/>
          <p14:tracePt t="24716" x="4940300" y="4294188"/>
          <p14:tracePt t="24733" x="4957763" y="4267200"/>
          <p14:tracePt t="24749" x="4984750" y="4222750"/>
          <p14:tracePt t="24766" x="4992688" y="4203700"/>
          <p14:tracePt t="24782" x="5019675" y="4168775"/>
          <p14:tracePt t="24799" x="5038725" y="4151313"/>
          <p14:tracePt t="24817" x="5038725" y="4132263"/>
          <p14:tracePt t="24849" x="5046663" y="4124325"/>
          <p14:tracePt t="24969" x="5056188" y="4124325"/>
          <p14:tracePt t="24990" x="5056188" y="4132263"/>
          <p14:tracePt t="24998" x="5056188" y="4141788"/>
          <p14:tracePt t="25006" x="5065713" y="4151313"/>
          <p14:tracePt t="25016" x="5065713" y="4168775"/>
          <p14:tracePt t="25032" x="5065713" y="4186238"/>
          <p14:tracePt t="25049" x="5083175" y="4230688"/>
          <p14:tracePt t="25067" x="5092700" y="4267200"/>
          <p14:tracePt t="25082" x="5092700" y="4276725"/>
          <p14:tracePt t="25099" x="5092700" y="4303713"/>
          <p14:tracePt t="25116" x="5100638" y="4311650"/>
          <p14:tracePt t="25132" x="5100638" y="4321175"/>
          <p14:tracePt t="25149" x="5100638" y="4330700"/>
          <p14:tracePt t="25182" x="5100638" y="4338638"/>
          <p14:tracePt t="25199" x="5100638" y="4356100"/>
          <p14:tracePt t="25216" x="5100638" y="4365625"/>
          <p14:tracePt t="25232" x="5100638" y="4375150"/>
          <p14:tracePt t="25249" x="5100638" y="4383088"/>
          <p14:tracePt t="25266" x="5100638" y="4392613"/>
          <p14:tracePt t="25282" x="5100638" y="4402138"/>
          <p14:tracePt t="25387" x="5100638" y="4383088"/>
          <p14:tracePt t="25397" x="5100638" y="4356100"/>
          <p14:tracePt t="25407" x="5100638" y="4294188"/>
          <p14:tracePt t="25417" x="5092700" y="4249738"/>
          <p14:tracePt t="25433" x="5083175" y="4186238"/>
          <p14:tracePt t="25439" x="5073650" y="4151313"/>
          <p14:tracePt t="25450" x="5065713" y="4105275"/>
          <p14:tracePt t="25466" x="5056188" y="4060825"/>
          <p14:tracePt t="25482" x="5056188" y="4043363"/>
          <p14:tracePt t="25499" x="5046663" y="4016375"/>
          <p14:tracePt t="25515" x="5038725" y="4006850"/>
          <p14:tracePt t="25532" x="5038725" y="3998913"/>
          <p14:tracePt t="25593" x="5038725" y="4006850"/>
          <p14:tracePt t="25613" x="5038725" y="4033838"/>
          <p14:tracePt t="25623" x="5038725" y="4060825"/>
          <p14:tracePt t="25634" x="5038725" y="4097338"/>
          <p14:tracePt t="25649" x="5046663" y="4132263"/>
          <p14:tracePt t="25665" x="5065713" y="4186238"/>
          <p14:tracePt t="25682" x="5065713" y="4230688"/>
          <p14:tracePt t="25699" x="5065713" y="4249738"/>
          <p14:tracePt t="25715" x="5065713" y="4267200"/>
          <p14:tracePt t="25732" x="5073650" y="4284663"/>
          <p14:tracePt t="25765" x="5073650" y="4294188"/>
          <p14:tracePt t="25782" x="5073650" y="4303713"/>
          <p14:tracePt t="25903" x="5073650" y="4294188"/>
          <p14:tracePt t="25913" x="5073650" y="4284663"/>
          <p14:tracePt t="25923" x="5065713" y="4267200"/>
          <p14:tracePt t="25933" x="5065713" y="4240213"/>
          <p14:tracePt t="25950" x="5046663" y="4203700"/>
          <p14:tracePt t="25966" x="5019675" y="4151313"/>
          <p14:tracePt t="25982" x="5002213" y="4114800"/>
          <p14:tracePt t="25999" x="5002213" y="4105275"/>
          <p14:tracePt t="26016" x="4992688" y="4097338"/>
          <p14:tracePt t="26032" x="4992688" y="4087813"/>
          <p14:tracePt t="26049" x="4984750" y="4087813"/>
          <p14:tracePt t="26098" x="4992688" y="4132263"/>
          <p14:tracePt t="26107" x="5011738" y="4195763"/>
          <p14:tracePt t="26117" x="5029200" y="4230688"/>
          <p14:tracePt t="26131" x="5038725" y="4267200"/>
          <p14:tracePt t="26148" x="5056188" y="4338638"/>
          <p14:tracePt t="26165" x="5065713" y="4356100"/>
          <p14:tracePt t="26181" x="5073650" y="4392613"/>
          <p14:tracePt t="26198" x="5083175" y="4410075"/>
          <p14:tracePt t="26215" x="5083175" y="4419600"/>
          <p14:tracePt t="26231" x="5083175" y="4429125"/>
          <p14:tracePt t="26268" x="5083175" y="4437063"/>
          <p14:tracePt t="26370" x="5083175" y="4419600"/>
          <p14:tracePt t="26380" x="5083175" y="4402138"/>
          <p14:tracePt t="26390" x="5073650" y="4365625"/>
          <p14:tracePt t="26400" x="5046663" y="4321175"/>
          <p14:tracePt t="26416" x="5019675" y="4230688"/>
          <p14:tracePt t="26431" x="5019675" y="4203700"/>
          <p14:tracePt t="26436" x="5002213" y="4178300"/>
          <p14:tracePt t="26448" x="4992688" y="4151313"/>
          <p14:tracePt t="26465" x="4984750" y="4114800"/>
          <p14:tracePt t="26481" x="4984750" y="4105275"/>
          <p14:tracePt t="26498" x="4975225" y="4097338"/>
          <p14:tracePt t="26514" x="4975225" y="4087813"/>
          <p14:tracePt t="26584" x="4975225" y="4105275"/>
          <p14:tracePt t="26594" x="4975225" y="4124325"/>
          <p14:tracePt t="26604" x="4975225" y="4151313"/>
          <p14:tracePt t="26614" x="4975225" y="4178300"/>
          <p14:tracePt t="26631" x="4975225" y="4203700"/>
          <p14:tracePt t="26648" x="4975225" y="4240213"/>
          <p14:tracePt t="26664" x="4975225" y="4257675"/>
          <p14:tracePt t="26697" x="4975225" y="4276725"/>
          <p14:tracePt t="26714" x="4975225" y="4284663"/>
          <p14:tracePt t="26747" x="4975225" y="4294188"/>
          <p14:tracePt t="27630" x="4975225" y="4303713"/>
          <p14:tracePt t="27657" x="4984750" y="4303713"/>
          <p14:tracePt t="31631" x="4984750" y="4311650"/>
          <p14:tracePt t="31780" x="4984750" y="4321175"/>
          <p14:tracePt t="31869" x="4984750" y="4330700"/>
          <p14:tracePt t="31899" x="4975225" y="4330700"/>
          <p14:tracePt t="31919" x="4975225" y="4338638"/>
          <p14:tracePt t="31929" x="4975225" y="4348163"/>
          <p14:tracePt t="31940" x="4965700" y="4356100"/>
          <p14:tracePt t="31956" x="4965700" y="4375150"/>
          <p14:tracePt t="31973" x="4940300" y="4402138"/>
          <p14:tracePt t="31990" x="4913313" y="4446588"/>
          <p14:tracePt t="32006" x="4886325" y="4491038"/>
          <p14:tracePt t="32023" x="4876800" y="4518025"/>
          <p14:tracePt t="32040" x="4849813" y="4572000"/>
          <p14:tracePt t="32056" x="4840288" y="4608513"/>
          <p14:tracePt t="32073" x="4832350" y="4625975"/>
          <p14:tracePt t="32090" x="4822825" y="4670425"/>
          <p14:tracePt t="32106" x="4813300" y="4733925"/>
          <p14:tracePt t="32123" x="4813300" y="4760913"/>
          <p14:tracePt t="32140" x="4813300" y="4840288"/>
          <p14:tracePt t="32156" x="4813300" y="4930775"/>
          <p14:tracePt t="32173" x="4832350" y="4984750"/>
          <p14:tracePt t="32190" x="4876800" y="5073650"/>
          <p14:tracePt t="32206" x="4921250" y="5164138"/>
          <p14:tracePt t="32223" x="4957763" y="5199063"/>
          <p14:tracePt t="32240" x="5019675" y="5280025"/>
          <p14:tracePt t="32256" x="5100638" y="5343525"/>
          <p14:tracePt t="32273" x="5145088" y="5378450"/>
          <p14:tracePt t="32290" x="5235575" y="5432425"/>
          <p14:tracePt t="32306" x="5343525" y="5468938"/>
          <p14:tracePt t="32324" x="5468938" y="5495925"/>
          <p14:tracePt t="32340" x="5540375" y="5513388"/>
          <p14:tracePt t="32356" x="5692775" y="5522913"/>
          <p14:tracePt t="32373" x="5854700" y="5530850"/>
          <p14:tracePt t="32390" x="5934075" y="5540375"/>
          <p14:tracePt t="32406" x="6078538" y="5540375"/>
          <p14:tracePt t="32423" x="6140450" y="5549900"/>
          <p14:tracePt t="32439" x="6265863" y="5549900"/>
          <p14:tracePt t="32456" x="6364288" y="5549900"/>
          <p14:tracePt t="32472" x="6437313" y="5540375"/>
          <p14:tracePt t="32489" x="6464300" y="5530850"/>
          <p14:tracePt t="32506" x="6508750" y="5522913"/>
          <p14:tracePt t="32522" x="6553200" y="5486400"/>
          <p14:tracePt t="32539" x="6589713" y="5459413"/>
          <p14:tracePt t="32556" x="6642100" y="5422900"/>
          <p14:tracePt t="32573" x="6678613" y="5378450"/>
          <p14:tracePt t="32589" x="6696075" y="5360988"/>
          <p14:tracePt t="32606" x="6723063" y="5343525"/>
          <p14:tracePt t="32623" x="6742113" y="5316538"/>
          <p14:tracePt t="32639" x="6750050" y="5297488"/>
          <p14:tracePt t="32656" x="6777038" y="5235575"/>
          <p14:tracePt t="32673" x="6804025" y="5137150"/>
          <p14:tracePt t="32689" x="6821488" y="5073650"/>
          <p14:tracePt t="32706" x="6831013" y="4957763"/>
          <p14:tracePt t="32723" x="6840538" y="4849813"/>
          <p14:tracePt t="32739" x="6840538" y="4787900"/>
          <p14:tracePt t="32756" x="6840538" y="4670425"/>
          <p14:tracePt t="32772" x="6840538" y="4562475"/>
          <p14:tracePt t="32789" x="6831013" y="4500563"/>
          <p14:tracePt t="32806" x="6813550" y="4410075"/>
          <p14:tracePt t="32823" x="6777038" y="4330700"/>
          <p14:tracePt t="32839" x="6759575" y="4294188"/>
          <p14:tracePt t="32856" x="6723063" y="4249738"/>
          <p14:tracePt t="32873" x="6688138" y="4203700"/>
          <p14:tracePt t="32889" x="6669088" y="4186238"/>
          <p14:tracePt t="32906" x="6616700" y="4141788"/>
          <p14:tracePt t="32922" x="6543675" y="4087813"/>
          <p14:tracePt t="32939" x="6508750" y="4078288"/>
          <p14:tracePt t="32941" x="6454775" y="4060825"/>
          <p14:tracePt t="32955" x="6400800" y="4043363"/>
          <p14:tracePt t="32972" x="6275388" y="4016375"/>
          <p14:tracePt t="32988" x="6221413" y="4016375"/>
          <p14:tracePt t="33005" x="6069013" y="3998913"/>
          <p14:tracePt t="33022" x="5926138" y="3998913"/>
          <p14:tracePt t="33038" x="5781675" y="3989388"/>
          <p14:tracePt t="33055" x="5702300" y="3989388"/>
          <p14:tracePt t="33072" x="5540375" y="3989388"/>
          <p14:tracePt t="33088" x="5459413" y="3998913"/>
          <p14:tracePt t="33105" x="5324475" y="4025900"/>
          <p14:tracePt t="33122" x="5208588" y="4051300"/>
          <p14:tracePt t="33138" x="5100638" y="4087813"/>
          <p14:tracePt t="33155" x="5046663" y="4114800"/>
          <p14:tracePt t="33172" x="4965700" y="4151313"/>
          <p14:tracePt t="33189" x="4894263" y="4195763"/>
          <p14:tracePt t="33205" x="4867275" y="4213225"/>
          <p14:tracePt t="33222" x="4805363" y="4249738"/>
          <p14:tracePt t="33239" x="4741863" y="4311650"/>
          <p14:tracePt t="33255" x="4714875" y="4338638"/>
          <p14:tracePt t="33272" x="4679950" y="4392613"/>
          <p14:tracePt t="33289" x="4652963" y="4446588"/>
          <p14:tracePt t="33305" x="4635500" y="4491038"/>
          <p14:tracePt t="33322" x="4608513" y="4589463"/>
          <p14:tracePt t="33339" x="4598988" y="4724400"/>
          <p14:tracePt t="33355" x="4598988" y="4795838"/>
          <p14:tracePt t="33372" x="4598988" y="4913313"/>
          <p14:tracePt t="33389" x="4608513" y="5038725"/>
          <p14:tracePt t="33405" x="4625975" y="5092700"/>
          <p14:tracePt t="33422" x="4660900" y="5191125"/>
          <p14:tracePt t="33439" x="4714875" y="5289550"/>
          <p14:tracePt t="33455" x="4741863" y="5334000"/>
          <p14:tracePt t="33472" x="4795838" y="5405438"/>
          <p14:tracePt t="33488" x="4840288" y="5468938"/>
          <p14:tracePt t="33505" x="4867275" y="5486400"/>
          <p14:tracePt t="33522" x="4930775" y="5530850"/>
          <p14:tracePt t="33538" x="4984750" y="5567363"/>
          <p14:tracePt t="33555" x="5019675" y="5575300"/>
          <p14:tracePt t="33571" x="5065713" y="5602288"/>
          <p14:tracePt t="33588" x="5110163" y="5611813"/>
          <p14:tracePt t="33605" x="5137150" y="5621338"/>
          <p14:tracePt t="33622" x="5199063" y="5638800"/>
          <p14:tracePt t="33639" x="5245100" y="5656263"/>
          <p14:tracePt t="33656" x="5262563" y="5656263"/>
          <p14:tracePt t="33672" x="5289550" y="5665788"/>
          <p14:tracePt t="33689" x="5307013" y="5665788"/>
          <p14:tracePt t="33706" x="5316538" y="5665788"/>
          <p14:tracePt t="33722" x="5324475" y="5665788"/>
          <p14:tracePt t="33739" x="5334000" y="5665788"/>
          <p14:tracePt t="33976" x="5334000" y="5656263"/>
          <p14:tracePt t="33986" x="5316538" y="5629275"/>
          <p14:tracePt t="33998" x="5280025" y="5557838"/>
          <p14:tracePt t="34013" x="5191125" y="5370513"/>
          <p14:tracePt t="34030" x="5164138" y="5280025"/>
          <p14:tracePt t="34047" x="5100638" y="5118100"/>
          <p14:tracePt t="34063" x="5046663" y="4948238"/>
          <p14:tracePt t="34080" x="5019675" y="4867275"/>
          <p14:tracePt t="34096" x="4984750" y="4724400"/>
          <p14:tracePt t="34113" x="4965700" y="4589463"/>
          <p14:tracePt t="34129" x="4957763" y="4535488"/>
          <p14:tracePt t="34146" x="4940300" y="4446588"/>
          <p14:tracePt t="34163" x="4940300" y="4410075"/>
          <p14:tracePt t="34179" x="4940300" y="4392613"/>
          <p14:tracePt t="34196" x="4940300" y="4375150"/>
          <p14:tracePt t="34213" x="4940300" y="4365625"/>
          <p14:tracePt t="34232" x="4940300" y="4356100"/>
          <p14:tracePt t="34301" x="4940300" y="4348163"/>
          <p14:tracePt t="34364" x="4940300" y="4338638"/>
          <p14:tracePt t="34373" x="4940300" y="4330700"/>
          <p14:tracePt t="34391" x="4940300" y="4321175"/>
          <p14:tracePt t="34402" x="4940300" y="4294188"/>
          <p14:tracePt t="34413" x="4940300" y="4267200"/>
          <p14:tracePt t="34429" x="4940300" y="4240213"/>
          <p14:tracePt t="34446" x="4940300" y="4195763"/>
          <p14:tracePt t="34463" x="4930775" y="4186238"/>
          <p14:tracePt t="34481" x="4930775" y="4168775"/>
          <p14:tracePt t="34496" x="4930775" y="4159250"/>
          <p14:tracePt t="34513" x="4930775" y="4151313"/>
          <p14:tracePt t="34529" x="4930775" y="4141788"/>
          <p14:tracePt t="34546" x="4930775" y="4132263"/>
          <p14:tracePt t="34569" x="4930775" y="4124325"/>
          <p14:tracePt t="34590" x="4930775" y="4114800"/>
          <p14:tracePt t="34599" x="4930775" y="4105275"/>
          <p14:tracePt t="34619" x="4930775" y="4097338"/>
          <p14:tracePt t="34639" x="4930775" y="4078288"/>
          <p14:tracePt t="34659" x="4930775" y="4070350"/>
          <p14:tracePt t="34679" x="4930775" y="4060825"/>
          <p14:tracePt t="34700" x="4930775" y="4043363"/>
          <p14:tracePt t="34710" x="4940300" y="4033838"/>
          <p14:tracePt t="34719" x="4940300" y="4025900"/>
          <p14:tracePt t="34729" x="4948238" y="4006850"/>
          <p14:tracePt t="34746" x="4957763" y="3989388"/>
          <p14:tracePt t="34763" x="4965700" y="3962400"/>
          <p14:tracePt t="34779" x="4975225" y="3952875"/>
          <p14:tracePt t="34796" x="4984750" y="3944938"/>
          <p14:tracePt t="34812" x="4992688" y="3935413"/>
          <p14:tracePt t="34829" x="5002213" y="3925888"/>
          <p14:tracePt t="34862" x="5019675" y="3917950"/>
          <p14:tracePt t="34879" x="5046663" y="3908425"/>
          <p14:tracePt t="34896" x="5065713" y="3908425"/>
          <p14:tracePt t="34912" x="5127625" y="3908425"/>
          <p14:tracePt t="34929" x="5191125" y="3908425"/>
          <p14:tracePt t="34947" x="5245100" y="3898900"/>
          <p14:tracePt t="34962" x="5270500" y="3898900"/>
          <p14:tracePt t="34979" x="5334000" y="3890963"/>
          <p14:tracePt t="34996" x="5360988" y="3890963"/>
          <p14:tracePt t="35012" x="5414963" y="3881438"/>
          <p14:tracePt t="35029" x="5476875" y="3863975"/>
          <p14:tracePt t="35046" x="5530850" y="3846513"/>
          <p14:tracePt t="35062" x="5549900" y="3846513"/>
          <p14:tracePt t="35079" x="5594350" y="3836988"/>
          <p14:tracePt t="35096" x="5602288" y="3827463"/>
          <p14:tracePt t="35112" x="5638800" y="3827463"/>
          <p14:tracePt t="35129" x="5665788" y="3827463"/>
          <p14:tracePt t="35145" x="5683250" y="3827463"/>
          <p14:tracePt t="35162" x="5702300" y="3827463"/>
          <p14:tracePt t="35179" x="5719763" y="3827463"/>
          <p14:tracePt t="35195" x="5727700" y="3827463"/>
          <p14:tracePt t="35229" x="5737225" y="3827463"/>
          <p14:tracePt t="35266" x="5746750" y="3836988"/>
          <p14:tracePt t="35347" x="5719763" y="3836988"/>
          <p14:tracePt t="35357" x="5675313" y="3846513"/>
          <p14:tracePt t="35367" x="5611813" y="3846513"/>
          <p14:tracePt t="35379" x="5575300" y="3846513"/>
          <p14:tracePt t="35395" x="5495925" y="3846513"/>
          <p14:tracePt t="35412" x="5468938" y="3846513"/>
          <p14:tracePt t="35428" x="5422900" y="3846513"/>
          <p14:tracePt t="35445" x="5387975" y="3846513"/>
          <p14:tracePt t="35462" x="5378450" y="3846513"/>
          <p14:tracePt t="35478" x="5351463" y="3846513"/>
          <p14:tracePt t="35495" x="5334000" y="3846513"/>
          <p14:tracePt t="35528" x="5324475" y="3846513"/>
          <p14:tracePt t="35545" x="5316538" y="3846513"/>
          <p14:tracePt t="35562" x="5307013" y="3854450"/>
          <p14:tracePt t="35578" x="5289550" y="3890963"/>
          <p14:tracePt t="35595" x="5270500" y="3952875"/>
          <p14:tracePt t="35612" x="5262563" y="4006850"/>
          <p14:tracePt t="35628" x="5262563" y="4043363"/>
          <p14:tracePt t="35645" x="5262563" y="4105275"/>
          <p14:tracePt t="35662" x="5262563" y="4141788"/>
          <p14:tracePt t="35678" x="5262563" y="4195763"/>
          <p14:tracePt t="35695" x="5262563" y="4230688"/>
          <p14:tracePt t="35712" x="5262563" y="4257675"/>
          <p14:tracePt t="35745" x="5262563" y="4267200"/>
          <p14:tracePt t="35762" x="5262563" y="4276725"/>
          <p14:tracePt t="35845" x="5262563" y="4257675"/>
          <p14:tracePt t="35854" x="5253038" y="4230688"/>
          <p14:tracePt t="35866" x="5235575" y="4195763"/>
          <p14:tracePt t="35878" x="5235575" y="4168775"/>
          <p14:tracePt t="35895" x="5226050" y="4124325"/>
          <p14:tracePt t="35912" x="5226050" y="4105275"/>
          <p14:tracePt t="35928" x="5226050" y="4078288"/>
          <p14:tracePt t="35931" x="5226050" y="4070350"/>
          <p14:tracePt t="35945" x="5226050" y="4051300"/>
          <p14:tracePt t="35961" x="5297488" y="4006850"/>
          <p14:tracePt t="35978" x="5360988" y="3979863"/>
          <p14:tracePt t="35995" x="5495925" y="3944938"/>
          <p14:tracePt t="36011" x="5629275" y="3917950"/>
          <p14:tracePt t="36028" x="5702300" y="3917950"/>
          <p14:tracePt t="36045" x="5845175" y="3908425"/>
          <p14:tracePt t="36061" x="5961063" y="3908425"/>
          <p14:tracePt t="36078" x="6015038" y="3908425"/>
          <p14:tracePt t="36095" x="6105525" y="3908425"/>
          <p14:tracePt t="36111" x="6167438" y="3908425"/>
          <p14:tracePt t="36128" x="6194425" y="3917950"/>
          <p14:tracePt t="36145" x="6221413" y="3925888"/>
          <p14:tracePt t="36161" x="6238875" y="3925888"/>
          <p14:tracePt t="36178" x="6248400" y="3925888"/>
          <p14:tracePt t="36195" x="6257925" y="3925888"/>
          <p14:tracePt t="36211" x="6265863" y="3925888"/>
          <p14:tracePt t="36558" x="6346825" y="3925888"/>
          <p14:tracePt t="36568" x="6445250" y="3908425"/>
          <p14:tracePt t="36577" x="6553200" y="3898900"/>
          <p14:tracePt t="36587" x="6661150" y="3898900"/>
          <p14:tracePt t="36601" x="6769100" y="3890963"/>
          <p14:tracePt t="36618" x="6992938" y="3881438"/>
          <p14:tracePt t="36635" x="7261225" y="3863975"/>
          <p14:tracePt t="36651" x="7404100" y="3854450"/>
          <p14:tracePt t="36668" x="7700963" y="3810000"/>
          <p14:tracePt t="36685" x="7934325" y="3783013"/>
          <p14:tracePt t="36701" x="8013700" y="3773488"/>
          <p14:tracePt t="36718" x="8140700" y="3765550"/>
          <p14:tracePt t="36734" x="8212138" y="3765550"/>
          <p14:tracePt t="36751" x="8239125" y="3773488"/>
          <p14:tracePt t="36768" x="8274050" y="3819525"/>
          <p14:tracePt t="36785" x="8301038" y="3881438"/>
          <p14:tracePt t="36801" x="8301038" y="3944938"/>
          <p14:tracePt t="36818" x="8247063" y="4105275"/>
          <p14:tracePt t="36835" x="8094663" y="4284663"/>
          <p14:tracePt t="36851" x="7996238" y="4365625"/>
          <p14:tracePt t="36868" x="7781925" y="4491038"/>
          <p14:tracePt t="36885" x="7575550" y="4545013"/>
          <p14:tracePt t="36901" x="7477125" y="4562475"/>
          <p14:tracePt t="36918" x="7324725" y="4562475"/>
          <p14:tracePt t="36934" x="7189788" y="4473575"/>
          <p14:tracePt t="36951" x="7145338" y="4383088"/>
          <p14:tracePt t="36968" x="7108825" y="4070350"/>
          <p14:tracePt t="36984" x="7305675" y="3460750"/>
          <p14:tracePt t="37001" x="7494588" y="3128963"/>
          <p14:tracePt t="37018" x="7897813" y="2627313"/>
          <p14:tracePt t="37034" x="8202613" y="2393950"/>
          <p14:tracePt t="37051" x="8301038" y="2349500"/>
          <p14:tracePt t="37068" x="8480425" y="2295525"/>
          <p14:tracePt t="37084" x="8605838" y="2276475"/>
          <p14:tracePt t="37101" x="8642350" y="2276475"/>
          <p14:tracePt t="37118" x="8696325" y="2276475"/>
          <p14:tracePt t="37134" x="8723313" y="2295525"/>
          <p14:tracePt t="37151" x="8731250" y="2303463"/>
          <p14:tracePt t="37168" x="8731250" y="2366963"/>
          <p14:tracePt t="37184" x="8551863" y="2581275"/>
          <p14:tracePt t="37201" x="8086725" y="2797175"/>
          <p14:tracePt t="37218" x="7816850" y="2868613"/>
          <p14:tracePt t="37234" x="7180263" y="2984500"/>
          <p14:tracePt t="37251" x="6543675" y="2994025"/>
          <p14:tracePt t="37268" x="6257925" y="2959100"/>
          <p14:tracePt t="37284" x="5889625" y="2851150"/>
          <p14:tracePt t="37301" x="5702300" y="2725738"/>
          <p14:tracePt t="37318" x="5656263" y="2679700"/>
          <p14:tracePt t="37334" x="5621338" y="2600325"/>
          <p14:tracePt t="37351" x="5648325" y="2519363"/>
          <p14:tracePt t="37368" x="5702300" y="2482850"/>
          <p14:tracePt t="37384" x="5835650" y="2438400"/>
          <p14:tracePt t="37401" x="6042025" y="2420938"/>
          <p14:tracePt t="37418" x="6167438" y="2420938"/>
          <p14:tracePt t="37434" x="6427788" y="2420938"/>
          <p14:tracePt t="37451" x="6715125" y="2438400"/>
          <p14:tracePt t="37468" x="6884988" y="2474913"/>
          <p14:tracePt t="37484" x="7162800" y="2554288"/>
          <p14:tracePt t="37501" x="7450138" y="2671763"/>
          <p14:tracePt t="37518" x="7683500" y="2859088"/>
          <p14:tracePt t="37534" x="7772400" y="2984500"/>
          <p14:tracePt t="37551" x="7907338" y="3236913"/>
          <p14:tracePt t="37568" x="7988300" y="3460750"/>
          <p14:tracePt t="37584" x="8005763" y="3549650"/>
          <p14:tracePt t="37601" x="8050213" y="3711575"/>
          <p14:tracePt t="37618" x="8059738" y="3783013"/>
          <p14:tracePt t="37634" x="8077200" y="3925888"/>
          <p14:tracePt t="37651" x="8086725" y="4070350"/>
          <p14:tracePt t="37667" x="8086725" y="4132263"/>
          <p14:tracePt t="37684" x="8086725" y="4230688"/>
          <p14:tracePt t="37700" x="8086725" y="4276725"/>
          <p14:tracePt t="37717" x="8086725" y="4303713"/>
          <p14:tracePt t="37981" x="8229600" y="4402138"/>
          <p14:tracePt t="37989" x="8445500" y="4500563"/>
          <p14:tracePt t="37999" x="8686800" y="4589463"/>
          <p14:tracePt t="38015" x="9188450" y="4706938"/>
          <p14:tracePt t="38032" x="9448800" y="4741863"/>
          <p14:tracePt t="38049" x="9923463" y="4768850"/>
          <p14:tracePt t="38065" x="10174288" y="4751388"/>
          <p14:tracePt t="38082" x="10274300" y="4724400"/>
          <p14:tracePt t="38099" x="10426700" y="4598988"/>
          <p14:tracePt t="38115" x="10498138" y="4375150"/>
          <p14:tracePt t="38132" x="10525125" y="4222750"/>
          <p14:tracePt t="38148" x="10506075" y="3890963"/>
          <p14:tracePt t="38165" x="10380663" y="3514725"/>
          <p14:tracePt t="38182" x="10274300" y="3325813"/>
          <p14:tracePt t="38199" x="10040938" y="2967038"/>
          <p14:tracePt t="38215" x="9842500" y="2706688"/>
          <p14:tracePt t="38232" x="9753600" y="2627313"/>
          <p14:tracePt t="38249" x="9520238" y="2492375"/>
          <p14:tracePt t="38265" x="9259888" y="2411413"/>
          <p14:tracePt t="38282" x="9153525" y="2393950"/>
          <p14:tracePt t="38299" x="8955088" y="2374900"/>
          <p14:tracePt t="38315" x="8856663" y="2374900"/>
          <p14:tracePt t="38332" x="8829675" y="2374900"/>
          <p14:tracePt t="38348" x="8802688" y="2374900"/>
          <p14:tracePt t="38365" x="8794750" y="2374900"/>
          <p14:tracePt t="38382" x="8785225" y="2438400"/>
          <p14:tracePt t="38398" x="8785225" y="2509838"/>
          <p14:tracePt t="38415" x="8785225" y="2679700"/>
          <p14:tracePt t="38432" x="8785225" y="2760663"/>
          <p14:tracePt t="38434" x="8794750" y="2851150"/>
          <p14:tracePt t="38448" x="8794750" y="2932113"/>
          <p14:tracePt t="38465" x="8775700" y="3101975"/>
          <p14:tracePt t="38482" x="8740775" y="3190875"/>
          <p14:tracePt t="38498" x="8642350" y="3389313"/>
          <p14:tracePt t="38515" x="8516938" y="3603625"/>
          <p14:tracePt t="38532" x="8426450" y="3800475"/>
          <p14:tracePt t="38548" x="8399463" y="3890963"/>
          <p14:tracePt t="38565" x="8364538" y="4033838"/>
          <p14:tracePt t="38581" x="8364538" y="4159250"/>
          <p14:tracePt t="38598" x="8382000" y="4213225"/>
          <p14:tracePt t="38615" x="8489950" y="4348163"/>
          <p14:tracePt t="38632" x="8669338" y="4456113"/>
          <p14:tracePt t="38648" x="8758238" y="4500563"/>
          <p14:tracePt t="38665" x="8937625" y="4589463"/>
          <p14:tracePt t="38681" x="9063038" y="4643438"/>
          <p14:tracePt t="38698" x="9099550" y="4660900"/>
          <p14:tracePt t="38715" x="9144000" y="4679950"/>
          <p14:tracePt t="38731" x="9161463" y="4687888"/>
          <p14:tracePt t="38765" x="9170988" y="4687888"/>
          <p14:tracePt t="38883" x="9153525" y="4687888"/>
          <p14:tracePt t="38892" x="9134475" y="4687888"/>
          <p14:tracePt t="38903" x="9080500" y="4687888"/>
          <p14:tracePt t="38915" x="9018588" y="4670425"/>
          <p14:tracePt t="38931" x="8920163" y="4625975"/>
          <p14:tracePt t="38948" x="8883650" y="4616450"/>
          <p14:tracePt t="38965" x="8839200" y="4598988"/>
          <p14:tracePt t="38981" x="8812213" y="4581525"/>
          <p14:tracePt t="38998" x="8802688" y="4581525"/>
          <p14:tracePt t="39015" x="8802688" y="4572000"/>
          <p14:tracePt t="39048" x="8794750" y="4572000"/>
          <p14:tracePt t="39065" x="8794750" y="4562475"/>
          <p14:tracePt t="39210" x="8794750" y="4554538"/>
          <p14:tracePt t="39300" x="8785225" y="4554538"/>
          <p14:tracePt t="39309" x="8785225" y="4545013"/>
          <p14:tracePt t="39339" x="8767763" y="4527550"/>
          <p14:tracePt t="39349" x="8713788" y="4473575"/>
          <p14:tracePt t="39358" x="8642350" y="4419600"/>
          <p14:tracePt t="39367" x="8597900" y="4375150"/>
          <p14:tracePt t="39381" x="8570913" y="4356100"/>
          <p14:tracePt t="39398" x="8516938" y="4311650"/>
          <p14:tracePt t="39414" x="8497888" y="4303713"/>
          <p14:tracePt t="39431" x="8462963" y="4284663"/>
          <p14:tracePt t="39448" x="8435975" y="4267200"/>
          <p14:tracePt t="39465" x="8418513" y="4240213"/>
          <p14:tracePt t="39481" x="8399463" y="4230688"/>
          <p14:tracePt t="39498" x="8372475" y="4213225"/>
          <p14:tracePt t="39515" x="8355013" y="4195763"/>
          <p14:tracePt t="39531" x="8337550" y="4186238"/>
          <p14:tracePt t="39548" x="8318500" y="4178300"/>
          <p14:tracePt t="39564" x="8293100" y="4159250"/>
          <p14:tracePt t="39581" x="8274050" y="4151313"/>
          <p14:tracePt t="39598" x="8266113" y="4151313"/>
          <p14:tracePt t="39614" x="8256588" y="4141788"/>
          <p14:tracePt t="39631" x="8256588" y="4132263"/>
          <p14:tracePt t="39664" x="8247063" y="4132263"/>
          <p14:tracePt t="39813" x="8247063" y="4124325"/>
          <p14:tracePt t="39872" x="8247063" y="4114800"/>
          <p14:tracePt t="39883" x="8256588" y="4114800"/>
          <p14:tracePt t="39892" x="8256588" y="4105275"/>
          <p14:tracePt t="39903" x="8283575" y="4087813"/>
          <p14:tracePt t="39914" x="8301038" y="4070350"/>
          <p14:tracePt t="39930" x="8318500" y="4051300"/>
          <p14:tracePt t="39947" x="8364538" y="4016375"/>
          <p14:tracePt t="39964" x="8382000" y="3998913"/>
          <p14:tracePt t="39981" x="8399463" y="3989388"/>
          <p14:tracePt t="39997" x="8399463" y="3979863"/>
          <p14:tracePt t="40014" x="8408988" y="3979863"/>
          <p14:tracePt t="40032" x="8418513" y="3979863"/>
          <p14:tracePt t="40084" x="8426450" y="3971925"/>
          <p14:tracePt t="40102" x="8435975" y="3971925"/>
          <p14:tracePt t="40173" x="8445500" y="3971925"/>
          <p14:tracePt t="40332" x="8453438" y="3971925"/>
          <p14:tracePt t="40362" x="8462963" y="3971925"/>
          <p14:tracePt t="40372" x="8470900" y="3971925"/>
          <p14:tracePt t="40382" x="8480425" y="3971925"/>
          <p14:tracePt t="40390" x="8497888" y="3962400"/>
          <p14:tracePt t="40402" x="8534400" y="3962400"/>
          <p14:tracePt t="40419" x="8632825" y="3944938"/>
          <p14:tracePt t="40436" x="8704263" y="3935413"/>
          <p14:tracePt t="40439" x="8785225" y="3917950"/>
          <p14:tracePt t="40452" x="8875713" y="3908425"/>
          <p14:tracePt t="40469" x="9099550" y="3863975"/>
          <p14:tracePt t="40485" x="9215438" y="3846513"/>
          <p14:tracePt t="40502" x="9466263" y="3827463"/>
          <p14:tracePt t="40519" x="9699625" y="3819525"/>
          <p14:tracePt t="40535" x="9807575" y="3819525"/>
          <p14:tracePt t="40552" x="10004425" y="3810000"/>
          <p14:tracePt t="40569" x="10139363" y="3810000"/>
          <p14:tracePt t="40585" x="10183813" y="3810000"/>
          <p14:tracePt t="40602" x="10247313" y="3810000"/>
          <p14:tracePt t="40619" x="10291763" y="3810000"/>
          <p14:tracePt t="40635" x="10309225" y="3810000"/>
          <p14:tracePt t="40652" x="10318750" y="3810000"/>
          <p14:tracePt t="40669" x="10336213" y="3819525"/>
          <p14:tracePt t="40685" x="10345738" y="3819525"/>
          <p14:tracePt t="40719" x="10353675" y="3819525"/>
          <p14:tracePt t="40747" x="10363200" y="3819525"/>
          <p14:tracePt t="41121" x="10380663" y="3819525"/>
          <p14:tracePt t="41130" x="10407650" y="3827463"/>
          <p14:tracePt t="41137" x="10426700" y="3827463"/>
          <p14:tracePt t="41154" x="10452100" y="3836988"/>
          <p14:tracePt t="41170" x="10461625" y="3846513"/>
          <p14:tracePt t="41187" x="10479088" y="3846513"/>
          <p14:tracePt t="41203" x="10488613" y="3846513"/>
          <p14:tracePt t="41237" x="10498138" y="3846513"/>
          <p14:tracePt t="41254" x="10506075" y="3854450"/>
          <p14:tracePt t="41270" x="10515600" y="3854450"/>
          <p14:tracePt t="41287" x="10525125" y="3854450"/>
          <p14:tracePt t="41304" x="10552113" y="3863975"/>
          <p14:tracePt t="41321" x="10579100" y="3873500"/>
          <p14:tracePt t="41337" x="10587038" y="3873500"/>
          <p14:tracePt t="41354" x="10623550" y="3881438"/>
          <p14:tracePt t="41371" x="10650538" y="3890963"/>
          <p14:tracePt t="41387" x="10668000" y="3890963"/>
          <p14:tracePt t="41404" x="10712450" y="3890963"/>
          <p14:tracePt t="41421" x="10756900" y="3898900"/>
          <p14:tracePt t="41437" x="10783888" y="3898900"/>
          <p14:tracePt t="41441" x="10802938" y="3898900"/>
          <p14:tracePt t="41454" x="10837863" y="3898900"/>
          <p14:tracePt t="41470" x="10901363" y="3908425"/>
          <p14:tracePt t="41487" x="10928350" y="3908425"/>
          <p14:tracePt t="41504" x="10999788" y="3908425"/>
          <p14:tracePt t="41520" x="11061700" y="3917950"/>
          <p14:tracePt t="41537" x="11088688" y="3917950"/>
          <p14:tracePt t="41554" x="11134725" y="3917950"/>
          <p14:tracePt t="41570" x="11179175" y="3917950"/>
          <p14:tracePt t="41587" x="11196638" y="3917950"/>
          <p14:tracePt t="41604" x="11233150" y="3917950"/>
          <p14:tracePt t="41620" x="11260138" y="3917950"/>
          <p14:tracePt t="41637" x="11277600" y="3917950"/>
          <p14:tracePt t="41653" x="11295063" y="3917950"/>
          <p14:tracePt t="41670" x="11304588" y="3917950"/>
          <p14:tracePt t="41703" x="11314113" y="3917950"/>
          <p14:tracePt t="42138" x="11322050" y="3917950"/>
          <p14:tracePt t="42158" x="11331575" y="3917950"/>
          <p14:tracePt t="42168" x="11341100" y="3908425"/>
          <p14:tracePt t="42179" x="11349038" y="3898900"/>
          <p14:tracePt t="42192" x="11366500" y="3898900"/>
          <p14:tracePt t="42208" x="11420475" y="3881438"/>
          <p14:tracePt t="42225" x="11447463" y="3873500"/>
          <p14:tracePt t="42242" x="11466513" y="3863975"/>
          <p14:tracePt t="42258" x="11474450" y="3854450"/>
          <p14:tracePt t="42275" x="11483975" y="3854450"/>
          <p14:tracePt t="42292" x="11493500" y="3854450"/>
          <p14:tracePt t="42325" x="11501438" y="3854450"/>
          <p14:tracePt t="42407" x="11501438" y="3846513"/>
          <p14:tracePt t="42485" x="11501438" y="3836988"/>
          <p14:tracePt t="42523" x="11501438" y="3827463"/>
          <p14:tracePt t="42533" x="11493500" y="3819525"/>
          <p14:tracePt t="42543" x="11466513" y="3792538"/>
          <p14:tracePt t="42558" x="11420475" y="3746500"/>
          <p14:tracePt t="42575" x="11331575" y="3675063"/>
          <p14:tracePt t="42592" x="11287125" y="3630613"/>
          <p14:tracePt t="42608" x="11214100" y="3559175"/>
          <p14:tracePt t="42625" x="11152188" y="3514725"/>
          <p14:tracePt t="42641" x="11098213" y="3468688"/>
          <p14:tracePt t="42658" x="11071225" y="3460750"/>
          <p14:tracePt t="42675" x="11009313" y="3433763"/>
          <p14:tracePt t="42691" x="10963275" y="3416300"/>
          <p14:tracePt t="42708" x="10945813" y="3406775"/>
          <p14:tracePt t="42725" x="10909300" y="3397250"/>
          <p14:tracePt t="42741" x="10874375" y="3389313"/>
          <p14:tracePt t="42758" x="10856913" y="3379788"/>
          <p14:tracePt t="42775" x="10802938" y="3370263"/>
          <p14:tracePt t="42791" x="10766425" y="3370263"/>
          <p14:tracePt t="42808" x="10756900" y="3370263"/>
          <p14:tracePt t="42825" x="10731500" y="3370263"/>
          <p14:tracePt t="42841" x="10712450" y="3370263"/>
          <p14:tracePt t="42875" x="10704513" y="3370263"/>
          <p14:tracePt t="42900" x="10694988" y="3370263"/>
          <p14:tracePt t="42971" x="10694988" y="3379788"/>
          <p14:tracePt t="43008" x="10694988" y="3389313"/>
          <p14:tracePt t="43038" x="10694988" y="3397250"/>
          <p14:tracePt t="43078" x="10694988" y="3406775"/>
          <p14:tracePt t="43109" x="10694988" y="3416300"/>
          <p14:tracePt t="43211" x="10694988" y="3424238"/>
          <p14:tracePt t="43279" x="10694988" y="3433763"/>
          <p14:tracePt t="43302" x="10694988" y="3441700"/>
          <p14:tracePt t="43312" x="10694988" y="3451225"/>
          <p14:tracePt t="43324" x="10694988" y="3460750"/>
          <p14:tracePt t="43341" x="10694988" y="3468688"/>
          <p14:tracePt t="43358" x="10694988" y="3478213"/>
          <p14:tracePt t="43388" x="10694988" y="3487738"/>
          <p14:tracePt t="43537" x="10694988" y="3495675"/>
          <p14:tracePt t="43647" x="10694988" y="3505200"/>
          <p14:tracePt t="44250" x="10694988" y="3514725"/>
          <p14:tracePt t="45603" x="10694988" y="3505200"/>
          <p14:tracePt t="45870" x="10704513" y="3505200"/>
          <p14:tracePt t="47161" x="10704513" y="3495675"/>
          <p14:tracePt t="47297" x="10685463" y="3495675"/>
          <p14:tracePt t="47307" x="10587038" y="3495675"/>
          <p14:tracePt t="47317" x="10417175" y="3514725"/>
          <p14:tracePt t="47331" x="10282238" y="3532188"/>
          <p14:tracePt t="47348" x="9959975" y="3594100"/>
          <p14:tracePt t="47364" x="9771063" y="3621088"/>
          <p14:tracePt t="47381" x="9421813" y="3694113"/>
          <p14:tracePt t="47398" x="9009063" y="3783013"/>
          <p14:tracePt t="47415" x="8821738" y="3819525"/>
          <p14:tracePt t="47431" x="8551863" y="3898900"/>
          <p14:tracePt t="47436" x="8445500" y="3925888"/>
          <p14:tracePt t="47448" x="8355013" y="3952875"/>
          <p14:tracePt t="47465" x="8266113" y="3971925"/>
          <p14:tracePt t="47481" x="8140700" y="4025900"/>
          <p14:tracePt t="47498" x="8050213" y="4043363"/>
          <p14:tracePt t="47515" x="7996238" y="4060825"/>
          <p14:tracePt t="47531" x="7969250" y="4070350"/>
          <p14:tracePt t="47548" x="7934325" y="4070350"/>
          <p14:tracePt t="47565" x="7924800" y="4070350"/>
          <p14:tracePt t="47581" x="7907338" y="4078288"/>
          <p14:tracePt t="47598" x="7888288" y="4087813"/>
          <p14:tracePt t="47615" x="7880350" y="4087813"/>
          <p14:tracePt t="47631" x="7870825" y="4097338"/>
          <p14:tracePt t="47937" x="7700963" y="4151313"/>
          <p14:tracePt t="47948" x="7450138" y="4240213"/>
          <p14:tracePt t="47956" x="7199313" y="4348163"/>
          <p14:tracePt t="47972" x="6723063" y="4535488"/>
          <p14:tracePt t="47989" x="6570663" y="4589463"/>
          <p14:tracePt t="48005" x="6356350" y="4679950"/>
          <p14:tracePt t="48022" x="6221413" y="4751388"/>
          <p14:tracePt t="48039" x="6176963" y="4768850"/>
          <p14:tracePt t="48055" x="6140450" y="4795838"/>
          <p14:tracePt t="48072" x="6122988" y="4805363"/>
          <p14:tracePt t="48089" x="6113463" y="4805363"/>
          <p14:tracePt t="48105" x="6105525" y="4805363"/>
          <p14:tracePt t="48122" x="6105525" y="4813300"/>
          <p14:tracePt t="48162" x="6105525" y="4822825"/>
          <p14:tracePt t="48253" x="6105525" y="4832350"/>
          <p14:tracePt t="48389" x="6113463" y="4832350"/>
          <p14:tracePt t="48591" x="6122988" y="4832350"/>
          <p14:tracePt t="48760" x="6132513" y="4832350"/>
          <p14:tracePt t="48769" x="6159500" y="4832350"/>
          <p14:tracePt t="48780" x="6275388" y="4822825"/>
          <p14:tracePt t="48797" x="6508750" y="4778375"/>
          <p14:tracePt t="48813" x="7027863" y="4679950"/>
          <p14:tracePt t="48830" x="7754938" y="4500563"/>
          <p14:tracePt t="48847" x="8588375" y="4330700"/>
          <p14:tracePt t="48863" x="8920163" y="4257675"/>
          <p14:tracePt t="48880" x="9134475" y="4203700"/>
          <p14:tracePt t="49288" x="9431338" y="4132263"/>
          <p14:tracePt t="49296" x="9717088" y="4051300"/>
          <p14:tracePt t="49305" x="9959975" y="3998913"/>
          <p14:tracePt t="49323" x="10174288" y="3962400"/>
          <p14:tracePt t="49339" x="10506075" y="3873500"/>
          <p14:tracePt t="49355" x="10731500" y="3836988"/>
          <p14:tracePt t="49372" x="10847388" y="3810000"/>
          <p14:tracePt t="49388" x="10891838" y="3800475"/>
          <p14:tracePt t="49405" x="10928350" y="3800475"/>
          <p14:tracePt t="49422" x="10945813" y="3800475"/>
          <p14:tracePt t="49438" x="10955338" y="3800475"/>
          <p14:tracePt t="49455" x="10963275" y="3800475"/>
          <p14:tracePt t="49871" x="10963275" y="3810000"/>
          <p14:tracePt t="53721" x="10874375" y="3827463"/>
          <p14:tracePt t="53730" x="10704513" y="3863975"/>
          <p14:tracePt t="53743" x="10506075" y="3917950"/>
          <p14:tracePt t="53760" x="10004425" y="4051300"/>
          <p14:tracePt t="53776" x="9690100" y="4105275"/>
          <p14:tracePt t="53792" x="9018588" y="4267200"/>
          <p14:tracePt t="53809" x="8677275" y="4348163"/>
          <p14:tracePt t="53826" x="8032750" y="4491038"/>
          <p14:tracePt t="53842" x="7566025" y="4581525"/>
          <p14:tracePt t="53861" x="7332663" y="4598988"/>
          <p14:tracePt t="53875" x="7270750" y="4608513"/>
          <p14:tracePt t="53892" x="7199313" y="4608513"/>
          <p14:tracePt t="53909" x="7172325" y="4608513"/>
          <p14:tracePt t="54181" x="7010400" y="4616450"/>
          <p14:tracePt t="54190" x="6777038" y="4660900"/>
          <p14:tracePt t="54199" x="6562725" y="4697413"/>
          <p14:tracePt t="54216" x="6346825" y="4751388"/>
          <p14:tracePt t="54232" x="6059488" y="4822825"/>
          <p14:tracePt t="54249" x="5862638" y="4867275"/>
          <p14:tracePt t="54266" x="5791200" y="4886325"/>
          <p14:tracePt t="54282" x="5710238" y="4921250"/>
          <p14:tracePt t="54299" x="5665788" y="4930775"/>
          <p14:tracePt t="54316" x="5656263" y="4940300"/>
          <p14:tracePt t="54332" x="5648325" y="4940300"/>
          <p14:tracePt t="54349" x="5638800" y="4948238"/>
          <p14:tracePt t="54366" x="5629275" y="4957763"/>
          <p14:tracePt t="54399" x="5611813" y="4992688"/>
          <p14:tracePt t="54416" x="5594350" y="5011738"/>
          <p14:tracePt t="54432" x="5594350" y="5029200"/>
          <p14:tracePt t="54435" x="5584825" y="5029200"/>
          <p14:tracePt t="54449" x="5575300" y="5038725"/>
          <p14:tracePt t="54465" x="5567363" y="5046663"/>
          <p14:tracePt t="54482" x="5567363" y="5056188"/>
          <p14:tracePt t="54499" x="5567363" y="5065713"/>
          <p14:tracePt t="54516" x="5549900" y="5073650"/>
          <p14:tracePt t="54532" x="5549900" y="5092700"/>
          <p14:tracePt t="54549" x="5540375" y="5110163"/>
          <p14:tracePt t="54566" x="5540375" y="5118100"/>
          <p14:tracePt t="54582" x="5530850" y="5137150"/>
          <p14:tracePt t="54599" x="5530850" y="5145088"/>
          <p14:tracePt t="54632" x="5530850" y="5154613"/>
          <p14:tracePt t="54663" x="5530850" y="5164138"/>
          <p14:tracePt t="54713" x="5530850" y="5172075"/>
          <p14:tracePt t="54875" x="5522913" y="5164138"/>
          <p14:tracePt t="54886" x="5503863" y="5145088"/>
          <p14:tracePt t="54895" x="5495925" y="5092700"/>
          <p14:tracePt t="54912" x="5468938" y="5011738"/>
          <p14:tracePt t="54928" x="5449888" y="4975225"/>
          <p14:tracePt t="54932" x="5441950" y="4940300"/>
          <p14:tracePt t="54945" x="5432425" y="4894263"/>
          <p14:tracePt t="54962" x="5422900" y="4822825"/>
          <p14:tracePt t="54978" x="5422900" y="4778375"/>
          <p14:tracePt t="54995" x="5422900" y="4697413"/>
          <p14:tracePt t="55011" x="5422900" y="4598988"/>
          <p14:tracePt t="55028" x="5432425" y="4554538"/>
          <p14:tracePt t="55045" x="5476875" y="4464050"/>
          <p14:tracePt t="55062" x="5513388" y="4402138"/>
          <p14:tracePt t="55078" x="5540375" y="4375150"/>
          <p14:tracePt t="55095" x="5584825" y="4338638"/>
          <p14:tracePt t="55111" x="5629275" y="4311650"/>
          <p14:tracePt t="55128" x="5665788" y="4294188"/>
          <p14:tracePt t="55145" x="5791200" y="4276725"/>
          <p14:tracePt t="55161" x="5943600" y="4257675"/>
          <p14:tracePt t="55178" x="6024563" y="4249738"/>
          <p14:tracePt t="55195" x="6203950" y="4230688"/>
          <p14:tracePt t="55211" x="6383338" y="4222750"/>
          <p14:tracePt t="55228" x="6472238" y="4222750"/>
          <p14:tracePt t="55245" x="6642100" y="4203700"/>
          <p14:tracePt t="55261" x="6786563" y="4195763"/>
          <p14:tracePt t="55278" x="6840538" y="4195763"/>
          <p14:tracePt t="55295" x="6965950" y="4186238"/>
          <p14:tracePt t="55311" x="7064375" y="4186238"/>
          <p14:tracePt t="55329" x="7145338" y="4186238"/>
          <p14:tracePt t="55345" x="7189788" y="4186238"/>
          <p14:tracePt t="55361" x="7234238" y="4186238"/>
          <p14:tracePt t="55378" x="7251700" y="4186238"/>
          <p14:tracePt t="55395" x="7278688" y="4186238"/>
          <p14:tracePt t="55411" x="7305675" y="4186238"/>
          <p14:tracePt t="55431" x="7324725" y="4186238"/>
          <p14:tracePt t="55450" x="7332663" y="4186238"/>
          <p14:tracePt t="55469" x="7342188" y="4186238"/>
          <p14:tracePt t="55499" x="7351713" y="4186238"/>
          <p14:tracePt t="55509" x="7359650" y="4186238"/>
          <p14:tracePt t="55519" x="7359650" y="4203700"/>
          <p14:tracePt t="55529" x="7359650" y="4213225"/>
          <p14:tracePt t="55544" x="7359650" y="4230688"/>
          <p14:tracePt t="55561" x="7369175" y="4303713"/>
          <p14:tracePt t="55578" x="7369175" y="4410075"/>
          <p14:tracePt t="55594" x="7369175" y="4464050"/>
          <p14:tracePt t="55611" x="7369175" y="4562475"/>
          <p14:tracePt t="55628" x="7369175" y="4625975"/>
          <p14:tracePt t="55644" x="7369175" y="4660900"/>
          <p14:tracePt t="55661" x="7369175" y="4714875"/>
          <p14:tracePt t="55678" x="7369175" y="4760913"/>
          <p14:tracePt t="55694" x="7369175" y="4778375"/>
          <p14:tracePt t="55711" x="7369175" y="4813300"/>
          <p14:tracePt t="55728" x="7369175" y="4840288"/>
          <p14:tracePt t="55744" x="7369175" y="4849813"/>
          <p14:tracePt t="55760" x="7369175" y="4867275"/>
          <p14:tracePt t="55777" x="7369175" y="4876800"/>
          <p14:tracePt t="55795" x="7369175" y="4886325"/>
          <p14:tracePt t="55815" x="7369175" y="4894263"/>
          <p14:tracePt t="55835" x="7369175" y="4913313"/>
          <p14:tracePt t="55846" x="7369175" y="4921250"/>
          <p14:tracePt t="55860" x="7369175" y="4930775"/>
          <p14:tracePt t="55877" x="7369175" y="4957763"/>
          <p14:tracePt t="55895" x="7369175" y="4965700"/>
          <p14:tracePt t="55911" x="7369175" y="4975225"/>
          <p14:tracePt t="55928" x="7369175" y="4984750"/>
          <p14:tracePt t="55957" x="7369175" y="4992688"/>
          <p14:tracePt t="56524" x="7378700" y="4992688"/>
          <p14:tracePt t="56534" x="7386638" y="5002213"/>
          <p14:tracePt t="56542" x="7396163" y="5011738"/>
          <p14:tracePt t="56560" x="7404100" y="5019675"/>
          <p14:tracePt t="56580" x="7404100" y="5029200"/>
          <p14:tracePt t="56590" x="7413625" y="5038725"/>
          <p14:tracePt t="56600" x="7413625" y="5046663"/>
          <p14:tracePt t="56620" x="7413625" y="5056188"/>
          <p14:tracePt t="56640" x="7413625" y="5065713"/>
          <p14:tracePt t="56650" x="7413625" y="5073650"/>
          <p14:tracePt t="56664" x="7413625" y="5083175"/>
          <p14:tracePt t="56681" x="7413625" y="5100638"/>
          <p14:tracePt t="56698" x="7413625" y="5110163"/>
          <p14:tracePt t="56714" x="7413625" y="5127625"/>
          <p14:tracePt t="56731" x="7413625" y="5137150"/>
          <p14:tracePt t="56749" x="7413625" y="5145088"/>
          <p14:tracePt t="56769" x="7413625" y="5164138"/>
          <p14:tracePt t="56781" x="7413625" y="5172075"/>
          <p14:tracePt t="56798" x="7413625" y="5191125"/>
          <p14:tracePt t="56814" x="7413625" y="5199063"/>
          <p14:tracePt t="56832" x="7413625" y="5218113"/>
          <p14:tracePt t="56848" x="7413625" y="5235575"/>
          <p14:tracePt t="56881" x="7413625" y="5245100"/>
          <p14:tracePt t="56929" x="7413625" y="5253038"/>
          <p14:tracePt t="57019" x="7413625" y="5262563"/>
          <p14:tracePt t="57149" x="7413625" y="5270500"/>
          <p14:tracePt t="57457" x="7413625" y="5262563"/>
          <p14:tracePt t="57507" x="7413625" y="5253038"/>
          <p14:tracePt t="57537" x="7404100" y="5253038"/>
          <p14:tracePt t="57547" x="7404100" y="5245100"/>
          <p14:tracePt t="57626" x="7404100" y="5235575"/>
          <p14:tracePt t="57646" x="7404100" y="5226050"/>
          <p14:tracePt t="57735" x="7404100" y="5218113"/>
          <p14:tracePt t="58923" x="7404100" y="5226050"/>
          <p14:tracePt t="59313" x="7404100" y="5235575"/>
          <p14:tracePt t="66297" x="7423150" y="5235575"/>
          <p14:tracePt t="66304" x="7450138" y="5235575"/>
          <p14:tracePt t="66315" x="7485063" y="5218113"/>
          <p14:tracePt t="66331" x="7593013" y="5172075"/>
          <p14:tracePt t="66348" x="7673975" y="5145088"/>
          <p14:tracePt t="66365" x="7861300" y="5065713"/>
          <p14:tracePt t="66381" x="8040688" y="4992688"/>
          <p14:tracePt t="66398" x="8140700" y="4957763"/>
          <p14:tracePt t="66415" x="8355013" y="4903788"/>
          <p14:tracePt t="66431" x="8570913" y="4840288"/>
          <p14:tracePt t="66448" x="8677275" y="4813300"/>
          <p14:tracePt t="66465" x="8829675" y="4778375"/>
          <p14:tracePt t="66481" x="8928100" y="4751388"/>
          <p14:tracePt t="66498" x="8955088" y="4741863"/>
          <p14:tracePt t="66515" x="9001125" y="4733925"/>
          <p14:tracePt t="66531" x="9036050" y="4733925"/>
          <p14:tracePt t="66565" x="9055100" y="4724400"/>
          <p14:tracePt t="66581" x="9063038" y="4724400"/>
          <p14:tracePt t="66979" x="9063038" y="4768850"/>
          <p14:tracePt t="66989" x="9036050" y="4840288"/>
          <p14:tracePt t="67000" x="9018588" y="4903788"/>
          <p14:tracePt t="67016" x="9001125" y="4948238"/>
          <p14:tracePt t="67033" x="8964613" y="5056188"/>
          <p14:tracePt t="67050" x="8947150" y="5154613"/>
          <p14:tracePt t="67066" x="8928100" y="5199063"/>
          <p14:tracePt t="67083" x="8920163" y="5262563"/>
          <p14:tracePt t="67099" x="8920163" y="5334000"/>
          <p14:tracePt t="67116" x="8928100" y="5414963"/>
          <p14:tracePt t="67133" x="8937625" y="5441950"/>
          <p14:tracePt t="67149" x="8955088" y="5495925"/>
          <p14:tracePt t="67166" x="8991600" y="5549900"/>
          <p14:tracePt t="67183" x="9001125" y="5567363"/>
          <p14:tracePt t="67199" x="9055100" y="5611813"/>
          <p14:tracePt t="67216" x="9134475" y="5656263"/>
          <p14:tracePt t="67233" x="9180513" y="5683250"/>
          <p14:tracePt t="67249" x="9286875" y="5746750"/>
          <p14:tracePt t="67266" x="9385300" y="5781675"/>
          <p14:tracePt t="67284" x="9439275" y="5800725"/>
          <p14:tracePt t="67311" x="9537700" y="5818188"/>
          <p14:tracePt t="67316" x="9637713" y="5827713"/>
          <p14:tracePt t="67334" x="9690100" y="5827713"/>
          <p14:tracePt t="67349" x="9763125" y="5827713"/>
          <p14:tracePt t="67366" x="9817100" y="5827713"/>
          <p14:tracePt t="67382" x="9842500" y="5818188"/>
          <p14:tracePt t="67399" x="9869488" y="5818188"/>
          <p14:tracePt t="67416" x="9906000" y="5800725"/>
          <p14:tracePt t="67435" x="9923463" y="5781675"/>
          <p14:tracePt t="67449" x="9942513" y="5773738"/>
          <p14:tracePt t="67466" x="9959975" y="5764213"/>
          <p14:tracePt t="67483" x="9969500" y="5754688"/>
          <p14:tracePt t="67499" x="9977438" y="5754688"/>
          <p14:tracePt t="67516" x="9986963" y="5746750"/>
          <p14:tracePt t="67533" x="9994900" y="5746750"/>
          <p14:tracePt t="67549" x="10013950" y="5737225"/>
          <p14:tracePt t="67566" x="10031413" y="5719763"/>
          <p14:tracePt t="67599" x="10040938" y="5710238"/>
          <p14:tracePt t="67616" x="10048875" y="5702300"/>
          <p14:tracePt t="67649" x="10058400" y="5692775"/>
          <p14:tracePt t="67666" x="10067925" y="5692775"/>
          <p14:tracePt t="67692" x="10067925" y="5683250"/>
          <p14:tracePt t="83214" x="10048875" y="5683250"/>
          <p14:tracePt t="83224" x="10013950" y="5683250"/>
          <p14:tracePt t="83235" x="9986963" y="5683250"/>
          <p14:tracePt t="83252" x="9959975" y="5683250"/>
          <p14:tracePt t="83269" x="9896475" y="5648325"/>
          <p14:tracePt t="83285" x="9825038" y="5611813"/>
          <p14:tracePt t="83302" x="9798050" y="5594350"/>
          <p14:tracePt t="83319" x="9744075" y="5549900"/>
          <p14:tracePt t="83335" x="9690100" y="5495925"/>
          <p14:tracePt t="83352" x="9664700" y="5476875"/>
          <p14:tracePt t="83369" x="9645650" y="5441950"/>
          <p14:tracePt t="83385" x="9618663" y="5414963"/>
          <p14:tracePt t="83402" x="9610725" y="5397500"/>
          <p14:tracePt t="83418" x="9601200" y="5378450"/>
          <p14:tracePt t="83435" x="9591675" y="5351463"/>
          <p14:tracePt t="83452" x="9583738" y="5334000"/>
          <p14:tracePt t="83469" x="9583738" y="5324475"/>
          <p14:tracePt t="83485" x="9583738" y="5316538"/>
          <p14:tracePt t="83502" x="9583738" y="5297488"/>
          <p14:tracePt t="83518" x="9583738" y="5289550"/>
          <p14:tracePt t="83535" x="9583738" y="5280025"/>
          <p14:tracePt t="83572" x="9591675" y="5280025"/>
          <p14:tracePt t="83601" x="9601200" y="5280025"/>
          <p14:tracePt t="83612" x="9601200" y="5289550"/>
          <p14:tracePt t="83622" x="9601200" y="5297488"/>
          <p14:tracePt t="83635" x="9601200" y="5316538"/>
          <p14:tracePt t="83652" x="9574213" y="5378450"/>
          <p14:tracePt t="83668" x="9537700" y="5414963"/>
          <p14:tracePt t="83685" x="9485313" y="5441950"/>
          <p14:tracePt t="83702" x="9394825" y="5449888"/>
          <p14:tracePt t="83718" x="9359900" y="5449888"/>
          <p14:tracePt t="83735" x="9251950" y="5397500"/>
          <p14:tracePt t="83752" x="9161463" y="5297488"/>
          <p14:tracePt t="83769" x="9090025" y="5199063"/>
          <p14:tracePt t="83785" x="9072563" y="5154613"/>
          <p14:tracePt t="83802" x="9036050" y="5073650"/>
          <p14:tracePt t="83819" x="9036050" y="5046663"/>
          <p14:tracePt t="83835" x="9028113" y="5002213"/>
          <p14:tracePt t="83852" x="9028113" y="4975225"/>
          <p14:tracePt t="83868" x="9063038" y="4948238"/>
          <p14:tracePt t="83885" x="9197975" y="4903788"/>
          <p14:tracePt t="83901" x="9404350" y="4894263"/>
          <p14:tracePt t="83918" x="9485313" y="4894263"/>
          <p14:tracePt t="83935" x="9672638" y="4921250"/>
          <p14:tracePt t="83952" x="9825038" y="4992688"/>
          <p14:tracePt t="83968" x="9932988" y="5073650"/>
          <p14:tracePt t="83985" x="9959975" y="5100638"/>
          <p14:tracePt t="84001" x="10013950" y="5164138"/>
          <p14:tracePt t="84018" x="10031413" y="5218113"/>
          <p14:tracePt t="84035" x="10031413" y="5245100"/>
          <p14:tracePt t="84051" x="10004425" y="5316538"/>
          <p14:tracePt t="84068" x="9896475" y="5422900"/>
          <p14:tracePt t="84085" x="9817100" y="5468938"/>
          <p14:tracePt t="84101" x="9655175" y="5530850"/>
          <p14:tracePt t="84118" x="9502775" y="5567363"/>
          <p14:tracePt t="84135" x="9421813" y="5567363"/>
          <p14:tracePt t="84151" x="9305925" y="5567363"/>
          <p14:tracePt t="84168" x="9197975" y="5495925"/>
          <p14:tracePt t="84184" x="9153525" y="5459413"/>
          <p14:tracePt t="84201" x="9090025" y="5360988"/>
          <p14:tracePt t="84218" x="9063038" y="5280025"/>
          <p14:tracePt t="84234" x="9055100" y="5245100"/>
          <p14:tracePt t="84251" x="9045575" y="5164138"/>
          <p14:tracePt t="84268" x="9063038" y="5073650"/>
          <p14:tracePt t="84284" x="9090025" y="5019675"/>
          <p14:tracePt t="84301" x="9197975" y="4921250"/>
          <p14:tracePt t="84318" x="9377363" y="4822825"/>
          <p14:tracePt t="84335" x="9574213" y="4768850"/>
          <p14:tracePt t="84351" x="9655175" y="4760913"/>
          <p14:tracePt t="84368" x="9834563" y="4741863"/>
          <p14:tracePt t="84385" x="9906000" y="4760913"/>
          <p14:tracePt t="84401" x="10048875" y="4805363"/>
          <p14:tracePt t="84418" x="10156825" y="4859338"/>
          <p14:tracePt t="84435" x="10193338" y="4876800"/>
          <p14:tracePt t="84451" x="10255250" y="4940300"/>
          <p14:tracePt t="84455" x="10274300" y="4984750"/>
          <p14:tracePt t="84468" x="10282238" y="5038725"/>
          <p14:tracePt t="84484" x="10291763" y="5137150"/>
          <p14:tracePt t="84501" x="10291763" y="5191125"/>
          <p14:tracePt t="84518" x="10247313" y="5297488"/>
          <p14:tracePt t="84534" x="10156825" y="5414963"/>
          <p14:tracePt t="84551" x="10112375" y="5449888"/>
          <p14:tracePt t="84568" x="10013950" y="5530850"/>
          <p14:tracePt t="84584" x="9932988" y="5584825"/>
          <p14:tracePt t="84601" x="9879013" y="5594350"/>
          <p14:tracePt t="84618" x="9807575" y="5621338"/>
          <p14:tracePt t="84634" x="9726613" y="5621338"/>
          <p14:tracePt t="84651" x="9690100" y="5621338"/>
          <p14:tracePt t="84668" x="9628188" y="5621338"/>
          <p14:tracePt t="84684" x="9574213" y="5621338"/>
          <p14:tracePt t="84701" x="9547225" y="5611813"/>
          <p14:tracePt t="84718" x="9520238" y="5594350"/>
          <p14:tracePt t="84734" x="9502775" y="5567363"/>
          <p14:tracePt t="84751" x="9493250" y="5567363"/>
          <p14:tracePt t="84768" x="9485313" y="5540375"/>
          <p14:tracePt t="84784" x="9493250" y="5503863"/>
          <p14:tracePt t="84802" x="9610725" y="5397500"/>
          <p14:tracePt t="84818" x="9672638" y="5351463"/>
          <p14:tracePt t="84834" x="9842500" y="5280025"/>
          <p14:tracePt t="84851" x="9959975" y="5253038"/>
          <p14:tracePt t="84868" x="10156825" y="5226050"/>
          <p14:tracePt t="84884" x="10336213" y="5226050"/>
          <p14:tracePt t="84901" x="10407650" y="5226050"/>
          <p14:tracePt t="84918" x="10533063" y="5235575"/>
          <p14:tracePt t="84934" x="10623550" y="5270500"/>
          <p14:tracePt t="84951" x="10658475" y="5280025"/>
          <p14:tracePt t="84953" x="10677525" y="5297488"/>
          <p14:tracePt t="84967" x="10694988" y="5307013"/>
          <p14:tracePt t="84984" x="10712450" y="5334000"/>
          <p14:tracePt t="85000" x="10731500" y="5351463"/>
          <p14:tracePt t="85017" x="10731500" y="5360988"/>
          <p14:tracePt t="85034" x="10731500" y="5370513"/>
          <p14:tracePt t="85051" x="10731500" y="5378450"/>
          <p14:tracePt t="85092" x="10731500" y="5387975"/>
          <p14:tracePt t="85113" x="10721975" y="5397500"/>
          <p14:tracePt t="85122" x="10712450" y="5397500"/>
          <p14:tracePt t="85142" x="10704513" y="5397500"/>
          <p14:tracePt t="85162" x="10694988" y="5397500"/>
          <p14:tracePt t="85847" x="10704513" y="5397500"/>
          <p14:tracePt t="85887" x="10704513" y="5405438"/>
          <p14:tracePt t="92616" x="10631488" y="5397500"/>
          <p14:tracePt t="92625" x="10533063" y="5370513"/>
          <p14:tracePt t="92635" x="10426700" y="5324475"/>
          <p14:tracePt t="92652" x="10336213" y="5297488"/>
          <p14:tracePt t="92669" x="10147300" y="5199063"/>
          <p14:tracePt t="92686" x="9977438" y="5110163"/>
          <p14:tracePt t="92702" x="9888538" y="5065713"/>
          <p14:tracePt t="92719" x="9645650" y="4957763"/>
          <p14:tracePt t="92736" x="9350375" y="4840288"/>
          <p14:tracePt t="92752" x="9170988" y="4778375"/>
          <p14:tracePt t="92769" x="8785225" y="4660900"/>
          <p14:tracePt t="92785" x="8382000" y="4527550"/>
          <p14:tracePt t="92802" x="8185150" y="4464050"/>
          <p14:tracePt t="92819" x="7880350" y="4356100"/>
          <p14:tracePt t="92835" x="7683500" y="4294188"/>
          <p14:tracePt t="92852" x="7602538" y="4267200"/>
          <p14:tracePt t="92869" x="7485063" y="4222750"/>
          <p14:tracePt t="92885" x="7413625" y="4203700"/>
          <p14:tracePt t="92902" x="7396163" y="4186238"/>
          <p14:tracePt t="92919" x="7378700" y="4178300"/>
          <p14:tracePt t="93155" x="7288213" y="4124325"/>
          <p14:tracePt t="93166" x="7207250" y="4060825"/>
          <p14:tracePt t="93175" x="7118350" y="4006850"/>
          <p14:tracePt t="93191" x="6992938" y="3898900"/>
          <p14:tracePt t="93208" x="6929438" y="3854450"/>
          <p14:tracePt t="93224" x="6867525" y="3783013"/>
          <p14:tracePt t="93241" x="6821488" y="3729038"/>
          <p14:tracePt t="93258" x="6804025" y="3702050"/>
          <p14:tracePt t="93274" x="6794500" y="3667125"/>
          <p14:tracePt t="93291" x="6786563" y="3640138"/>
          <p14:tracePt t="93308" x="6786563" y="3630613"/>
          <p14:tracePt t="93324" x="6786563" y="3621088"/>
          <p14:tracePt t="93341" x="6786563" y="3613150"/>
          <p14:tracePt t="93358" x="6786563" y="3603625"/>
          <p14:tracePt t="93374" x="6786563" y="3586163"/>
          <p14:tracePt t="93391" x="6804025" y="3568700"/>
          <p14:tracePt t="93408" x="6813550" y="3541713"/>
          <p14:tracePt t="93424" x="6848475" y="3478213"/>
          <p14:tracePt t="93441" x="6884988" y="3370263"/>
          <p14:tracePt t="93458" x="6894513" y="3316288"/>
          <p14:tracePt t="93460" x="6902450" y="3271838"/>
          <p14:tracePt t="93474" x="6911975" y="3227388"/>
          <p14:tracePt t="93491" x="6921500" y="3163888"/>
          <p14:tracePt t="93508" x="6921500" y="3136900"/>
          <p14:tracePt t="93524" x="6921500" y="3111500"/>
          <p14:tracePt t="93541" x="6921500" y="3101975"/>
          <p14:tracePt t="93574" x="6929438" y="3092450"/>
          <p14:tracePt t="93591" x="6929438" y="3101975"/>
          <p14:tracePt t="93608" x="6938963" y="3173413"/>
          <p14:tracePt t="93624" x="6973888" y="3379788"/>
          <p14:tracePt t="93641" x="6992938" y="3559175"/>
          <p14:tracePt t="93658" x="6992938" y="3630613"/>
          <p14:tracePt t="93674" x="6992938" y="3721100"/>
          <p14:tracePt t="93691" x="6992938" y="3773488"/>
          <p14:tracePt t="93708" x="6992938" y="3792538"/>
          <p14:tracePt t="93724" x="6992938" y="3800475"/>
          <p14:tracePt t="93741" x="6992938" y="3819525"/>
          <p14:tracePt t="93820" x="6992938" y="3810000"/>
          <p14:tracePt t="93830" x="6983413" y="3800475"/>
          <p14:tracePt t="93841" x="6973888" y="3773488"/>
          <p14:tracePt t="93858" x="6965950" y="3738563"/>
          <p14:tracePt t="93874" x="6946900" y="3613150"/>
          <p14:tracePt t="93891" x="6929438" y="3468688"/>
          <p14:tracePt t="93908" x="6921500" y="3316288"/>
          <p14:tracePt t="93924" x="6911975" y="3254375"/>
          <p14:tracePt t="93941" x="6911975" y="3182938"/>
          <p14:tracePt t="93958" x="6911975" y="3146425"/>
          <p14:tracePt t="93974" x="6911975" y="3136900"/>
          <p14:tracePt t="93991" x="6911975" y="3119438"/>
          <p14:tracePt t="94028" x="6911975" y="3146425"/>
          <p14:tracePt t="94041" x="6911975" y="3236913"/>
          <p14:tracePt t="94058" x="6911975" y="3424238"/>
          <p14:tracePt t="94074" x="6921500" y="3505200"/>
          <p14:tracePt t="94091" x="6929438" y="3630613"/>
          <p14:tracePt t="94108" x="6929438" y="3694113"/>
          <p14:tracePt t="94124" x="6929438" y="3721100"/>
          <p14:tracePt t="94141" x="6929438" y="3738563"/>
          <p14:tracePt t="94158" x="6929438" y="3756025"/>
          <p14:tracePt t="94175" x="6929438" y="3765550"/>
          <p14:tracePt t="94266" x="6929438" y="3746500"/>
          <p14:tracePt t="94277" x="6929438" y="3702050"/>
          <p14:tracePt t="94286" x="6929438" y="3640138"/>
          <p14:tracePt t="94295" x="6921500" y="3568700"/>
          <p14:tracePt t="94307" x="6911975" y="3495675"/>
          <p14:tracePt t="94323" x="6902450" y="3343275"/>
          <p14:tracePt t="94340" x="6902450" y="3271838"/>
          <p14:tracePt t="94357" x="6902450" y="3163888"/>
          <p14:tracePt t="94374" x="6902450" y="3111500"/>
          <p14:tracePt t="94390" x="6902450" y="3101975"/>
          <p14:tracePt t="94407" x="6902450" y="3084513"/>
          <p14:tracePt t="94423" x="6902450" y="3074988"/>
          <p14:tracePt t="94463" x="6902450" y="3128963"/>
          <p14:tracePt t="94474" x="6902450" y="3227388"/>
          <p14:tracePt t="94490" x="6902450" y="3325813"/>
          <p14:tracePt t="94507" x="6902450" y="3441700"/>
          <p14:tracePt t="94523" x="6911975" y="3532188"/>
          <p14:tracePt t="94540" x="6911975" y="3559175"/>
          <p14:tracePt t="94557" x="6911975" y="3594100"/>
          <p14:tracePt t="94573" x="6911975" y="3613150"/>
          <p14:tracePt t="94590" x="6911975" y="3621088"/>
          <p14:tracePt t="94607" x="6911975" y="3630613"/>
          <p14:tracePt t="94695" x="6911975" y="3613150"/>
          <p14:tracePt t="94704" x="6911975" y="3594100"/>
          <p14:tracePt t="94716" x="6911975" y="3559175"/>
          <p14:tracePt t="94723" x="6911975" y="3495675"/>
          <p14:tracePt t="94740" x="6902450" y="3441700"/>
          <p14:tracePt t="94757" x="6894513" y="3316288"/>
          <p14:tracePt t="94773" x="6894513" y="3227388"/>
          <p14:tracePt t="94790" x="6894513" y="3190875"/>
          <p14:tracePt t="94807" x="6894513" y="3155950"/>
          <p14:tracePt t="94823" x="6894513" y="3136900"/>
          <p14:tracePt t="94857" x="6894513" y="3128963"/>
          <p14:tracePt t="94902" x="6894513" y="3146425"/>
          <p14:tracePt t="94912" x="6894513" y="3190875"/>
          <p14:tracePt t="94924" x="6902450" y="3271838"/>
          <p14:tracePt t="94941" x="6911975" y="3316288"/>
          <p14:tracePt t="94944" x="6921500" y="3379788"/>
          <p14:tracePt t="94957" x="6929438" y="3416300"/>
          <p14:tracePt t="94974" x="6938963" y="3468688"/>
          <p14:tracePt t="94991" x="6938963" y="3514725"/>
          <p14:tracePt t="95007" x="6938963" y="3522663"/>
          <p14:tracePt t="95024" x="6938963" y="3541713"/>
          <p14:tracePt t="95041" x="6938963" y="3549650"/>
          <p14:tracePt t="95074" x="6938963" y="3559175"/>
          <p14:tracePt t="95814" x="6938963" y="3568700"/>
          <p14:tracePt t="95833" x="6946900" y="3586163"/>
          <p14:tracePt t="95844" x="6946900" y="3603625"/>
          <p14:tracePt t="95854" x="6946900" y="3621088"/>
          <p14:tracePt t="95869" x="6946900" y="3630613"/>
          <p14:tracePt t="95885" x="6946900" y="3648075"/>
          <p14:tracePt t="95902" x="6946900" y="3657600"/>
          <p14:tracePt t="95919" x="6946900" y="3667125"/>
          <p14:tracePt t="95935" x="6946900" y="3675063"/>
          <p14:tracePt t="95952" x="6946900" y="3684588"/>
          <p14:tracePt t="95969" x="6946900" y="3694113"/>
          <p14:tracePt t="95985" x="6946900" y="3702050"/>
          <p14:tracePt t="96002" x="6946900" y="3711575"/>
          <p14:tracePt t="96023" x="6956425" y="3711575"/>
          <p14:tracePt t="96035" x="6956425" y="3721100"/>
          <p14:tracePt t="96052" x="6956425" y="3729038"/>
          <p14:tracePt t="96102" x="6956425" y="3738563"/>
          <p14:tracePt t="96350" x="6956425" y="3729038"/>
          <p14:tracePt t="96370" x="6956425" y="3721100"/>
          <p14:tracePt t="96420" x="6956425" y="3711575"/>
          <p14:tracePt t="96480" x="6956425" y="3702050"/>
          <p14:tracePt t="96549" x="6956425" y="3694113"/>
          <p14:tracePt t="96739" x="6956425" y="3702050"/>
          <p14:tracePt t="96778" x="6956425" y="3711575"/>
          <p14:tracePt t="96788" x="6946900" y="3711575"/>
          <p14:tracePt t="96808" x="6938963" y="3711575"/>
          <p14:tracePt t="96817" x="6921500" y="3711575"/>
          <p14:tracePt t="96827" x="6884988" y="3721100"/>
          <p14:tracePt t="96843" x="6821488" y="3721100"/>
          <p14:tracePt t="96859" x="6669088" y="3721100"/>
          <p14:tracePt t="96876" x="6526213" y="3721100"/>
          <p14:tracePt t="96893" x="6454775" y="3721100"/>
          <p14:tracePt t="96909" x="6319838" y="3721100"/>
          <p14:tracePt t="96926" x="6184900" y="3721100"/>
          <p14:tracePt t="96943" x="6132513" y="3721100"/>
          <p14:tracePt t="96959" x="6015038" y="3721100"/>
          <p14:tracePt t="96976" x="5926138" y="3721100"/>
          <p14:tracePt t="96993" x="5880100" y="3721100"/>
          <p14:tracePt t="97009" x="5808663" y="3729038"/>
          <p14:tracePt t="97026" x="5754688" y="3738563"/>
          <p14:tracePt t="97043" x="5727700" y="3746500"/>
          <p14:tracePt t="97059" x="5692775" y="3756025"/>
          <p14:tracePt t="97076" x="5675313" y="3756025"/>
          <p14:tracePt t="97093" x="5656263" y="3756025"/>
          <p14:tracePt t="97109" x="5648325" y="3756025"/>
          <p14:tracePt t="97126" x="5638800" y="3765550"/>
          <p14:tracePt t="97176" x="5629275" y="3765550"/>
          <p14:tracePt t="97285" x="5629275" y="3773488"/>
          <p14:tracePt t="97324" x="5629275" y="3783013"/>
          <p14:tracePt t="97344" x="5629275" y="3792538"/>
          <p14:tracePt t="97374" x="5629275" y="3800475"/>
          <p14:tracePt t="97403" x="5629275" y="3810000"/>
          <p14:tracePt t="97413" x="5621338" y="3810000"/>
          <p14:tracePt t="97423" x="5621338" y="3819525"/>
          <p14:tracePt t="97445" x="5611813" y="3827463"/>
          <p14:tracePt t="97453" x="5602288" y="3836988"/>
          <p14:tracePt t="97463" x="5584825" y="3854450"/>
          <p14:tracePt t="97476" x="5567363" y="3881438"/>
          <p14:tracePt t="97493" x="5522913" y="3935413"/>
          <p14:tracePt t="97509" x="5503863" y="3971925"/>
          <p14:tracePt t="97526" x="5476875" y="4016375"/>
          <p14:tracePt t="97543" x="5449888" y="4070350"/>
          <p14:tracePt t="97559" x="5441950" y="4087813"/>
          <p14:tracePt t="97576" x="5432425" y="4105275"/>
          <p14:tracePt t="97592" x="5422900" y="4132263"/>
          <p14:tracePt t="97609" x="5422900" y="4141788"/>
          <p14:tracePt t="97626" x="5422900" y="4151313"/>
          <p14:tracePt t="97642" x="5422900" y="4159250"/>
          <p14:tracePt t="97660" x="5422900" y="4168775"/>
          <p14:tracePt t="97862" x="5422900" y="4159250"/>
          <p14:tracePt t="97872" x="5432425" y="4141788"/>
          <p14:tracePt t="97882" x="5476875" y="4097338"/>
          <p14:tracePt t="97898" x="5621338" y="3917950"/>
          <p14:tracePt t="97915" x="5702300" y="3827463"/>
          <p14:tracePt t="97931" x="5880100" y="3594100"/>
          <p14:tracePt t="97948" x="6069013" y="3379788"/>
          <p14:tracePt t="97965" x="6149975" y="3289300"/>
          <p14:tracePt t="97981" x="6284913" y="3146425"/>
          <p14:tracePt t="97998" x="6391275" y="3030538"/>
          <p14:tracePt t="98015" x="6437313" y="2984500"/>
          <p14:tracePt t="98032" x="6516688" y="2922588"/>
          <p14:tracePt t="98048" x="6580188" y="2878138"/>
          <p14:tracePt t="98065" x="6597650" y="2859088"/>
          <p14:tracePt t="98082" x="6634163" y="2841625"/>
          <p14:tracePt t="98098" x="6651625" y="2824163"/>
          <p14:tracePt t="98115" x="6669088" y="2814638"/>
          <p14:tracePt t="98132" x="6688138" y="2814638"/>
          <p14:tracePt t="98416" x="6777038" y="2814638"/>
          <p14:tracePt t="98426" x="6894513" y="2814638"/>
          <p14:tracePt t="98437" x="7019925" y="2814638"/>
          <p14:tracePt t="98454" x="7135813" y="2814638"/>
          <p14:tracePt t="98470" x="7458075" y="2824163"/>
          <p14:tracePt t="98487" x="7897813" y="2814638"/>
          <p14:tracePt t="98504" x="8121650" y="2806700"/>
          <p14:tracePt t="98520" x="8605838" y="2760663"/>
          <p14:tracePt t="98537" x="9099550" y="2689225"/>
          <p14:tracePt t="98553" x="9547225" y="2600325"/>
          <p14:tracePt t="98570" x="9717088" y="2546350"/>
          <p14:tracePt t="98587" x="9923463" y="2482850"/>
          <p14:tracePt t="98603" x="10004425" y="2447925"/>
          <p14:tracePt t="98620" x="10085388" y="2411413"/>
          <p14:tracePt t="98637" x="10129838" y="2366963"/>
          <p14:tracePt t="98653" x="10193338" y="2259013"/>
          <p14:tracePt t="98670" x="10220325" y="2170113"/>
          <p14:tracePt t="98687" x="10264775" y="1963738"/>
          <p14:tracePt t="98703" x="10291763" y="1774825"/>
          <p14:tracePt t="98720" x="10309225" y="1685925"/>
          <p14:tracePt t="98737" x="10318750" y="1577975"/>
          <p14:tracePt t="98753" x="10318750" y="1524000"/>
          <p14:tracePt t="98770" x="10318750" y="1506538"/>
          <p14:tracePt t="98787" x="10309225" y="1470025"/>
          <p14:tracePt t="98803" x="10228263" y="1425575"/>
          <p14:tracePt t="98820" x="10075863" y="1381125"/>
          <p14:tracePt t="98837" x="9969500" y="1371600"/>
          <p14:tracePt t="98853" x="9726613" y="1335088"/>
          <p14:tracePt t="98870" x="9385300" y="1317625"/>
          <p14:tracePt t="98887" x="9188450" y="1317625"/>
          <p14:tracePt t="98903" x="8839200" y="1300163"/>
          <p14:tracePt t="98920" x="8686800" y="1300163"/>
          <p14:tracePt t="98936" x="8489950" y="1300163"/>
          <p14:tracePt t="98953" x="8355013" y="1300163"/>
          <p14:tracePt t="98969" x="8283575" y="1300163"/>
          <p14:tracePt t="98986" x="8256588" y="1300163"/>
          <p14:tracePt t="99003" x="8229600" y="1300163"/>
          <p14:tracePt t="99020" x="8212138" y="1300163"/>
          <p14:tracePt t="99251" x="8220075" y="1300163"/>
          <p14:tracePt t="99260" x="8247063" y="1308100"/>
          <p14:tracePt t="99272" x="8337550" y="1335088"/>
          <p14:tracePt t="99289" x="8408988" y="1362075"/>
          <p14:tracePt t="99306" x="8524875" y="1408113"/>
          <p14:tracePt t="99322" x="8588375" y="1452563"/>
          <p14:tracePt t="99338" x="8632825" y="1595438"/>
          <p14:tracePt t="99355" x="8632825" y="1703388"/>
          <p14:tracePt t="99372" x="8524875" y="1963738"/>
          <p14:tracePt t="99388" x="8229600" y="2322513"/>
          <p14:tracePt t="99405" x="8032750" y="2492375"/>
          <p14:tracePt t="99421" x="7548563" y="2895600"/>
          <p14:tracePt t="99438" x="7027863" y="3308350"/>
          <p14:tracePt t="99455" x="6750050" y="3514725"/>
          <p14:tracePt t="99459" x="6481763" y="3729038"/>
          <p14:tracePt t="99471" x="6238875" y="3890963"/>
          <p14:tracePt t="99488" x="5800725" y="4168775"/>
          <p14:tracePt t="99505" x="5638800" y="4257675"/>
          <p14:tracePt t="99521" x="5449888" y="4348163"/>
          <p14:tracePt t="99538" x="5334000" y="4392613"/>
          <p14:tracePt t="99556" x="5270500" y="4419600"/>
          <p14:tracePt t="99571" x="5253038" y="4419600"/>
          <p14:tracePt t="99588" x="5235575" y="4419600"/>
          <p14:tracePt t="99605" x="5226050" y="4419600"/>
          <p14:tracePt t="99621" x="5218113" y="4419600"/>
          <p14:tracePt t="99638" x="5208588" y="4419600"/>
          <p14:tracePt t="99909" x="5092700" y="4456113"/>
          <p14:tracePt t="99919" x="4992688" y="4483100"/>
          <p14:tracePt t="99926" x="4867275" y="4518025"/>
          <p14:tracePt t="99943" x="4679950" y="4554538"/>
          <p14:tracePt t="99960" x="4598988" y="4572000"/>
          <p14:tracePt t="99978" x="4483100" y="4589463"/>
          <p14:tracePt t="99993" x="4402138" y="4608513"/>
          <p14:tracePt t="100010" x="4375150" y="4608513"/>
          <p14:tracePt t="100026" x="4338638" y="4616450"/>
          <p14:tracePt t="100043" x="4321175" y="4625975"/>
          <p14:tracePt t="100060" x="4303713" y="4652963"/>
          <p14:tracePt t="100076" x="4267200" y="4768850"/>
          <p14:tracePt t="100093" x="4240213" y="4903788"/>
          <p14:tracePt t="100110" x="4230688" y="4965700"/>
          <p14:tracePt t="100127" x="4230688" y="5110163"/>
          <p14:tracePt t="100143" x="4240213" y="5218113"/>
          <p14:tracePt t="100160" x="4257675" y="5270500"/>
          <p14:tracePt t="100177" x="4330700" y="5370513"/>
          <p14:tracePt t="100193" x="4456113" y="5468938"/>
          <p14:tracePt t="100211" x="4616450" y="5549900"/>
          <p14:tracePt t="100227" x="4714875" y="5575300"/>
          <p14:tracePt t="100243" x="4903788" y="5611813"/>
          <p14:tracePt t="100261" x="5100638" y="5621338"/>
          <p14:tracePt t="100277" x="5172075" y="5621338"/>
          <p14:tracePt t="100293" x="5289550" y="5621338"/>
          <p14:tracePt t="100311" x="5343525" y="5611813"/>
          <p14:tracePt t="100327" x="5351463" y="5602288"/>
          <p14:tracePt t="100343" x="5370513" y="5594350"/>
          <p14:tracePt t="100360" x="5378450" y="5584825"/>
          <p14:tracePt t="100376" x="5378450" y="5575300"/>
          <p14:tracePt t="100393" x="5378450" y="5557838"/>
          <p14:tracePt t="100410" x="5270500" y="5495925"/>
          <p14:tracePt t="100426" x="5181600" y="5468938"/>
          <p14:tracePt t="100443" x="4992688" y="5414963"/>
          <p14:tracePt t="100460" x="4876800" y="5405438"/>
          <p14:tracePt t="100476" x="4840288" y="5405438"/>
          <p14:tracePt t="100493" x="4787900" y="5405438"/>
          <p14:tracePt t="100510" x="4778375" y="5405438"/>
          <p14:tracePt t="100543" x="4768850" y="5405438"/>
          <p14:tracePt t="100602" x="4787900" y="5397500"/>
          <p14:tracePt t="100612" x="4840288" y="5334000"/>
          <p14:tracePt t="100622" x="4903788" y="5253038"/>
          <p14:tracePt t="100631" x="4948238" y="5164138"/>
          <p14:tracePt t="100643" x="5002213" y="5056188"/>
          <p14:tracePt t="100659" x="5065713" y="4849813"/>
          <p14:tracePt t="100677" x="5110163" y="4660900"/>
          <p14:tracePt t="100693" x="5118100" y="4581525"/>
          <p14:tracePt t="100709" x="5137150" y="4456113"/>
          <p14:tracePt t="100727" x="5154613" y="4356100"/>
          <p14:tracePt t="100743" x="5154613" y="4311650"/>
          <p14:tracePt t="100759" x="5199063" y="4230688"/>
          <p14:tracePt t="100777" x="5245100" y="4159250"/>
          <p14:tracePt t="100793" x="5280025" y="4124325"/>
          <p14:tracePt t="100809" x="5360988" y="4078288"/>
          <p14:tracePt t="100826" x="5414963" y="4051300"/>
          <p14:tracePt t="100843" x="5540375" y="4025900"/>
          <p14:tracePt t="100859" x="5665788" y="3998913"/>
          <p14:tracePt t="100876" x="5791200" y="3989388"/>
          <p14:tracePt t="100893" x="5835650" y="3989388"/>
          <p14:tracePt t="100909" x="5943600" y="3979863"/>
          <p14:tracePt t="100926" x="6042025" y="3979863"/>
          <p14:tracePt t="100943" x="6105525" y="3979863"/>
          <p14:tracePt t="100959" x="6203950" y="3979863"/>
          <p14:tracePt t="100976" x="6284913" y="3979863"/>
          <p14:tracePt t="100993" x="6329363" y="3979863"/>
          <p14:tracePt t="101009" x="6383338" y="3979863"/>
          <p14:tracePt t="101026" x="6410325" y="3979863"/>
          <p14:tracePt t="101042" x="6427788" y="3979863"/>
          <p14:tracePt t="101059" x="6445250" y="3971925"/>
          <p14:tracePt t="101318" x="6589713" y="3908425"/>
          <p14:tracePt t="101328" x="6813550" y="3846513"/>
          <p14:tracePt t="101336" x="6946900" y="3792538"/>
          <p14:tracePt t="101352" x="7145338" y="3711575"/>
          <p14:tracePt t="101369" x="7216775" y="3684588"/>
          <p14:tracePt t="101385" x="7305675" y="3648075"/>
          <p14:tracePt t="101402" x="7351713" y="3630613"/>
          <p14:tracePt t="101419" x="7351713" y="3621088"/>
          <p14:tracePt t="101435" x="7369175" y="3621088"/>
          <p14:tracePt t="101462" x="7378700" y="3613150"/>
          <p14:tracePt t="101493" x="7378700" y="3603625"/>
          <p14:tracePt t="101512" x="7378700" y="3594100"/>
          <p14:tracePt t="101522" x="7378700" y="3559175"/>
          <p14:tracePt t="101531" x="7378700" y="3468688"/>
          <p14:tracePt t="101542" x="7378700" y="3362325"/>
          <p14:tracePt t="101552" x="7378700" y="3271838"/>
          <p14:tracePt t="101569" x="7378700" y="3190875"/>
          <p14:tracePt t="101585" x="7378700" y="3092450"/>
          <p14:tracePt t="101602" x="7378700" y="3038475"/>
          <p14:tracePt t="101619" x="7369175" y="3003550"/>
          <p14:tracePt t="101652" x="7359650" y="2984500"/>
          <p14:tracePt t="101669" x="7351713" y="2976563"/>
          <p14:tracePt t="101702" x="7332663" y="2967038"/>
          <p14:tracePt t="101719" x="7305675" y="2949575"/>
          <p14:tracePt t="101735" x="7297738" y="2949575"/>
          <p14:tracePt t="101752" x="7261225" y="2932113"/>
          <p14:tracePt t="101768" x="7243763" y="2922588"/>
          <p14:tracePt t="101785" x="7226300" y="2922588"/>
          <p14:tracePt t="101802" x="7216775" y="2922588"/>
          <p14:tracePt t="101818" x="7207250" y="2922588"/>
          <p14:tracePt t="101980" x="7207250" y="2932113"/>
          <p14:tracePt t="102278" x="7207250" y="2940050"/>
          <p14:tracePt t="102327" x="7207250" y="2949575"/>
          <p14:tracePt t="102336" x="7199313" y="2994025"/>
          <p14:tracePt t="102348" x="7180263" y="3038475"/>
          <p14:tracePt t="102365" x="7162800" y="3146425"/>
          <p14:tracePt t="102381" x="7145338" y="3190875"/>
          <p14:tracePt t="102398" x="7126288" y="3271838"/>
          <p14:tracePt t="102415" x="7118350" y="3352800"/>
          <p14:tracePt t="102431" x="7108825" y="3379788"/>
          <p14:tracePt t="102448" x="7099300" y="3424238"/>
          <p14:tracePt t="102464" x="7091363" y="3460750"/>
          <p14:tracePt t="102481" x="7091363" y="3478213"/>
          <p14:tracePt t="102498" x="7081838" y="3487738"/>
          <p14:tracePt t="102514" x="7081838" y="3505200"/>
          <p14:tracePt t="102548" x="7073900" y="3505200"/>
          <p14:tracePt t="102564" x="7073900" y="3514725"/>
          <p14:tracePt t="102635" x="7073900" y="3505200"/>
          <p14:tracePt t="102644" x="7064375" y="3478213"/>
          <p14:tracePt t="102655" x="7054850" y="3433763"/>
          <p14:tracePt t="102665" x="7046913" y="3362325"/>
          <p14:tracePt t="102681" x="7046913" y="3298825"/>
          <p14:tracePt t="102698" x="7027863" y="3173413"/>
          <p14:tracePt t="102715" x="7019925" y="3065463"/>
          <p14:tracePt t="102731" x="7019925" y="3030538"/>
          <p14:tracePt t="102748" x="7010400" y="2967038"/>
          <p14:tracePt t="102764" x="7010400" y="2940050"/>
          <p14:tracePt t="102781" x="7010400" y="2932113"/>
          <p14:tracePt t="102798" x="7000875" y="2932113"/>
          <p14:tracePt t="102814" x="7000875" y="2922588"/>
          <p14:tracePt t="102958" x="7000875" y="2932113"/>
          <p14:tracePt t="103050" x="7000875" y="2940050"/>
          <p14:tracePt t="104013" x="6992938" y="2940050"/>
          <p14:tracePt t="104022" x="6983413" y="2940050"/>
          <p14:tracePt t="104031" x="6973888" y="2940050"/>
          <p14:tracePt t="104051" x="6965950" y="2940050"/>
          <p14:tracePt t="104061" x="6956425" y="2940050"/>
          <p14:tracePt t="104078" x="6946900" y="2932113"/>
          <p14:tracePt t="104094" x="6929438" y="2932113"/>
          <p14:tracePt t="104111" x="6911975" y="2932113"/>
          <p14:tracePt t="104128" x="6902450" y="2922588"/>
          <p14:tracePt t="104144" x="6884988" y="2913063"/>
          <p14:tracePt t="104161" x="6858000" y="2913063"/>
          <p14:tracePt t="104178" x="6848475" y="2913063"/>
          <p14:tracePt t="104194" x="6831013" y="2913063"/>
          <p14:tracePt t="104211" x="6821488" y="2905125"/>
          <p14:tracePt t="104228" x="6813550" y="2905125"/>
          <p14:tracePt t="104261" x="6804025" y="2905125"/>
          <p14:tracePt t="104916" x="6794500" y="2905125"/>
          <p14:tracePt t="104947" x="6786563" y="2905125"/>
          <p14:tracePt t="104976" x="6777038" y="2905125"/>
          <p14:tracePt t="104985" x="6759575" y="2895600"/>
          <p14:tracePt t="104994" x="6732588" y="2886075"/>
          <p14:tracePt t="105004" x="6696075" y="2868613"/>
          <p14:tracePt t="105021" x="6651625" y="2859088"/>
          <p14:tracePt t="105037" x="6570663" y="2832100"/>
          <p14:tracePt t="105054" x="6508750" y="2797175"/>
          <p14:tracePt t="105071" x="6464300" y="2779713"/>
          <p14:tracePt t="105087" x="6391275" y="2733675"/>
          <p14:tracePt t="105104" x="6329363" y="2698750"/>
          <p14:tracePt t="105121" x="6302375" y="2679700"/>
          <p14:tracePt t="105137" x="6257925" y="2644775"/>
          <p14:tracePt t="105154" x="6221413" y="2617788"/>
          <p14:tracePt t="105171" x="6194425" y="2600325"/>
          <p14:tracePt t="105187" x="6176963" y="2581275"/>
          <p14:tracePt t="105204" x="6167438" y="2573338"/>
          <p14:tracePt t="105221" x="6159500" y="2563813"/>
          <p14:tracePt t="105237" x="6149975" y="2563813"/>
          <p14:tracePt t="105300" x="6149975" y="2573338"/>
          <p14:tracePt t="105311" x="6159500" y="2590800"/>
          <p14:tracePt t="105321" x="6167438" y="2608263"/>
          <p14:tracePt t="105331" x="6184900" y="2627313"/>
          <p14:tracePt t="105340" x="6194425" y="2644775"/>
          <p14:tracePt t="105360" x="6194425" y="2654300"/>
          <p14:tracePt t="105371" x="6203950" y="2662238"/>
          <p14:tracePt t="105431" x="6203950" y="2644775"/>
          <p14:tracePt t="105442" x="6194425" y="2617788"/>
          <p14:tracePt t="105450" x="6176963" y="2573338"/>
          <p14:tracePt t="105460" x="6167438" y="2527300"/>
          <p14:tracePt t="105471" x="6149975" y="2474913"/>
          <p14:tracePt t="105487" x="6140450" y="2438400"/>
          <p14:tracePt t="105504" x="6113463" y="2357438"/>
          <p14:tracePt t="105520" x="6113463" y="2312988"/>
          <p14:tracePt t="105537" x="6113463" y="2295525"/>
          <p14:tracePt t="105554" x="6105525" y="2276475"/>
          <p14:tracePt t="105570" x="6105525" y="2268538"/>
          <p14:tracePt t="105604" x="6105525" y="2259013"/>
          <p14:tracePt t="105640" x="6132513" y="2259013"/>
          <p14:tracePt t="105649" x="6176963" y="2286000"/>
          <p14:tracePt t="105659" x="6211888" y="2295525"/>
          <p14:tracePt t="105670" x="6257925" y="2312988"/>
          <p14:tracePt t="105687" x="6292850" y="2330450"/>
          <p14:tracePt t="105704" x="6346825" y="2357438"/>
          <p14:tracePt t="105720" x="6373813" y="2374900"/>
          <p14:tracePt t="105738" x="6391275" y="2393950"/>
          <p14:tracePt t="105754" x="6400800" y="2401888"/>
          <p14:tracePt t="105770" x="6410325" y="2401888"/>
          <p14:tracePt t="105788" x="6410325" y="2411413"/>
          <p14:tracePt t="105828" x="6400800" y="2411413"/>
          <p14:tracePt t="105839" x="6373813" y="2411413"/>
          <p14:tracePt t="105853" x="6346825" y="2411413"/>
          <p14:tracePt t="105870" x="6284913" y="2384425"/>
          <p14:tracePt t="105887" x="6265863" y="2374900"/>
          <p14:tracePt t="105903" x="6230938" y="2339975"/>
          <p14:tracePt t="105920" x="6203950" y="2312988"/>
          <p14:tracePt t="105937" x="6194425" y="2295525"/>
          <p14:tracePt t="105953" x="6184900" y="2286000"/>
          <p14:tracePt t="105956" x="6184900" y="2276475"/>
          <p14:tracePt t="105987" x="6184900" y="2268538"/>
          <p14:tracePt t="106003" x="6221413" y="2268538"/>
          <p14:tracePt t="106020" x="6292850" y="2268538"/>
          <p14:tracePt t="106037" x="6346825" y="2268538"/>
          <p14:tracePt t="106053" x="6364288" y="2286000"/>
          <p14:tracePt t="106070" x="6391275" y="2312988"/>
          <p14:tracePt t="106087" x="6400800" y="2339975"/>
          <p14:tracePt t="106103" x="6400800" y="2349500"/>
          <p14:tracePt t="106120" x="6383338" y="2393950"/>
          <p14:tracePt t="106136" x="6329363" y="2428875"/>
          <p14:tracePt t="106153" x="6302375" y="2438400"/>
          <p14:tracePt t="106170" x="6248400" y="2447925"/>
          <p14:tracePt t="106186" x="6203950" y="2447925"/>
          <p14:tracePt t="106204" x="6167438" y="2393950"/>
          <p14:tracePt t="106220" x="6159500" y="2357438"/>
          <p14:tracePt t="106237" x="6159500" y="2259013"/>
          <p14:tracePt t="106254" x="6159500" y="2232025"/>
          <p14:tracePt t="106270" x="6176963" y="2187575"/>
          <p14:tracePt t="106286" x="6211888" y="2160588"/>
          <p14:tracePt t="106303" x="6238875" y="2151063"/>
          <p14:tracePt t="106320" x="6292850" y="2151063"/>
          <p14:tracePt t="106336" x="6356350" y="2170113"/>
          <p14:tracePt t="106353" x="6383338" y="2205038"/>
          <p14:tracePt t="106369" x="6383338" y="2222500"/>
          <p14:tracePt t="106386" x="6391275" y="2259013"/>
          <p14:tracePt t="106403" x="6373813" y="2303463"/>
          <p14:tracePt t="106419" x="6356350" y="2322513"/>
          <p14:tracePt t="106436" x="6311900" y="2339975"/>
          <p14:tracePt t="106453" x="6275388" y="2339975"/>
          <p14:tracePt t="106469" x="6257925" y="2339975"/>
          <p14:tracePt t="106486" x="6230938" y="2330450"/>
          <p14:tracePt t="106503" x="6211888" y="2241550"/>
          <p14:tracePt t="106519" x="6211888" y="2187575"/>
          <p14:tracePt t="106536" x="6230938" y="2124075"/>
          <p14:tracePt t="106553" x="6275388" y="2070100"/>
          <p14:tracePt t="106569" x="6302375" y="2062163"/>
          <p14:tracePt t="106586" x="6364288" y="2052638"/>
          <p14:tracePt t="106603" x="6418263" y="2062163"/>
          <p14:tracePt t="106619" x="6454775" y="2079625"/>
          <p14:tracePt t="106636" x="6481763" y="2116138"/>
          <p14:tracePt t="106653" x="6489700" y="2151063"/>
          <p14:tracePt t="106670" x="6489700" y="2178050"/>
          <p14:tracePt t="106686" x="6427788" y="2249488"/>
          <p14:tracePt t="106703" x="6356350" y="2286000"/>
          <p14:tracePt t="106720" x="6302375" y="2312988"/>
          <p14:tracePt t="106736" x="6284913" y="2312988"/>
          <p14:tracePt t="106753" x="6257925" y="2312988"/>
          <p14:tracePt t="106770" x="6248400" y="2295525"/>
          <p14:tracePt t="106786" x="6248400" y="2232025"/>
          <p14:tracePt t="106802" x="6284913" y="2170113"/>
          <p14:tracePt t="106819" x="6319838" y="2151063"/>
          <p14:tracePt t="106836" x="6391275" y="2133600"/>
          <p14:tracePt t="106853" x="6445250" y="2133600"/>
          <p14:tracePt t="106869" x="6472238" y="2151063"/>
          <p14:tracePt t="106886" x="6499225" y="2178050"/>
          <p14:tracePt t="106902" x="6516688" y="2197100"/>
          <p14:tracePt t="106919" x="6508750" y="2232025"/>
          <p14:tracePt t="106936" x="6472238" y="2249488"/>
          <p14:tracePt t="106952" x="6373813" y="2295525"/>
          <p14:tracePt t="106969" x="6284913" y="2312988"/>
          <p14:tracePt t="106986" x="6248400" y="2312988"/>
          <p14:tracePt t="107002" x="6184900" y="2312988"/>
          <p14:tracePt t="107019" x="6159500" y="2295525"/>
          <p14:tracePt t="107036" x="6140450" y="2286000"/>
          <p14:tracePt t="107052" x="6132513" y="2268538"/>
          <p14:tracePt t="107069" x="6159500" y="2249488"/>
          <p14:tracePt t="107086" x="6230938" y="2232025"/>
          <p14:tracePt t="107102" x="6373813" y="2214563"/>
          <p14:tracePt t="107119" x="6489700" y="2214563"/>
          <p14:tracePt t="107136" x="6543675" y="2232025"/>
          <p14:tracePt t="107152" x="6607175" y="2276475"/>
          <p14:tracePt t="107169" x="6624638" y="2303463"/>
          <p14:tracePt t="107186" x="6634163" y="2303463"/>
          <p14:tracePt t="107202" x="6634163" y="2330450"/>
          <p14:tracePt t="107219" x="6580188" y="2374900"/>
          <p14:tracePt t="107236" x="6543675" y="2393950"/>
          <p14:tracePt t="107252" x="6437313" y="2420938"/>
          <p14:tracePt t="107269" x="6356350" y="2420938"/>
          <p14:tracePt t="107286" x="6319838" y="2420938"/>
          <p14:tracePt t="107302" x="6238875" y="2330450"/>
          <p14:tracePt t="107319" x="6194425" y="2205038"/>
          <p14:tracePt t="107336" x="6184900" y="2143125"/>
          <p14:tracePt t="107352" x="6184900" y="2044700"/>
          <p14:tracePt t="107369" x="6203950" y="1990725"/>
          <p14:tracePt t="107385" x="6248400" y="1954213"/>
          <p14:tracePt t="107402" x="6275388" y="1954213"/>
          <p14:tracePt t="107418" x="6356350" y="1963738"/>
          <p14:tracePt t="107435" x="6410325" y="1998663"/>
          <p14:tracePt t="107452" x="6418263" y="2035175"/>
          <p14:tracePt t="107468" x="6437313" y="2089150"/>
          <p14:tracePt t="107485" x="6427788" y="2151063"/>
          <p14:tracePt t="107502" x="6400800" y="2187575"/>
          <p14:tracePt t="107518" x="6337300" y="2232025"/>
          <p14:tracePt t="107535" x="6275388" y="2268538"/>
          <p14:tracePt t="107552" x="6248400" y="2268538"/>
          <p14:tracePt t="107569" x="6203950" y="2268538"/>
          <p14:tracePt t="107585" x="6149975" y="2222500"/>
          <p14:tracePt t="107602" x="6132513" y="2187575"/>
          <p14:tracePt t="107619" x="6113463" y="2133600"/>
          <p14:tracePt t="107635" x="6113463" y="2089150"/>
          <p14:tracePt t="107652" x="6122988" y="2070100"/>
          <p14:tracePt t="107669" x="6211888" y="2025650"/>
          <p14:tracePt t="107685" x="6319838" y="2025650"/>
          <p14:tracePt t="107702" x="6383338" y="2035175"/>
          <p14:tracePt t="107719" x="6489700" y="2089150"/>
          <p14:tracePt t="107735" x="6553200" y="2151063"/>
          <p14:tracePt t="107752" x="6570663" y="2178050"/>
          <p14:tracePt t="107768" x="6589713" y="2222500"/>
          <p14:tracePt t="107785" x="6597650" y="2259013"/>
          <p14:tracePt t="107802" x="6580188" y="2295525"/>
          <p14:tracePt t="107818" x="6516688" y="2349500"/>
          <p14:tracePt t="107835" x="6445250" y="2374900"/>
          <p14:tracePt t="107852" x="6373813" y="2384425"/>
          <p14:tracePt t="107868" x="6346825" y="2384425"/>
          <p14:tracePt t="107885" x="6284913" y="2357438"/>
          <p14:tracePt t="107902" x="6257925" y="2295525"/>
          <p14:tracePt t="107918" x="6257925" y="2259013"/>
          <p14:tracePt t="107935" x="6275388" y="2178050"/>
          <p14:tracePt t="107952" x="6364288" y="2106613"/>
          <p14:tracePt t="107968" x="6410325" y="2089150"/>
          <p14:tracePt t="107985" x="6526213" y="2079625"/>
          <p14:tracePt t="108002" x="6589713" y="2079625"/>
          <p14:tracePt t="108018" x="6607175" y="2079625"/>
          <p14:tracePt t="108035" x="6642100" y="2106613"/>
          <p14:tracePt t="108052" x="6651625" y="2124075"/>
          <p14:tracePt t="108068" x="6651625" y="2133600"/>
          <p14:tracePt t="108085" x="6634163" y="2178050"/>
          <p14:tracePt t="108102" x="6589713" y="2214563"/>
          <p14:tracePt t="108118" x="6562725" y="2222500"/>
          <p14:tracePt t="108135" x="6526213" y="2241550"/>
          <p14:tracePt t="108151" x="6489700" y="2241550"/>
          <p14:tracePt t="108168" x="6481763" y="2241550"/>
          <p14:tracePt t="108185" x="6464300" y="2241550"/>
          <p14:tracePt t="108201" x="6454775" y="2241550"/>
          <p14:tracePt t="108219" x="6445250" y="2241550"/>
          <p14:tracePt t="108235" x="6445250" y="2232025"/>
          <p14:tracePt t="108251" x="6437313" y="2232025"/>
          <p14:tracePt t="108361" x="6437313" y="2241550"/>
          <p14:tracePt t="108372" x="6454775" y="2249488"/>
          <p14:tracePt t="108382" x="6464300" y="2268538"/>
          <p14:tracePt t="108390" x="6472238" y="2286000"/>
          <p14:tracePt t="108402" x="6481763" y="2312988"/>
          <p14:tracePt t="108418" x="6489700" y="2357438"/>
          <p14:tracePt t="108434" x="6499225" y="2374900"/>
          <p14:tracePt t="108451" x="6508750" y="2411413"/>
          <p14:tracePt t="108468" x="6526213" y="2455863"/>
          <p14:tracePt t="108484" x="6526213" y="2465388"/>
          <p14:tracePt t="108501" x="6553200" y="2492375"/>
          <p14:tracePt t="108518" x="6562725" y="2509838"/>
          <p14:tracePt t="108551" x="6570663" y="2527300"/>
          <p14:tracePt t="108568" x="6580188" y="2527300"/>
          <p14:tracePt t="108618" x="6589713" y="2527300"/>
          <p14:tracePt t="108728" x="6589713" y="2536825"/>
          <p14:tracePt t="108848" x="6589713" y="2546350"/>
          <p14:tracePt t="108877" x="6589713" y="2554288"/>
          <p14:tracePt t="108897" x="6597650" y="2563813"/>
          <p14:tracePt t="108934" x="6597650" y="2573338"/>
          <p14:tracePt t="109112" x="6570663" y="2573338"/>
          <p14:tracePt t="109122" x="6516688" y="2554288"/>
          <p14:tracePt t="109134" x="6454775" y="2536825"/>
          <p14:tracePt t="109150" x="6400800" y="2509838"/>
          <p14:tracePt t="109167" x="6319838" y="2465388"/>
          <p14:tracePt t="109184" x="6248400" y="2438400"/>
          <p14:tracePt t="109201" x="6221413" y="2420938"/>
          <p14:tracePt t="109218" x="6176963" y="2401888"/>
          <p14:tracePt t="109235" x="6140450" y="2384425"/>
          <p14:tracePt t="109252" x="6122988" y="2374900"/>
          <p14:tracePt t="109269" x="6105525" y="2366963"/>
          <p14:tracePt t="109285" x="6096000" y="2357438"/>
          <p14:tracePt t="109331" x="6086475" y="2357438"/>
          <p14:tracePt t="109380" x="6096000" y="2357438"/>
          <p14:tracePt t="109390" x="6132513" y="2374900"/>
          <p14:tracePt t="109400" x="6184900" y="2411413"/>
          <p14:tracePt t="109410" x="6230938" y="2447925"/>
          <p14:tracePt t="109420" x="6275388" y="2482850"/>
          <p14:tracePt t="109434" x="6319838" y="2509838"/>
          <p14:tracePt t="109450" x="6364288" y="2546350"/>
          <p14:tracePt t="109467" x="6383338" y="2554288"/>
          <p14:tracePt t="109485" x="6418263" y="2581275"/>
          <p14:tracePt t="109500" x="6427788" y="2590800"/>
          <p14:tracePt t="109517" x="6437313" y="2590800"/>
          <p14:tracePt t="109534" x="6437313" y="2600325"/>
          <p14:tracePt t="109581" x="6418263" y="2600325"/>
          <p14:tracePt t="109591" x="6364288" y="2590800"/>
          <p14:tracePt t="109602" x="6311900" y="2563813"/>
          <p14:tracePt t="109618" x="6275388" y="2546350"/>
          <p14:tracePt t="109634" x="6203950" y="2509838"/>
          <p14:tracePt t="109651" x="6149975" y="2474913"/>
          <p14:tracePt t="109668" x="6132513" y="2465388"/>
          <p14:tracePt t="109684" x="6105525" y="2447925"/>
          <p14:tracePt t="109701" x="6096000" y="2438400"/>
          <p14:tracePt t="109734" x="6086475" y="2438400"/>
          <p14:tracePt t="109751" x="6086475" y="2428875"/>
          <p14:tracePt t="109790" x="6105525" y="2455863"/>
          <p14:tracePt t="109800" x="6140450" y="2492375"/>
          <p14:tracePt t="109808" x="6184900" y="2527300"/>
          <p14:tracePt t="109822" x="6230938" y="2563813"/>
          <p14:tracePt t="109835" x="6257925" y="2600325"/>
          <p14:tracePt t="109850" x="6311900" y="2635250"/>
          <p14:tracePt t="109868" x="6329363" y="2644775"/>
          <p14:tracePt t="109884" x="6346825" y="2654300"/>
          <p14:tracePt t="109901" x="6356350" y="2671763"/>
          <p14:tracePt t="109918" x="6364288" y="2671763"/>
          <p14:tracePt t="109979" x="6356350" y="2662238"/>
          <p14:tracePt t="109989" x="6329363" y="2644775"/>
          <p14:tracePt t="110001" x="6284913" y="2617788"/>
          <p14:tracePt t="110018" x="6257925" y="2581275"/>
          <p14:tracePt t="110034" x="6203950" y="2546350"/>
          <p14:tracePt t="110051" x="6167438" y="2519363"/>
          <p14:tracePt t="110068" x="6159500" y="2519363"/>
          <p14:tracePt t="110084" x="6149975" y="2509838"/>
          <p14:tracePt t="110101" x="6140450" y="2501900"/>
          <p14:tracePt t="110118" x="6140450" y="2492375"/>
          <p14:tracePt t="110268" x="6140450" y="2501900"/>
          <p14:tracePt t="110318" x="6140450" y="2509838"/>
          <p14:tracePt t="110592" x="6132513" y="2509838"/>
          <p14:tracePt t="110612" x="6122988" y="2509838"/>
          <p14:tracePt t="110622" x="6113463" y="2509838"/>
          <p14:tracePt t="110652" x="6113463" y="2501900"/>
          <p14:tracePt t="110804" x="6113463" y="2509838"/>
          <p14:tracePt t="110813" x="6122988" y="2509838"/>
          <p14:tracePt t="110825" x="6122988" y="2519363"/>
          <p14:tracePt t="110842" x="6132513" y="2519363"/>
          <p14:tracePt t="110858" x="6132513" y="2527300"/>
          <p14:tracePt t="111280" x="6140450" y="2527300"/>
          <p14:tracePt t="111469" x="6140450" y="2536825"/>
          <p14:tracePt t="111508" x="6140450" y="2546350"/>
          <p14:tracePt t="111518" x="6159500" y="2563813"/>
          <p14:tracePt t="111528" x="6167438" y="2600325"/>
          <p14:tracePt t="111539" x="6194425" y="2654300"/>
          <p14:tracePt t="111552" x="6221413" y="2689225"/>
          <p14:tracePt t="111568" x="6275388" y="2770188"/>
          <p14:tracePt t="111585" x="6356350" y="2841625"/>
          <p14:tracePt t="111601" x="6400800" y="2878138"/>
          <p14:tracePt t="111618" x="6499225" y="2940050"/>
          <p14:tracePt t="111635" x="6597650" y="2984500"/>
          <p14:tracePt t="111651" x="6651625" y="3003550"/>
          <p14:tracePt t="111668" x="6750050" y="3038475"/>
          <p14:tracePt t="111685" x="6840538" y="3057525"/>
          <p14:tracePt t="111701" x="6875463" y="3065463"/>
          <p14:tracePt t="111718" x="6956425" y="3092450"/>
          <p14:tracePt t="111735" x="7037388" y="3111500"/>
          <p14:tracePt t="111752" x="7064375" y="3111500"/>
          <p14:tracePt t="111768" x="7118350" y="3136900"/>
          <p14:tracePt t="111785" x="7162800" y="3155950"/>
          <p14:tracePt t="111802" x="7189788" y="3173413"/>
          <p14:tracePt t="111818" x="7234238" y="3190875"/>
          <p14:tracePt t="111835" x="7270750" y="3200400"/>
          <p14:tracePt t="111852" x="7288213" y="3209925"/>
          <p14:tracePt t="111868" x="7332663" y="3217863"/>
          <p14:tracePt t="111885" x="7359650" y="3217863"/>
          <p14:tracePt t="111902" x="7378700" y="3217863"/>
          <p14:tracePt t="111918" x="7413625" y="3217863"/>
          <p14:tracePt t="111935" x="7431088" y="3217863"/>
          <p14:tracePt t="111953" x="7450138" y="3217863"/>
          <p14:tracePt t="111968" x="7458075" y="3217863"/>
          <p14:tracePt t="111985" x="7477125" y="3217863"/>
          <p14:tracePt t="112002" x="7485063" y="3217863"/>
          <p14:tracePt t="112018" x="7504113" y="3209925"/>
          <p14:tracePt t="112035" x="7512050" y="3200400"/>
          <p14:tracePt t="112052" x="7521575" y="3200400"/>
          <p14:tracePt t="112068" x="7531100" y="3190875"/>
          <p14:tracePt t="112104" x="7539038" y="3190875"/>
          <p14:tracePt t="112118" x="7539038" y="3182938"/>
          <p14:tracePt t="112342" x="7548563" y="3182938"/>
          <p14:tracePt t="112362" x="7548563" y="3173413"/>
          <p14:tracePt t="112392" x="7556500" y="3173413"/>
          <p14:tracePt t="112422" x="7566025" y="3173413"/>
          <p14:tracePt t="112687" x="7556500" y="3173413"/>
          <p14:tracePt t="112717" x="7548563" y="3173413"/>
          <p14:tracePt t="112726" x="7539038" y="3173413"/>
          <p14:tracePt t="112737" x="7531100" y="3173413"/>
          <p14:tracePt t="112746" x="7512050" y="3173413"/>
          <p14:tracePt t="112759" x="7494588" y="3182938"/>
          <p14:tracePt t="112776" x="7477125" y="3182938"/>
          <p14:tracePt t="112792" x="7450138" y="3182938"/>
          <p14:tracePt t="112809" x="7423150" y="3182938"/>
          <p14:tracePt t="112827" x="7404100" y="3182938"/>
          <p14:tracePt t="112843" x="7396163" y="3182938"/>
          <p14:tracePt t="112859" x="7386638" y="3182938"/>
          <p14:tracePt t="112876" x="7378700" y="3182938"/>
          <p14:tracePt t="112897" x="7369175" y="3182938"/>
          <p14:tracePt t="112925" x="7359650" y="3182938"/>
          <p14:tracePt t="114623" x="7351713" y="3182938"/>
          <p14:tracePt t="114633" x="7332663" y="3182938"/>
          <p14:tracePt t="114647" x="7297738" y="3155950"/>
          <p14:tracePt t="114658" x="7216775" y="3111500"/>
          <p14:tracePt t="114675" x="7091363" y="3021013"/>
          <p14:tracePt t="114692" x="6938963" y="2913063"/>
          <p14:tracePt t="114708" x="6858000" y="2859088"/>
          <p14:tracePt t="114725" x="6688138" y="2733675"/>
          <p14:tracePt t="114742" x="6616700" y="2679700"/>
          <p14:tracePt t="114758" x="6454775" y="2573338"/>
          <p14:tracePt t="114774" x="6319838" y="2492375"/>
          <p14:tracePt t="114791" x="6221413" y="2438400"/>
          <p14:tracePt t="114808" x="6176963" y="2411413"/>
          <p14:tracePt t="114824" x="6132513" y="2393950"/>
          <p14:tracePt t="114841" x="6096000" y="2374900"/>
          <p14:tracePt t="114858" x="6086475" y="2374900"/>
          <p14:tracePt t="114874" x="6078538" y="2366963"/>
          <p14:tracePt t="114891" x="6069013" y="2366963"/>
          <p14:tracePt t="114908" x="6069013" y="2357438"/>
          <p14:tracePt t="114925" x="6059488" y="2357438"/>
          <p14:tracePt t="115022" x="6051550" y="2357438"/>
          <p14:tracePt t="115051" x="6032500" y="2357438"/>
          <p14:tracePt t="115072" x="6024563" y="2357438"/>
          <p14:tracePt t="115081" x="6007100" y="2357438"/>
          <p14:tracePt t="115100" x="5988050" y="2357438"/>
          <p14:tracePt t="115120" x="5980113" y="2357438"/>
          <p14:tracePt t="115141" x="5970588" y="2357438"/>
          <p14:tracePt t="115188" x="5961063" y="2357438"/>
          <p14:tracePt t="117513" x="5961063" y="2366963"/>
          <p14:tracePt t="117523" x="5961063" y="2374900"/>
          <p14:tracePt t="117535" x="5961063" y="2384425"/>
          <p14:tracePt t="117551" x="5961063" y="2401888"/>
          <p14:tracePt t="117568" x="5953125" y="2411413"/>
          <p14:tracePt t="117585" x="5953125" y="2420938"/>
          <p14:tracePt t="117601" x="5953125" y="2428875"/>
          <p14:tracePt t="117618" x="5953125" y="2438400"/>
          <p14:tracePt t="117651" x="5953125" y="2447925"/>
          <p14:tracePt t="117721" x="5953125" y="2455863"/>
          <p14:tracePt t="123560" x="5934075" y="2455863"/>
          <p14:tracePt t="123570" x="5907088" y="2455863"/>
          <p14:tracePt t="123580" x="5880100" y="2455863"/>
          <p14:tracePt t="123589" x="5835650" y="2438400"/>
          <p14:tracePt t="123600" x="5800725" y="2420938"/>
          <p14:tracePt t="123617" x="5754688" y="2401888"/>
          <p14:tracePt t="123634" x="5675313" y="2357438"/>
          <p14:tracePt t="123650" x="5567363" y="2276475"/>
          <p14:tracePt t="123667" x="5522913" y="2241550"/>
          <p14:tracePt t="123684" x="5422900" y="2170113"/>
          <p14:tracePt t="123700" x="5351463" y="2116138"/>
          <p14:tracePt t="123718" x="5280025" y="2062163"/>
          <p14:tracePt t="123734" x="5245100" y="2035175"/>
          <p14:tracePt t="123750" x="5191125" y="2008188"/>
          <p14:tracePt t="123768" x="5137150" y="1981200"/>
          <p14:tracePt t="123784" x="5118100" y="1971675"/>
          <p14:tracePt t="123800" x="5083175" y="1954213"/>
          <p14:tracePt t="123818" x="5056188" y="1944688"/>
          <p14:tracePt t="123834" x="5046663" y="1936750"/>
          <p14:tracePt t="123850" x="5029200" y="1927225"/>
          <p14:tracePt t="123867" x="5019675" y="1927225"/>
          <p14:tracePt t="123900" x="5011738" y="1927225"/>
          <p14:tracePt t="124018" x="5002213" y="1927225"/>
          <p14:tracePt t="124039" x="5002213" y="1936750"/>
          <p14:tracePt t="124048" x="4992688" y="1954213"/>
          <p14:tracePt t="124056" x="4975225" y="1990725"/>
          <p14:tracePt t="124067" x="4957763" y="2044700"/>
          <p14:tracePt t="124083" x="4940300" y="2079625"/>
          <p14:tracePt t="124100" x="4894263" y="2170113"/>
          <p14:tracePt t="124116" x="4867275" y="2259013"/>
          <p14:tracePt t="124133" x="4849813" y="2295525"/>
          <p14:tracePt t="124150" x="4813300" y="2374900"/>
          <p14:tracePt t="124166" x="4787900" y="2474913"/>
          <p14:tracePt t="124183" x="4778375" y="2509838"/>
          <p14:tracePt t="124200" x="4741863" y="2600325"/>
          <p14:tracePt t="124216" x="4714875" y="2679700"/>
          <p14:tracePt t="124233" x="4697413" y="2752725"/>
          <p14:tracePt t="124249" x="4679950" y="2787650"/>
          <p14:tracePt t="124266" x="4660900" y="2859088"/>
          <p14:tracePt t="124283" x="4643438" y="2895600"/>
          <p14:tracePt t="124299" x="4635500" y="2967038"/>
          <p14:tracePt t="124316" x="4616450" y="3021013"/>
          <p14:tracePt t="124333" x="4616450" y="3057525"/>
          <p14:tracePt t="124350" x="4608513" y="3119438"/>
          <p14:tracePt t="124367" x="4598988" y="3200400"/>
          <p14:tracePt t="124384" x="4598988" y="3227388"/>
          <p14:tracePt t="124400" x="4598988" y="3289300"/>
          <p14:tracePt t="124417" x="4598988" y="3352800"/>
          <p14:tracePt t="124434" x="4598988" y="3406775"/>
          <p14:tracePt t="124450" x="4598988" y="3424238"/>
          <p14:tracePt t="124456" x="4598988" y="3451225"/>
          <p14:tracePt t="124467" x="4598988" y="3468688"/>
          <p14:tracePt t="124483" x="4598988" y="3505200"/>
          <p14:tracePt t="124500" x="4598988" y="3532188"/>
          <p14:tracePt t="124516" x="4598988" y="3549650"/>
          <p14:tracePt t="124533" x="4608513" y="3559175"/>
          <p14:tracePt t="124550" x="4608513" y="3576638"/>
          <p14:tracePt t="124585" x="4608513" y="3586163"/>
          <p14:tracePt t="124600" x="4616450" y="3586163"/>
          <p14:tracePt t="124634" x="4625975" y="3586163"/>
          <p14:tracePt t="124664" x="4625975" y="3559175"/>
          <p14:tracePt t="124674" x="4625975" y="3495675"/>
          <p14:tracePt t="124684" x="4625975" y="3406775"/>
          <p14:tracePt t="124701" x="4625975" y="3335338"/>
          <p14:tracePt t="124716" x="4625975" y="3173413"/>
          <p14:tracePt t="124733" x="4625975" y="3048000"/>
          <p14:tracePt t="124750" x="4625975" y="2984500"/>
          <p14:tracePt t="124766" x="4625975" y="2878138"/>
          <p14:tracePt t="124783" x="4635500" y="2760663"/>
          <p14:tracePt t="124800" x="4643438" y="2698750"/>
          <p14:tracePt t="124816" x="4670425" y="2581275"/>
          <p14:tracePt t="124833" x="4687888" y="2474913"/>
          <p14:tracePt t="124850" x="4706938" y="2374900"/>
          <p14:tracePt t="124866" x="4714875" y="2330450"/>
          <p14:tracePt t="124883" x="4741863" y="2232025"/>
          <p14:tracePt t="124900" x="4751388" y="2197100"/>
          <p14:tracePt t="124916" x="4768850" y="2124075"/>
          <p14:tracePt t="124933" x="4795838" y="2070100"/>
          <p14:tracePt t="124950" x="4805363" y="2044700"/>
          <p14:tracePt t="124952" x="4805363" y="2025650"/>
          <p14:tracePt t="124966" x="4813300" y="2008188"/>
          <p14:tracePt t="124983" x="4822825" y="1981200"/>
          <p14:tracePt t="124999" x="4832350" y="1954213"/>
          <p14:tracePt t="125033" x="4832350" y="1944688"/>
          <p14:tracePt t="125050" x="4832350" y="1936750"/>
          <p14:tracePt t="125080" x="4832350" y="1927225"/>
          <p14:tracePt t="125151" x="4832350" y="1936750"/>
          <p14:tracePt t="125160" x="4832350" y="1954213"/>
          <p14:tracePt t="125171" x="4832350" y="1998663"/>
          <p14:tracePt t="125183" x="4832350" y="2070100"/>
          <p14:tracePt t="125199" x="4813300" y="2197100"/>
          <p14:tracePt t="125216" x="4795838" y="2259013"/>
          <p14:tracePt t="125233" x="4778375" y="2374900"/>
          <p14:tracePt t="125249" x="4751388" y="2501900"/>
          <p14:tracePt t="125266" x="4733925" y="2563813"/>
          <p14:tracePt t="125283" x="4714875" y="2679700"/>
          <p14:tracePt t="125299" x="4697413" y="2806700"/>
          <p14:tracePt t="125315" x="4687888" y="2851150"/>
          <p14:tracePt t="125332" x="4670425" y="2959100"/>
          <p14:tracePt t="125349" x="4660900" y="3057525"/>
          <p14:tracePt t="125365" x="4660900" y="3101975"/>
          <p14:tracePt t="125382" x="4660900" y="3190875"/>
          <p14:tracePt t="125399" x="4660900" y="3271838"/>
          <p14:tracePt t="125416" x="4660900" y="3362325"/>
          <p14:tracePt t="125432" x="4660900" y="3397250"/>
          <p14:tracePt t="125449" x="4660900" y="3468688"/>
          <p14:tracePt t="125467" x="4670425" y="3549650"/>
          <p14:tracePt t="125483" x="4679950" y="3586163"/>
          <p14:tracePt t="125499" x="4687888" y="3640138"/>
          <p14:tracePt t="125517" x="4697413" y="3675063"/>
          <p14:tracePt t="125533" x="4697413" y="3694113"/>
          <p14:tracePt t="125549" x="4697413" y="3711575"/>
          <p14:tracePt t="125566" x="4706938" y="3721100"/>
          <p14:tracePt t="125583" x="4706938" y="3729038"/>
          <p14:tracePt t="125599" x="4706938" y="3738563"/>
          <p14:tracePt t="126028" x="4706938" y="3746500"/>
          <p14:tracePt t="126038" x="4706938" y="3756025"/>
          <p14:tracePt t="126050" x="4706938" y="3773488"/>
          <p14:tracePt t="126062" x="4706938" y="3810000"/>
          <p14:tracePt t="126079" x="4706938" y="3836988"/>
          <p14:tracePt t="126096" x="4706938" y="3854450"/>
          <p14:tracePt t="126112" x="4706938" y="3890963"/>
          <p14:tracePt t="126129" x="4706938" y="3898900"/>
          <p14:tracePt t="126146" x="4706938" y="3917950"/>
          <p14:tracePt t="126162" x="4706938" y="3944938"/>
          <p14:tracePt t="126179" x="4706938" y="3952875"/>
          <p14:tracePt t="126196" x="4706938" y="3979863"/>
          <p14:tracePt t="126213" x="4706938" y="3998913"/>
          <p14:tracePt t="126229" x="4706938" y="4016375"/>
          <p14:tracePt t="126246" x="4706938" y="4033838"/>
          <p14:tracePt t="126262" x="4706938" y="4043363"/>
          <p14:tracePt t="126279" x="4706938" y="4060825"/>
          <p14:tracePt t="126296" x="4706938" y="4070350"/>
          <p14:tracePt t="126312" x="4706938" y="4078288"/>
          <p14:tracePt t="126346" x="4706938" y="4087813"/>
          <p14:tracePt t="126370" x="4706938" y="4097338"/>
          <p14:tracePt t="137020" x="4706938" y="4105275"/>
          <p14:tracePt t="137031" x="4679950" y="4114800"/>
          <p14:tracePt t="137040" x="4660900" y="4124325"/>
          <p14:tracePt t="137056" x="4616450" y="4132263"/>
          <p14:tracePt t="137073" x="4589463" y="4141788"/>
          <p14:tracePt t="137090" x="4518025" y="4159250"/>
          <p14:tracePt t="137106" x="4419600" y="4159250"/>
          <p14:tracePt t="137123" x="4365625" y="4159250"/>
          <p14:tracePt t="137140" x="4203700" y="4159250"/>
          <p14:tracePt t="137156" x="4033838" y="4141788"/>
          <p14:tracePt t="137173" x="3962400" y="4141788"/>
          <p14:tracePt t="137190" x="3800475" y="4141788"/>
          <p14:tracePt t="137206" x="3621088" y="4141788"/>
          <p14:tracePt t="137223" x="3522663" y="4151313"/>
          <p14:tracePt t="137240" x="3352800" y="4186238"/>
          <p14:tracePt t="137256" x="3190875" y="4222750"/>
          <p14:tracePt t="137273" x="3128963" y="4240213"/>
          <p14:tracePt t="137290" x="3038475" y="4257675"/>
          <p14:tracePt t="137306" x="3003550" y="4276725"/>
          <p14:tracePt t="137323" x="2976563" y="4276725"/>
          <p14:tracePt t="137340" x="2967038" y="4276725"/>
          <p14:tracePt t="137356" x="2949575" y="4276725"/>
          <p14:tracePt t="137374" x="2940050" y="4276725"/>
          <p14:tracePt t="137446" x="2940050" y="4284663"/>
          <p14:tracePt t="138370" x="2922588" y="4303713"/>
          <p14:tracePt t="138380" x="2886075" y="4330700"/>
          <p14:tracePt t="138387" x="2859088" y="4356100"/>
          <p14:tracePt t="138398" x="2824163" y="4383088"/>
          <p14:tracePt t="138414" x="2797175" y="4402138"/>
          <p14:tracePt t="138431" x="2752725" y="4446588"/>
          <p14:tracePt t="138448" x="2689225" y="4491038"/>
          <p14:tracePt t="138464" x="2671763" y="4508500"/>
          <p14:tracePt t="138466" x="2654300" y="4527550"/>
          <p14:tracePt t="138481" x="2617788" y="4545013"/>
          <p14:tracePt t="138497" x="2573338" y="4589463"/>
          <p14:tracePt t="138514" x="2554288" y="4608513"/>
          <p14:tracePt t="138531" x="2519363" y="4660900"/>
          <p14:tracePt t="138548" x="2482850" y="4724400"/>
          <p14:tracePt t="138564" x="2465388" y="4760913"/>
          <p14:tracePt t="138581" x="2428875" y="4849813"/>
          <p14:tracePt t="138598" x="2411413" y="4930775"/>
          <p14:tracePt t="138614" x="2411413" y="4984750"/>
          <p14:tracePt t="138631" x="2401888" y="5056188"/>
          <p14:tracePt t="138648" x="2401888" y="5118100"/>
          <p14:tracePt t="138664" x="2420938" y="5208588"/>
          <p14:tracePt t="138681" x="2420938" y="5253038"/>
          <p14:tracePt t="138698" x="2455863" y="5316538"/>
          <p14:tracePt t="138714" x="2509838" y="5405438"/>
          <p14:tracePt t="138731" x="2527300" y="5432425"/>
          <p14:tracePt t="138748" x="2563813" y="5495925"/>
          <p14:tracePt t="138764" x="2608263" y="5549900"/>
          <p14:tracePt t="138781" x="2635250" y="5567363"/>
          <p14:tracePt t="138797" x="2698750" y="5629275"/>
          <p14:tracePt t="138814" x="2752725" y="5683250"/>
          <p14:tracePt t="138831" x="2779713" y="5719763"/>
          <p14:tracePt t="138847" x="2841625" y="5764213"/>
          <p14:tracePt t="138864" x="2913063" y="5808663"/>
          <p14:tracePt t="138881" x="2949575" y="5818188"/>
          <p14:tracePt t="138897" x="3030538" y="5854700"/>
          <p14:tracePt t="138914" x="3146425" y="5872163"/>
          <p14:tracePt t="138931" x="3209925" y="5880100"/>
          <p14:tracePt t="138947" x="3352800" y="5880100"/>
          <p14:tracePt t="138964" x="3487738" y="5880100"/>
          <p14:tracePt t="138981" x="3613150" y="5880100"/>
          <p14:tracePt t="138997" x="3667125" y="5880100"/>
          <p14:tracePt t="139014" x="3756025" y="5862638"/>
          <p14:tracePt t="139031" x="3783013" y="5854700"/>
          <p14:tracePt t="139047" x="3854450" y="5835650"/>
          <p14:tracePt t="139064" x="3908425" y="5808663"/>
          <p14:tracePt t="139081" x="3925888" y="5800725"/>
          <p14:tracePt t="139097" x="3971925" y="5764213"/>
          <p14:tracePt t="139114" x="4016375" y="5719763"/>
          <p14:tracePt t="139131" x="4033838" y="5702300"/>
          <p14:tracePt t="139148" x="4078288" y="5665788"/>
          <p14:tracePt t="139164" x="4124325" y="5621338"/>
          <p14:tracePt t="139180" x="4159250" y="5575300"/>
          <p14:tracePt t="139197" x="4178300" y="5540375"/>
          <p14:tracePt t="139214" x="4222750" y="5468938"/>
          <p14:tracePt t="139230" x="4257675" y="5387975"/>
          <p14:tracePt t="139247" x="4284663" y="5334000"/>
          <p14:tracePt t="139264" x="4330700" y="5235575"/>
          <p14:tracePt t="139281" x="4356100" y="5118100"/>
          <p14:tracePt t="139298" x="4375150" y="5065713"/>
          <p14:tracePt t="139314" x="4392613" y="4940300"/>
          <p14:tracePt t="139331" x="4402138" y="4805363"/>
          <p14:tracePt t="139348" x="4402138" y="4751388"/>
          <p14:tracePt t="139364" x="4402138" y="4625975"/>
          <p14:tracePt t="139381" x="4402138" y="4581525"/>
          <p14:tracePt t="139399" x="4392613" y="4464050"/>
          <p14:tracePt t="139414" x="4365625" y="4375150"/>
          <p14:tracePt t="139431" x="4338638" y="4294188"/>
          <p14:tracePt t="139449" x="4330700" y="4257675"/>
          <p14:tracePt t="139464" x="4267200" y="4151313"/>
          <p14:tracePt t="139473" x="4222750" y="4105275"/>
          <p14:tracePt t="139481" x="4178300" y="4051300"/>
          <p14:tracePt t="139499" x="4060825" y="3952875"/>
          <p14:tracePt t="139514" x="3989388" y="3898900"/>
          <p14:tracePt t="139531" x="3810000" y="3827463"/>
          <p14:tracePt t="139548" x="3711575" y="3800475"/>
          <p14:tracePt t="139564" x="3495675" y="3765550"/>
          <p14:tracePt t="139581" x="3308350" y="3756025"/>
          <p14:tracePt t="139599" x="3111500" y="3746500"/>
          <p14:tracePt t="139614" x="3030538" y="3746500"/>
          <p14:tracePt t="139631" x="2868613" y="3756025"/>
          <p14:tracePt t="139648" x="2797175" y="3765550"/>
          <p14:tracePt t="139664" x="2662238" y="3810000"/>
          <p14:tracePt t="139680" x="2546350" y="3873500"/>
          <p14:tracePt t="139698" x="2492375" y="3908425"/>
          <p14:tracePt t="139714" x="2401888" y="3989388"/>
          <p14:tracePt t="139731" x="2330450" y="4087813"/>
          <p14:tracePt t="139747" x="2268538" y="4195763"/>
          <p14:tracePt t="139764" x="2241550" y="4257675"/>
          <p14:tracePt t="139781" x="2197100" y="4348163"/>
          <p14:tracePt t="139797" x="2170113" y="4419600"/>
          <p14:tracePt t="139814" x="2151063" y="4446588"/>
          <p14:tracePt t="139830" x="2143125" y="4491038"/>
          <p14:tracePt t="139847" x="2124075" y="4518025"/>
          <p14:tracePt t="139864" x="2124075" y="4527550"/>
          <p14:tracePt t="139880" x="2116138" y="4535488"/>
          <p14:tracePt t="139897" x="2106613" y="4545013"/>
          <p14:tracePt t="139914" x="2097088" y="4554538"/>
          <p14:tracePt t="139947" x="2079625" y="4572000"/>
          <p14:tracePt t="139964" x="2070100" y="4581525"/>
          <p14:tracePt t="139969" x="2062163" y="4589463"/>
          <p14:tracePt t="139980" x="2052638" y="4608513"/>
          <p14:tracePt t="139997" x="2017713" y="4635500"/>
          <p14:tracePt t="140014" x="1998663" y="4652963"/>
          <p14:tracePt t="140030" x="1981200" y="4670425"/>
          <p14:tracePt t="140046" x="1963738" y="4687888"/>
          <p14:tracePt t="140063" x="1963738" y="4697413"/>
          <p14:tracePt t="140080" x="1954213" y="4706938"/>
          <p14:tracePt t="140097" x="1954213" y="4714875"/>
          <p14:tracePt t="140114" x="1944688" y="4724400"/>
          <p14:tracePt t="140130" x="1936750" y="4751388"/>
          <p14:tracePt t="140147" x="1936750" y="4768850"/>
          <p14:tracePt t="140164" x="1936750" y="4778375"/>
          <p14:tracePt t="140180" x="1936750" y="4787900"/>
          <p14:tracePt t="140197" x="1936750" y="4795838"/>
          <p14:tracePt t="140215" x="1936750" y="4805363"/>
          <p14:tracePt t="140255" x="1936750" y="4813300"/>
          <p14:tracePt t="140295" x="1927225" y="4813300"/>
          <p14:tracePt t="140395" x="1917700" y="4813300"/>
          <p14:tracePt t="140404" x="1917700" y="4805363"/>
          <p14:tracePt t="140435" x="1917700" y="4795838"/>
          <p14:tracePt t="140453" x="1917700" y="4787900"/>
          <p14:tracePt t="140484" x="1917700" y="4778375"/>
          <p14:tracePt t="140502" x="1917700" y="4768850"/>
          <p14:tracePt t="140552" x="1917700" y="4760913"/>
          <p14:tracePt t="140592" x="1917700" y="4751388"/>
          <p14:tracePt t="140642" x="1917700" y="4741863"/>
          <p14:tracePt t="140671" x="1927225" y="4733925"/>
          <p14:tracePt t="140681" x="1954213" y="4706938"/>
          <p14:tracePt t="140691" x="1998663" y="4670425"/>
          <p14:tracePt t="140702" x="2052638" y="4625975"/>
          <p14:tracePt t="140713" x="2106613" y="4572000"/>
          <p14:tracePt t="140729" x="2241550" y="4483100"/>
          <p14:tracePt t="140746" x="2322513" y="4437063"/>
          <p14:tracePt t="140762" x="2492375" y="4338638"/>
          <p14:tracePt t="140779" x="2671763" y="4249738"/>
          <p14:tracePt t="140796" x="2770188" y="4203700"/>
          <p14:tracePt t="140813" x="2976563" y="4132263"/>
          <p14:tracePt t="140829" x="3227388" y="4060825"/>
          <p14:tracePt t="140846" x="3343275" y="4025900"/>
          <p14:tracePt t="140862" x="3559175" y="3998913"/>
          <p14:tracePt t="140879" x="3765550" y="3989388"/>
          <p14:tracePt t="140896" x="3881438" y="3989388"/>
          <p14:tracePt t="140912" x="4087813" y="3989388"/>
          <p14:tracePt t="140929" x="4276725" y="3989388"/>
          <p14:tracePt t="140946" x="4365625" y="4006850"/>
          <p14:tracePt t="140962" x="4508500" y="4043363"/>
          <p14:tracePt t="140979" x="4652963" y="4097338"/>
          <p14:tracePt t="140996" x="4714875" y="4141788"/>
          <p14:tracePt t="141012" x="4840288" y="4213225"/>
          <p14:tracePt t="141029" x="4940300" y="4276725"/>
          <p14:tracePt t="141046" x="4975225" y="4294188"/>
          <p14:tracePt t="141062" x="5019675" y="4338638"/>
          <p14:tracePt t="141079" x="5065713" y="4392613"/>
          <p14:tracePt t="141095" x="5092700" y="4429125"/>
          <p14:tracePt t="141112" x="5110163" y="4446588"/>
          <p14:tracePt t="141129" x="5127625" y="4473575"/>
          <p14:tracePt t="141145" x="5137150" y="4500563"/>
          <p14:tracePt t="141162" x="5137150" y="4508500"/>
          <p14:tracePt t="141179" x="5145088" y="4527550"/>
          <p14:tracePt t="141195" x="5145088" y="4535488"/>
          <p14:tracePt t="141250" x="5145088" y="4545013"/>
          <p14:tracePt t="142500" x="5083175" y="4527550"/>
          <p14:tracePt t="142509" x="4984750" y="4500563"/>
          <p14:tracePt t="142519" x="4886325" y="4483100"/>
          <p14:tracePt t="142530" x="4778375" y="4456113"/>
          <p14:tracePt t="142546" x="4500563" y="4375150"/>
          <p14:tracePt t="142563" x="4284663" y="4338638"/>
          <p14:tracePt t="142580" x="3765550" y="4249738"/>
          <p14:tracePt t="142597" x="3146425" y="4141788"/>
          <p14:tracePt t="142613" x="2824163" y="4114800"/>
          <p14:tracePt t="142630" x="2170113" y="4033838"/>
          <p14:tracePt t="142647" x="1712913" y="3989388"/>
          <p14:tracePt t="142664" x="1560513" y="3979863"/>
          <p14:tracePt t="142680" x="1371600" y="3971925"/>
          <p14:tracePt t="142697" x="1263650" y="3971925"/>
          <p14:tracePt t="142714" x="1201738" y="3971925"/>
          <p14:tracePt t="142730" x="1182688" y="3971925"/>
          <p14:tracePt t="142747" x="1165225" y="3971925"/>
          <p14:tracePt t="142764" x="1147763" y="3979863"/>
          <p14:tracePt t="142780" x="1147763" y="3989388"/>
          <p14:tracePt t="142797" x="1111250" y="4016375"/>
          <p14:tracePt t="142813" x="1084263" y="4043363"/>
          <p14:tracePt t="142830" x="1049338" y="4078288"/>
          <p14:tracePt t="142847" x="1012825" y="4105275"/>
          <p14:tracePt t="142863" x="1003300" y="4124325"/>
          <p14:tracePt t="142880" x="977900" y="4141788"/>
          <p14:tracePt t="142897" x="958850" y="4159250"/>
          <p14:tracePt t="142913" x="941388" y="4178300"/>
          <p14:tracePt t="142930" x="931863" y="4178300"/>
          <p14:tracePt t="142947" x="923925" y="4203700"/>
          <p14:tracePt t="142963" x="904875" y="4257675"/>
          <p14:tracePt t="142980" x="904875" y="4294188"/>
          <p14:tracePt t="142996" x="896938" y="4383088"/>
          <p14:tracePt t="143013" x="896938" y="4483100"/>
          <p14:tracePt t="143030" x="896938" y="4518025"/>
          <p14:tracePt t="143047" x="896938" y="4589463"/>
          <p14:tracePt t="143063" x="896938" y="4652963"/>
          <p14:tracePt t="143080" x="896938" y="4679950"/>
          <p14:tracePt t="143096" x="896938" y="4706938"/>
          <p14:tracePt t="143113" x="896938" y="4741863"/>
          <p14:tracePt t="143130" x="904875" y="4751388"/>
          <p14:tracePt t="143146" x="914400" y="4778375"/>
          <p14:tracePt t="143163" x="914400" y="4795838"/>
          <p14:tracePt t="143180" x="914400" y="4813300"/>
          <p14:tracePt t="143196" x="923925" y="4822825"/>
          <p14:tracePt t="143230" x="923925" y="4832350"/>
          <p14:tracePt t="143246" x="931863" y="4832350"/>
          <p14:tracePt t="143422" x="941388" y="4832350"/>
          <p14:tracePt t="143462" x="941388" y="4840288"/>
          <p14:tracePt t="143471" x="950913" y="4840288"/>
          <p14:tracePt t="143482" x="950913" y="4849813"/>
          <p14:tracePt t="143501" x="958850" y="4859338"/>
          <p14:tracePt t="143512" x="968375" y="4894263"/>
          <p14:tracePt t="143526" x="985838" y="4913313"/>
          <p14:tracePt t="143542" x="1003300" y="4965700"/>
          <p14:tracePt t="143559" x="1039813" y="5029200"/>
          <p14:tracePt t="143576" x="1057275" y="5065713"/>
          <p14:tracePt t="143592" x="1130300" y="5164138"/>
          <p14:tracePt t="143609" x="1201738" y="5253038"/>
          <p14:tracePt t="143626" x="1236663" y="5297488"/>
          <p14:tracePt t="143642" x="1300163" y="5351463"/>
          <p14:tracePt t="143659" x="1354138" y="5378450"/>
          <p14:tracePt t="143676" x="1389063" y="5405438"/>
          <p14:tracePt t="143692" x="1435100" y="5422900"/>
          <p14:tracePt t="143709" x="1487488" y="5441950"/>
          <p14:tracePt t="143727" x="1541463" y="5449888"/>
          <p14:tracePt t="143742" x="1568450" y="5459413"/>
          <p14:tracePt t="143759" x="1622425" y="5459413"/>
          <p14:tracePt t="143776" x="1676400" y="5459413"/>
          <p14:tracePt t="143792" x="1712913" y="5459413"/>
          <p14:tracePt t="143809" x="1784350" y="5422900"/>
          <p14:tracePt t="143826" x="1819275" y="5397500"/>
          <p14:tracePt t="143842" x="1873250" y="5351463"/>
          <p14:tracePt t="143859" x="1927225" y="5297488"/>
          <p14:tracePt t="143876" x="1954213" y="5280025"/>
          <p14:tracePt t="143892" x="1998663" y="5218113"/>
          <p14:tracePt t="143909" x="2035175" y="5154613"/>
          <p14:tracePt t="143926" x="2052638" y="5127625"/>
          <p14:tracePt t="143942" x="2070100" y="5083175"/>
          <p14:tracePt t="143959" x="2079625" y="5056188"/>
          <p14:tracePt t="143975" x="2079625" y="5019675"/>
          <p14:tracePt t="143992" x="2079625" y="5002213"/>
          <p14:tracePt t="144009" x="2079625" y="4957763"/>
          <p14:tracePt t="144025" x="2079625" y="4921250"/>
          <p14:tracePt t="144042" x="2079625" y="4903788"/>
          <p14:tracePt t="144059" x="2079625" y="4859338"/>
          <p14:tracePt t="144075" x="2079625" y="4840288"/>
          <p14:tracePt t="144092" x="2079625" y="4822825"/>
          <p14:tracePt t="144109" x="2079625" y="4795838"/>
          <p14:tracePt t="144125" x="2079625" y="4760913"/>
          <p14:tracePt t="144142" x="2079625" y="4751388"/>
          <p14:tracePt t="144158" x="2070100" y="4733925"/>
          <p14:tracePt t="144175" x="2070100" y="4724400"/>
          <p14:tracePt t="144225" x="2079625" y="4714875"/>
          <p14:tracePt t="144234" x="2170113" y="4687888"/>
          <p14:tracePt t="144244" x="2286000" y="4660900"/>
          <p14:tracePt t="144258" x="2411413" y="4643438"/>
          <p14:tracePt t="144275" x="2706688" y="4598988"/>
          <p14:tracePt t="144292" x="2859088" y="4581525"/>
          <p14:tracePt t="144308" x="3182938" y="4581525"/>
          <p14:tracePt t="144325" x="3478213" y="4581525"/>
          <p14:tracePt t="144342" x="3603625" y="4581525"/>
          <p14:tracePt t="144358" x="3819525" y="4598988"/>
          <p14:tracePt t="144375" x="3989388" y="4616450"/>
          <p14:tracePt t="144391" x="4051300" y="4635500"/>
          <p14:tracePt t="144408" x="4159250" y="4660900"/>
          <p14:tracePt t="144425" x="4213225" y="4679950"/>
          <p14:tracePt t="144442" x="4222750" y="4687888"/>
          <p14:tracePt t="144459" x="4249738" y="4706938"/>
          <p14:tracePt t="144476" x="4257675" y="4714875"/>
          <p14:tracePt t="144495" x="4267200" y="4714875"/>
          <p14:tracePt t="144509" x="4267200" y="4724400"/>
          <p14:tracePt t="144554" x="4267200" y="4733925"/>
          <p14:tracePt t="144693" x="4267200" y="4724400"/>
          <p14:tracePt t="144732" x="4276725" y="4714875"/>
          <p14:tracePt t="144743" x="4284663" y="4706938"/>
          <p14:tracePt t="144993" x="4383088" y="4616450"/>
          <p14:tracePt t="145003" x="4446588" y="4527550"/>
          <p14:tracePt t="145010" x="4518025" y="4437063"/>
          <p14:tracePt t="145027" x="4625975" y="4249738"/>
          <p14:tracePt t="145043" x="4670425" y="4159250"/>
          <p14:tracePt t="145060" x="4714875" y="3989388"/>
          <p14:tracePt t="145077" x="4741863" y="3836988"/>
          <p14:tracePt t="145093" x="4741863" y="3773488"/>
          <p14:tracePt t="145110" x="4741863" y="3694113"/>
          <p14:tracePt t="145127" x="4741863" y="3657600"/>
          <p14:tracePt t="145143" x="4741863" y="3640138"/>
          <p14:tracePt t="145160" x="4741863" y="3630613"/>
          <p14:tracePt t="145194" x="4733925" y="3630613"/>
          <p14:tracePt t="145210" x="4733925" y="3657600"/>
          <p14:tracePt t="145227" x="4724400" y="3836988"/>
          <p14:tracePt t="145244" x="4714875" y="3944938"/>
          <p14:tracePt t="145260" x="4714875" y="4141788"/>
          <p14:tracePt t="145277" x="4724400" y="4330700"/>
          <p14:tracePt t="145294" x="4741863" y="4446588"/>
          <p14:tracePt t="145310" x="4751388" y="4500563"/>
          <p14:tracePt t="145327" x="4760913" y="4554538"/>
          <p14:tracePt t="145344" x="4768850" y="4572000"/>
          <p14:tracePt t="145360" x="4768850" y="4598988"/>
          <p14:tracePt t="145377" x="4768850" y="4616450"/>
          <p14:tracePt t="145394" x="4778375" y="4616450"/>
          <p14:tracePt t="145435" x="4778375" y="4581525"/>
          <p14:tracePt t="145446" x="4751388" y="4483100"/>
          <p14:tracePt t="145460" x="4724400" y="4383088"/>
          <p14:tracePt t="145477" x="4679950" y="4195763"/>
          <p14:tracePt t="145493" x="4652963" y="4087813"/>
          <p14:tracePt t="145510" x="4652963" y="4060825"/>
          <p14:tracePt t="145527" x="4635500" y="4025900"/>
          <p14:tracePt t="145543" x="4635500" y="4016375"/>
          <p14:tracePt t="145594" x="4635500" y="4051300"/>
          <p14:tracePt t="145603" x="4635500" y="4114800"/>
          <p14:tracePt t="145614" x="4635500" y="4186238"/>
          <p14:tracePt t="145627" x="4635500" y="4249738"/>
          <p14:tracePt t="145643" x="4643438" y="4365625"/>
          <p14:tracePt t="145660" x="4643438" y="4419600"/>
          <p14:tracePt t="145677" x="4652963" y="4483100"/>
          <p14:tracePt t="145693" x="4652963" y="4508500"/>
          <p14:tracePt t="145710" x="4660900" y="4518025"/>
          <p14:tracePt t="145726" x="4660900" y="4527550"/>
          <p14:tracePt t="145992" x="4508500" y="4527550"/>
          <p14:tracePt t="146002" x="4267200" y="4527550"/>
          <p14:tracePt t="146012" x="4060825" y="4500563"/>
          <p14:tracePt t="146029" x="3810000" y="4483100"/>
          <p14:tracePt t="146045" x="3298825" y="4446588"/>
          <p14:tracePt t="146062" x="2851150" y="4419600"/>
          <p14:tracePt t="146078" x="2546350" y="4392613"/>
          <p14:tracePt t="146095" x="2420938" y="4383088"/>
          <p14:tracePt t="146112" x="2249488" y="4365625"/>
          <p14:tracePt t="146128" x="2124075" y="4330700"/>
          <p14:tracePt t="146145" x="2079625" y="4321175"/>
          <p14:tracePt t="146162" x="1998663" y="4284663"/>
          <p14:tracePt t="146178" x="1944688" y="4276725"/>
          <p14:tracePt t="146195" x="1909763" y="4267200"/>
          <p14:tracePt t="146212" x="1865313" y="4249738"/>
          <p14:tracePt t="146228" x="1828800" y="4230688"/>
          <p14:tracePt t="146245" x="1801813" y="4222750"/>
          <p14:tracePt t="146262" x="1774825" y="4213225"/>
          <p14:tracePt t="146278" x="1730375" y="4203700"/>
          <p14:tracePt t="146295" x="1712913" y="4203700"/>
          <p14:tracePt t="146312" x="1666875" y="4195763"/>
          <p14:tracePt t="146328" x="1604963" y="4186238"/>
          <p14:tracePt t="146345" x="1577975" y="4186238"/>
          <p14:tracePt t="146361" x="1533525" y="4178300"/>
          <p14:tracePt t="146378" x="1497013" y="4178300"/>
          <p14:tracePt t="146395" x="1470025" y="4178300"/>
          <p14:tracePt t="146411" x="1452563" y="4178300"/>
          <p14:tracePt t="146428" x="1443038" y="4168775"/>
          <p14:tracePt t="146445" x="1435100" y="4168775"/>
          <p14:tracePt t="146462" x="1425575" y="4159250"/>
          <p14:tracePt t="146478" x="1416050" y="4159250"/>
          <p14:tracePt t="146497" x="1416050" y="4151313"/>
          <p14:tracePt t="146548" x="1416050" y="4141788"/>
          <p14:tracePt t="146578" x="1425575" y="4132263"/>
          <p14:tracePt t="146588" x="1443038" y="4124325"/>
          <p14:tracePt t="146599" x="1460500" y="4114800"/>
          <p14:tracePt t="146611" x="1487488" y="4097338"/>
          <p14:tracePt t="146628" x="1568450" y="4078288"/>
          <p14:tracePt t="146645" x="1639888" y="4070350"/>
          <p14:tracePt t="146661" x="1666875" y="4070350"/>
          <p14:tracePt t="146678" x="1730375" y="4070350"/>
          <p14:tracePt t="146695" x="1774825" y="4087813"/>
          <p14:tracePt t="146711" x="1801813" y="4087813"/>
          <p14:tracePt t="146728" x="1838325" y="4114800"/>
          <p14:tracePt t="146745" x="1873250" y="4159250"/>
          <p14:tracePt t="146761" x="1900238" y="4195763"/>
          <p14:tracePt t="146778" x="1927225" y="4249738"/>
          <p14:tracePt t="146795" x="1944688" y="4294188"/>
          <p14:tracePt t="146811" x="1954213" y="4330700"/>
          <p14:tracePt t="146828" x="1971675" y="4383088"/>
          <p14:tracePt t="146845" x="1990725" y="4446588"/>
          <p14:tracePt t="146861" x="1998663" y="4500563"/>
          <p14:tracePt t="146878" x="2008188" y="4589463"/>
          <p14:tracePt t="146895" x="2017713" y="4679950"/>
          <p14:tracePt t="146911" x="2017713" y="4706938"/>
          <p14:tracePt t="146928" x="2017713" y="4778375"/>
          <p14:tracePt t="146945" x="2017713" y="4840288"/>
          <p14:tracePt t="146962" x="2017713" y="4876800"/>
          <p14:tracePt t="146964" x="2017713" y="4913313"/>
          <p14:tracePt t="146978" x="2017713" y="4948238"/>
          <p14:tracePt t="146995" x="1998663" y="5029200"/>
          <p14:tracePt t="147012" x="1990725" y="5065713"/>
          <p14:tracePt t="147028" x="1971675" y="5145088"/>
          <p14:tracePt t="147045" x="1944688" y="5218113"/>
          <p14:tracePt t="147061" x="1936750" y="5245100"/>
          <p14:tracePt t="147078" x="1917700" y="5297488"/>
          <p14:tracePt t="147094" x="1900238" y="5343525"/>
          <p14:tracePt t="147111" x="1882775" y="5387975"/>
          <p14:tracePt t="147128" x="1873250" y="5405438"/>
          <p14:tracePt t="147144" x="1855788" y="5441950"/>
          <p14:tracePt t="147161" x="1838325" y="5468938"/>
          <p14:tracePt t="147178" x="1828800" y="5486400"/>
          <p14:tracePt t="147194" x="1811338" y="5503863"/>
          <p14:tracePt t="147211" x="1784350" y="5530850"/>
          <p14:tracePt t="147228" x="1765300" y="5530850"/>
          <p14:tracePt t="147244" x="1720850" y="5557838"/>
          <p14:tracePt t="147261" x="1676400" y="5584825"/>
          <p14:tracePt t="147278" x="1649413" y="5584825"/>
          <p14:tracePt t="147294" x="1587500" y="5594350"/>
          <p14:tracePt t="147311" x="1533525" y="5602288"/>
          <p14:tracePt t="147328" x="1497013" y="5611813"/>
          <p14:tracePt t="147344" x="1435100" y="5611813"/>
          <p14:tracePt t="147361" x="1362075" y="5621338"/>
          <p14:tracePt t="147378" x="1327150" y="5621338"/>
          <p14:tracePt t="147394" x="1263650" y="5621338"/>
          <p14:tracePt t="147411" x="1201738" y="5621338"/>
          <p14:tracePt t="147427" x="1174750" y="5621338"/>
          <p14:tracePt t="147444" x="1120775" y="5621338"/>
          <p14:tracePt t="147461" x="1076325" y="5621338"/>
          <p14:tracePt t="147478" x="1057275" y="5621338"/>
          <p14:tracePt t="147494" x="1022350" y="5621338"/>
          <p14:tracePt t="147511" x="985838" y="5611813"/>
          <p14:tracePt t="147528" x="977900" y="5602288"/>
          <p14:tracePt t="147544" x="941388" y="5602288"/>
          <p14:tracePt t="147561" x="931863" y="5594350"/>
          <p14:tracePt t="147579" x="914400" y="5594350"/>
          <p14:tracePt t="147595" x="904875" y="5584825"/>
          <p14:tracePt t="147611" x="904875" y="5575300"/>
          <p14:tracePt t="147880" x="833438" y="5540375"/>
          <p14:tracePt t="147891" x="762000" y="5495925"/>
          <p14:tracePt t="147898" x="690563" y="5422900"/>
          <p14:tracePt t="147915" x="592138" y="5316538"/>
          <p14:tracePt t="147931" x="538163" y="5253038"/>
          <p14:tracePt t="147948" x="474663" y="5154613"/>
          <p14:tracePt t="147965" x="420688" y="5083175"/>
          <p14:tracePt t="147982" x="393700" y="5038725"/>
          <p14:tracePt t="147998" x="376238" y="4984750"/>
          <p14:tracePt t="148015" x="349250" y="4913313"/>
          <p14:tracePt t="148032" x="349250" y="4886325"/>
          <p14:tracePt t="148048" x="331788" y="4832350"/>
          <p14:tracePt t="148065" x="322263" y="4787900"/>
          <p14:tracePt t="148081" x="322263" y="4760913"/>
          <p14:tracePt t="148098" x="314325" y="4724400"/>
          <p14:tracePt t="148115" x="304800" y="4706938"/>
          <p14:tracePt t="148131" x="304800" y="4670425"/>
          <p14:tracePt t="148148" x="304800" y="4635500"/>
          <p14:tracePt t="148165" x="304800" y="4608513"/>
          <p14:tracePt t="148182" x="304800" y="4589463"/>
          <p14:tracePt t="148198" x="314325" y="4554538"/>
          <p14:tracePt t="148215" x="314325" y="4527550"/>
          <p14:tracePt t="148232" x="322263" y="4500563"/>
          <p14:tracePt t="148248" x="331788" y="4464050"/>
          <p14:tracePt t="148265" x="358775" y="4419600"/>
          <p14:tracePt t="148282" x="376238" y="4392613"/>
          <p14:tracePt t="148298" x="403225" y="4348163"/>
          <p14:tracePt t="148315" x="447675" y="4294188"/>
          <p14:tracePt t="148332" x="466725" y="4267200"/>
          <p14:tracePt t="148348" x="511175" y="4213225"/>
          <p14:tracePt t="148365" x="555625" y="4168775"/>
          <p14:tracePt t="148381" x="609600" y="4114800"/>
          <p14:tracePt t="148398" x="646113" y="4097338"/>
          <p14:tracePt t="148415" x="681038" y="4070350"/>
          <p14:tracePt t="148431" x="725488" y="4043363"/>
          <p14:tracePt t="148448" x="744538" y="4043363"/>
          <p14:tracePt t="148464" x="798513" y="4016375"/>
          <p14:tracePt t="148481" x="869950" y="3998913"/>
          <p14:tracePt t="148498" x="904875" y="3989388"/>
          <p14:tracePt t="148514" x="985838" y="3962400"/>
          <p14:tracePt t="148531" x="1049338" y="3952875"/>
          <p14:tracePt t="148548" x="1076325" y="3944938"/>
          <p14:tracePt t="148564" x="1138238" y="3935413"/>
          <p14:tracePt t="148581" x="1219200" y="3925888"/>
          <p14:tracePt t="148598" x="1273175" y="3917950"/>
          <p14:tracePt t="148614" x="1381125" y="3908425"/>
          <p14:tracePt t="148631" x="1487488" y="3908425"/>
          <p14:tracePt t="148648" x="1550988" y="3898900"/>
          <p14:tracePt t="148664" x="1639888" y="3898900"/>
          <p14:tracePt t="148681" x="1703388" y="3898900"/>
          <p14:tracePt t="148698" x="1739900" y="3898900"/>
          <p14:tracePt t="148715" x="1801813" y="3908425"/>
          <p14:tracePt t="148731" x="1855788" y="3917950"/>
          <p14:tracePt t="148748" x="1900238" y="3935413"/>
          <p14:tracePt t="148765" x="1927225" y="3944938"/>
          <p14:tracePt t="148781" x="1944688" y="3952875"/>
          <p14:tracePt t="148798" x="1963738" y="3962400"/>
          <p14:tracePt t="148814" x="1981200" y="3979863"/>
          <p14:tracePt t="148831" x="1998663" y="4006850"/>
          <p14:tracePt t="148849" x="2008188" y="4051300"/>
          <p14:tracePt t="148864" x="2017713" y="4078288"/>
          <p14:tracePt t="148881" x="2035175" y="4141788"/>
          <p14:tracePt t="148898" x="2035175" y="4178300"/>
          <p14:tracePt t="148914" x="2044700" y="4257675"/>
          <p14:tracePt t="148931" x="2044700" y="4330700"/>
          <p14:tracePt t="148948" x="2044700" y="4419600"/>
          <p14:tracePt t="148964" x="2044700" y="4464050"/>
          <p14:tracePt t="148968" x="2044700" y="4518025"/>
          <p14:tracePt t="148981" x="2044700" y="4554538"/>
          <p14:tracePt t="148998" x="2044700" y="4635500"/>
          <p14:tracePt t="149014" x="2044700" y="4679950"/>
          <p14:tracePt t="149031" x="2044700" y="4741863"/>
          <p14:tracePt t="149048" x="2044700" y="4795838"/>
          <p14:tracePt t="149064" x="2044700" y="4822825"/>
          <p14:tracePt t="149081" x="2044700" y="4876800"/>
          <p14:tracePt t="149098" x="2044700" y="4940300"/>
          <p14:tracePt t="149114" x="2044700" y="4957763"/>
          <p14:tracePt t="149131" x="2044700" y="5011738"/>
          <p14:tracePt t="149148" x="2044700" y="5056188"/>
          <p14:tracePt t="149164" x="2044700" y="5083175"/>
          <p14:tracePt t="149182" x="2044700" y="5118100"/>
          <p14:tracePt t="149198" x="2035175" y="5181600"/>
          <p14:tracePt t="149214" x="2035175" y="5208588"/>
          <p14:tracePt t="149231" x="2017713" y="5280025"/>
          <p14:tracePt t="149248" x="2008188" y="5334000"/>
          <p14:tracePt t="149265" x="1971675" y="5422900"/>
          <p14:tracePt t="149281" x="1963738" y="5459413"/>
          <p14:tracePt t="149297" x="1936750" y="5557838"/>
          <p14:tracePt t="149314" x="1917700" y="5584825"/>
          <p14:tracePt t="149331" x="1892300" y="5648325"/>
          <p14:tracePt t="149347" x="1865313" y="5683250"/>
          <p14:tracePt t="149364" x="1846263" y="5710238"/>
          <p14:tracePt t="149380" x="1846263" y="5719763"/>
          <p14:tracePt t="149397" x="1819275" y="5746750"/>
          <p14:tracePt t="149414" x="1792288" y="5764213"/>
          <p14:tracePt t="149430" x="1784350" y="5781675"/>
          <p14:tracePt t="149447" x="1739900" y="5800725"/>
          <p14:tracePt t="149464" x="1703388" y="5818188"/>
          <p14:tracePt t="149480" x="1666875" y="5835650"/>
          <p14:tracePt t="149497" x="1622425" y="5854700"/>
          <p14:tracePt t="149514" x="1568450" y="5872163"/>
          <p14:tracePt t="149530" x="1550988" y="5880100"/>
          <p14:tracePt t="149547" x="1506538" y="5899150"/>
          <p14:tracePt t="149563" x="1470025" y="5907088"/>
          <p14:tracePt t="149580" x="1460500" y="5907088"/>
          <p14:tracePt t="149597" x="1443038" y="5907088"/>
          <p14:tracePt t="149613" x="1416050" y="5907088"/>
          <p14:tracePt t="149647" x="1398588" y="5907088"/>
          <p14:tracePt t="149664" x="1389063" y="5907088"/>
          <p14:tracePt t="149698" x="1381125" y="5916613"/>
          <p14:tracePt t="149715" x="1371600" y="5916613"/>
          <p14:tracePt t="149731" x="1362075" y="5916613"/>
          <p14:tracePt t="149748" x="1354138" y="5916613"/>
          <p14:tracePt t="149764" x="1335088" y="5916613"/>
          <p14:tracePt t="149782" x="1327150" y="5916613"/>
          <p14:tracePt t="149835" x="1317625" y="5916613"/>
        </p14:tracePtLst>
      </p14:laserTraceLst>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A319C3D-DC81-B4B6-6866-AC66BFEE1264}"/>
              </a:ext>
            </a:extLst>
          </p:cNvPr>
          <p:cNvGrpSpPr/>
          <p:nvPr/>
        </p:nvGrpSpPr>
        <p:grpSpPr>
          <a:xfrm>
            <a:off x="6321963" y="1189219"/>
            <a:ext cx="5278923" cy="3967973"/>
            <a:chOff x="720001" y="964811"/>
            <a:chExt cx="5189980" cy="3967973"/>
          </a:xfrm>
        </p:grpSpPr>
        <p:sp>
          <p:nvSpPr>
            <p:cNvPr id="4" name="Content Placeholder 2"/>
            <p:cNvSpPr txBox="1">
              <a:spLocks/>
            </p:cNvSpPr>
            <p:nvPr/>
          </p:nvSpPr>
          <p:spPr>
            <a:xfrm>
              <a:off x="720001" y="1377264"/>
              <a:ext cx="5189980" cy="3555520"/>
            </a:xfrm>
            <a:prstGeom prst="rect">
              <a:avLst/>
            </a:prstGeom>
            <a:ln w="1905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Windows: </a:t>
              </a:r>
              <a:r>
                <a:rPr lang="en-US" dirty="0">
                  <a:hlinkClick r:id="rId3"/>
                </a:rPr>
                <a:t>PuTTY</a:t>
              </a:r>
              <a:r>
                <a:rPr lang="en-US" dirty="0"/>
                <a:t>, </a:t>
              </a:r>
              <a:r>
                <a:rPr lang="en-US" dirty="0" err="1">
                  <a:hlinkClick r:id="rId4"/>
                </a:rPr>
                <a:t>MobaXterm</a:t>
              </a:r>
              <a:r>
                <a:rPr lang="en-US" dirty="0"/>
                <a:t>, …</a:t>
              </a:r>
              <a:br>
                <a:rPr lang="en-US" dirty="0"/>
              </a:br>
              <a:r>
                <a:rPr lang="en-US" dirty="0"/>
                <a:t>MacOS/Linux: any terminal</a:t>
              </a:r>
            </a:p>
            <a:p>
              <a:pPr marL="324000" indent="-324000">
                <a:buClr>
                  <a:srgbClr val="DB6C30"/>
                </a:buClr>
                <a:buFont typeface="Wingdings" panose="05000000000000000000" pitchFamily="2" charset="2"/>
                <a:buChar char="q"/>
              </a:pPr>
              <a:r>
                <a:rPr lang="en-US" dirty="0"/>
                <a:t>Optional: for VSC clusters </a:t>
              </a:r>
              <a:r>
                <a:rPr lang="en-US" i="1" dirty="0"/>
                <a:t>not </a:t>
              </a:r>
              <a:r>
                <a:rPr lang="en-US" dirty="0"/>
                <a:t>hosted at KU Leuven you need an </a:t>
              </a:r>
              <a:r>
                <a:rPr lang="en-US" dirty="0">
                  <a:hlinkClick r:id="rId5"/>
                </a:rPr>
                <a:t>(open)SSH key pair</a:t>
              </a:r>
              <a:r>
                <a:rPr lang="en-US" dirty="0"/>
                <a:t> (upload the public key to the VSC account page and wait ≥ 30mins)</a:t>
              </a:r>
            </a:p>
            <a:p>
              <a:pPr marL="324000" indent="-324000">
                <a:buClr>
                  <a:srgbClr val="DB6C30"/>
                </a:buClr>
                <a:buFont typeface="Wingdings" panose="05000000000000000000" pitchFamily="2" charset="2"/>
                <a:buChar char="q"/>
              </a:pPr>
              <a:r>
                <a:rPr lang="en-US" dirty="0"/>
                <a:t>Hosts: login.hpc.kuleuven.be:22</a:t>
              </a:r>
              <a:br>
                <a:rPr lang="en-US" dirty="0"/>
              </a:br>
              <a:r>
                <a:rPr lang="en-US" dirty="0"/>
                <a:t>            nx.hpc.kuleuven.be (NX)</a:t>
              </a:r>
            </a:p>
            <a:p>
              <a:pPr marL="324000" indent="-324000">
                <a:buClr>
                  <a:srgbClr val="DB6C30"/>
                </a:buClr>
                <a:buFont typeface="Wingdings" panose="05000000000000000000" pitchFamily="2" charset="2"/>
                <a:buChar char="q"/>
              </a:pPr>
              <a:r>
                <a:rPr lang="en-US" dirty="0"/>
                <a:t>Recommended to use an </a:t>
              </a:r>
              <a:r>
                <a:rPr lang="en-US" dirty="0">
                  <a:hlinkClick r:id="rId6"/>
                </a:rPr>
                <a:t>SSH agent</a:t>
              </a:r>
              <a:endParaRPr lang="en-US" dirty="0"/>
            </a:p>
            <a:p>
              <a:pPr marL="324000" indent="-324000">
                <a:buClr>
                  <a:srgbClr val="DB6C30"/>
                </a:buClr>
                <a:buFont typeface="Wingdings" panose="05000000000000000000" pitchFamily="2" charset="2"/>
                <a:buChar char="q"/>
              </a:pPr>
              <a:r>
                <a:rPr lang="en-US" dirty="0"/>
                <a:t>Can open GUIs if X11 forwarding is enabled</a:t>
              </a:r>
            </a:p>
          </p:txBody>
        </p:sp>
        <p:sp>
          <p:nvSpPr>
            <p:cNvPr id="6" name="Rectangle 5"/>
            <p:cNvSpPr/>
            <p:nvPr/>
          </p:nvSpPr>
          <p:spPr>
            <a:xfrm>
              <a:off x="3692112" y="964811"/>
              <a:ext cx="2215450"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SSH client</a:t>
              </a:r>
              <a:endParaRPr lang="nl-BE" dirty="0"/>
            </a:p>
          </p:txBody>
        </p:sp>
      </p:gr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45</a:t>
            </a:fld>
            <a:endParaRPr lang="nl-BE" sz="900" dirty="0">
              <a:solidFill>
                <a:schemeClr val="bg1"/>
              </a:solidFill>
            </a:endParaRPr>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How to login?</a:t>
            </a:r>
          </a:p>
        </p:txBody>
      </p:sp>
      <p:grpSp>
        <p:nvGrpSpPr>
          <p:cNvPr id="8" name="Group 7">
            <a:extLst>
              <a:ext uri="{FF2B5EF4-FFF2-40B4-BE49-F238E27FC236}">
                <a16:creationId xmlns:a16="http://schemas.microsoft.com/office/drawing/2014/main" id="{0D2995CF-4205-9B2E-5C21-148811C95B6E}"/>
              </a:ext>
            </a:extLst>
          </p:cNvPr>
          <p:cNvGrpSpPr/>
          <p:nvPr/>
        </p:nvGrpSpPr>
        <p:grpSpPr>
          <a:xfrm>
            <a:off x="872401" y="1189219"/>
            <a:ext cx="4727928" cy="2239781"/>
            <a:chOff x="720001" y="964811"/>
            <a:chExt cx="5015961" cy="2383797"/>
          </a:xfrm>
        </p:grpSpPr>
        <p:sp>
          <p:nvSpPr>
            <p:cNvPr id="10" name="Content Placeholder 2">
              <a:extLst>
                <a:ext uri="{FF2B5EF4-FFF2-40B4-BE49-F238E27FC236}">
                  <a16:creationId xmlns:a16="http://schemas.microsoft.com/office/drawing/2014/main" id="{70B81D1F-CF2E-A4F9-8EA3-655B76D8720B}"/>
                </a:ext>
              </a:extLst>
            </p:cNvPr>
            <p:cNvSpPr txBox="1">
              <a:spLocks/>
            </p:cNvSpPr>
            <p:nvPr/>
          </p:nvSpPr>
          <p:spPr>
            <a:xfrm>
              <a:off x="720001" y="1377264"/>
              <a:ext cx="5015960" cy="1971344"/>
            </a:xfrm>
            <a:prstGeom prst="rect">
              <a:avLst/>
            </a:prstGeom>
            <a:ln w="1905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Web-based login via your browser</a:t>
              </a:r>
            </a:p>
            <a:p>
              <a:pPr marL="324000" indent="-324000">
                <a:buClr>
                  <a:srgbClr val="DB6C30"/>
                </a:buClr>
                <a:buFont typeface="Wingdings" panose="05000000000000000000" pitchFamily="2" charset="2"/>
                <a:buChar char="q"/>
              </a:pPr>
              <a:r>
                <a:rPr lang="en-US" dirty="0">
                  <a:hlinkClick r:id="rId7"/>
                </a:rPr>
                <a:t>https://ondemand.hpc.kuleuven.be</a:t>
              </a:r>
              <a:endParaRPr lang="en-US" dirty="0"/>
            </a:p>
            <a:p>
              <a:pPr marL="324000" indent="-324000">
                <a:buClr>
                  <a:srgbClr val="DB6C30"/>
                </a:buClr>
                <a:buFont typeface="Wingdings" panose="05000000000000000000" pitchFamily="2" charset="2"/>
                <a:buChar char="q"/>
              </a:pPr>
              <a:r>
                <a:rPr lang="en-US" dirty="0"/>
                <a:t>Multi-Factor Authentication (MFA):</a:t>
              </a:r>
              <a:br>
                <a:rPr lang="en-US" dirty="0"/>
              </a:br>
              <a:r>
                <a:rPr lang="en-US" dirty="0"/>
                <a:t>Login through your institute’s IDP</a:t>
              </a:r>
            </a:p>
            <a:p>
              <a:pPr marL="324000" indent="-324000">
                <a:buClr>
                  <a:srgbClr val="DB6C30"/>
                </a:buClr>
                <a:buFont typeface="Wingdings" panose="05000000000000000000" pitchFamily="2" charset="2"/>
                <a:buChar char="q"/>
              </a:pPr>
              <a:r>
                <a:rPr lang="en-US" dirty="0"/>
                <a:t>No SSH key needed</a:t>
              </a:r>
            </a:p>
          </p:txBody>
        </p:sp>
        <p:sp>
          <p:nvSpPr>
            <p:cNvPr id="12" name="Rectangle 11">
              <a:extLst>
                <a:ext uri="{FF2B5EF4-FFF2-40B4-BE49-F238E27FC236}">
                  <a16:creationId xmlns:a16="http://schemas.microsoft.com/office/drawing/2014/main" id="{25C4F6E6-1270-AD0C-C70D-ECA907A492FF}"/>
                </a:ext>
              </a:extLst>
            </p:cNvPr>
            <p:cNvSpPr/>
            <p:nvPr/>
          </p:nvSpPr>
          <p:spPr>
            <a:xfrm>
              <a:off x="3520512" y="964811"/>
              <a:ext cx="2215450"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Open OnDemand</a:t>
              </a:r>
              <a:endParaRPr lang="nl-BE" dirty="0"/>
            </a:p>
          </p:txBody>
        </p:sp>
      </p:grpSp>
      <p:grpSp>
        <p:nvGrpSpPr>
          <p:cNvPr id="13" name="Group 12">
            <a:extLst>
              <a:ext uri="{FF2B5EF4-FFF2-40B4-BE49-F238E27FC236}">
                <a16:creationId xmlns:a16="http://schemas.microsoft.com/office/drawing/2014/main" id="{8C4C736F-7311-0AFB-8348-7D67A86F411E}"/>
              </a:ext>
            </a:extLst>
          </p:cNvPr>
          <p:cNvGrpSpPr/>
          <p:nvPr/>
        </p:nvGrpSpPr>
        <p:grpSpPr>
          <a:xfrm>
            <a:off x="872400" y="3573016"/>
            <a:ext cx="4727928" cy="2811331"/>
            <a:chOff x="720001" y="964811"/>
            <a:chExt cx="5015961" cy="2456061"/>
          </a:xfrm>
        </p:grpSpPr>
        <p:sp>
          <p:nvSpPr>
            <p:cNvPr id="14" name="Content Placeholder 2">
              <a:extLst>
                <a:ext uri="{FF2B5EF4-FFF2-40B4-BE49-F238E27FC236}">
                  <a16:creationId xmlns:a16="http://schemas.microsoft.com/office/drawing/2014/main" id="{FDA56E59-6CED-94BE-A9D3-7E40F5058BF4}"/>
                </a:ext>
              </a:extLst>
            </p:cNvPr>
            <p:cNvSpPr txBox="1">
              <a:spLocks/>
            </p:cNvSpPr>
            <p:nvPr/>
          </p:nvSpPr>
          <p:spPr>
            <a:xfrm>
              <a:off x="720001" y="1377264"/>
              <a:ext cx="5015960" cy="2043608"/>
            </a:xfrm>
            <a:prstGeom prst="rect">
              <a:avLst/>
            </a:prstGeom>
            <a:ln w="1905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Graphical desktop</a:t>
              </a:r>
            </a:p>
            <a:p>
              <a:pPr marL="324000" indent="-324000">
                <a:buClr>
                  <a:srgbClr val="DB6C30"/>
                </a:buClr>
                <a:buFont typeface="Wingdings" panose="05000000000000000000" pitchFamily="2" charset="2"/>
                <a:buChar char="q"/>
              </a:pPr>
              <a:r>
                <a:rPr lang="en-US" dirty="0"/>
                <a:t>Requires a NoMachine client</a:t>
              </a:r>
              <a:br>
                <a:rPr lang="en-US" dirty="0"/>
              </a:br>
              <a:r>
                <a:rPr lang="en-US" dirty="0"/>
                <a:t>(available for Linux/MacOS/Windows)</a:t>
              </a:r>
            </a:p>
            <a:p>
              <a:pPr marL="324000" indent="-324000">
                <a:buClr>
                  <a:srgbClr val="DB6C30"/>
                </a:buClr>
                <a:buFont typeface="Wingdings" panose="05000000000000000000" pitchFamily="2" charset="2"/>
                <a:buChar char="q"/>
              </a:pPr>
              <a:r>
                <a:rPr lang="en-US" dirty="0"/>
                <a:t>Suitable for applications with a GUI</a:t>
              </a:r>
              <a:br>
                <a:rPr lang="en-US" dirty="0"/>
              </a:br>
              <a:r>
                <a:rPr lang="en-US" dirty="0"/>
                <a:t>(MATLAB, </a:t>
              </a:r>
              <a:r>
                <a:rPr lang="en-US" dirty="0" err="1"/>
                <a:t>VisIt</a:t>
              </a:r>
              <a:r>
                <a:rPr lang="en-US" dirty="0"/>
                <a:t>, </a:t>
              </a:r>
              <a:r>
                <a:rPr lang="en-US" dirty="0" err="1"/>
                <a:t>ParaView</a:t>
              </a:r>
              <a:r>
                <a:rPr lang="en-US" dirty="0"/>
                <a:t>, …)</a:t>
              </a:r>
            </a:p>
            <a:p>
              <a:pPr marL="324000" indent="-324000">
                <a:buClr>
                  <a:srgbClr val="DB6C30"/>
                </a:buClr>
                <a:buFont typeface="Wingdings" panose="05000000000000000000" pitchFamily="2" charset="2"/>
                <a:buChar char="q"/>
              </a:pPr>
              <a:r>
                <a:rPr lang="en-US" dirty="0"/>
                <a:t>Nvidia Quadro GPU for visualization</a:t>
              </a:r>
            </a:p>
          </p:txBody>
        </p:sp>
        <p:sp>
          <p:nvSpPr>
            <p:cNvPr id="15" name="Rectangle 14">
              <a:extLst>
                <a:ext uri="{FF2B5EF4-FFF2-40B4-BE49-F238E27FC236}">
                  <a16:creationId xmlns:a16="http://schemas.microsoft.com/office/drawing/2014/main" id="{AC99C466-C266-618C-9E34-2F263D484C98}"/>
                </a:ext>
              </a:extLst>
            </p:cNvPr>
            <p:cNvSpPr/>
            <p:nvPr/>
          </p:nvSpPr>
          <p:spPr>
            <a:xfrm>
              <a:off x="3520512" y="964811"/>
              <a:ext cx="2215450"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NX</a:t>
              </a:r>
              <a:endParaRPr lang="nl-BE" dirty="0"/>
            </a:p>
          </p:txBody>
        </p:sp>
      </p:grpSp>
    </p:spTree>
    <p:custDataLst>
      <p:tags r:id="rId1"/>
    </p:custDataLst>
    <p:extLst>
      <p:ext uri="{BB962C8B-B14F-4D97-AF65-F5344CB8AC3E}">
        <p14:creationId xmlns:p14="http://schemas.microsoft.com/office/powerpoint/2010/main" val="1324385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3A86A75C-4F4B-4683-9AE1-C65F6400EC91}">
      <p14:laserTraceLst xmlns:p14="http://schemas.microsoft.com/office/powerpoint/2010/main">
        <p14:tracePtLst>
          <p14:tracePt t="61492" x="1452563" y="5800725"/>
          <p14:tracePt t="61503" x="1631950" y="5648325"/>
          <p14:tracePt t="61514" x="1838325" y="5468938"/>
          <p14:tracePt t="61528" x="2312988" y="5065713"/>
          <p14:tracePt t="61545" x="2590800" y="4859338"/>
          <p14:tracePt t="61562" x="3200400" y="4392613"/>
          <p14:tracePt t="61578" x="3810000" y="3962400"/>
          <p14:tracePt t="61595" x="4060825" y="3773488"/>
          <p14:tracePt t="61612" x="4365625" y="3549650"/>
          <p14:tracePt t="61628" x="4500563" y="3441700"/>
          <p14:tracePt t="61645" x="4535488" y="3424238"/>
          <p14:tracePt t="61662" x="4572000" y="3389313"/>
          <p14:tracePt t="61678" x="4581525" y="3379788"/>
          <p14:tracePt t="61928" x="4714875" y="3325813"/>
          <p14:tracePt t="61938" x="4894263" y="3244850"/>
          <p14:tracePt t="61948" x="5083175" y="3173413"/>
          <p14:tracePt t="61965" x="5387975" y="3057525"/>
          <p14:tracePt t="61981" x="5540375" y="2994025"/>
          <p14:tracePt t="61998" x="5754688" y="2905125"/>
          <p14:tracePt t="62014" x="5926138" y="2832100"/>
          <p14:tracePt t="62031" x="5988050" y="2806700"/>
          <p14:tracePt t="62048" x="6086475" y="2770188"/>
          <p14:tracePt t="62065" x="6140450" y="2752725"/>
          <p14:tracePt t="62081" x="6159500" y="2743200"/>
          <p14:tracePt t="62098" x="6176963" y="2743200"/>
          <p14:tracePt t="62115" x="6194425" y="2733675"/>
          <p14:tracePt t="62148" x="6203950" y="2733675"/>
          <p14:tracePt t="62165" x="6211888" y="2733675"/>
          <p14:tracePt t="62204" x="6203950" y="2743200"/>
          <p14:tracePt t="62214" x="6159500" y="2760663"/>
          <p14:tracePt t="62224" x="6105525" y="2787650"/>
          <p14:tracePt t="62234" x="6051550" y="2814638"/>
          <p14:tracePt t="62248" x="6007100" y="2832100"/>
          <p14:tracePt t="62265" x="5907088" y="2868613"/>
          <p14:tracePt t="62282" x="5854700" y="2878138"/>
          <p14:tracePt t="62298" x="5835650" y="2878138"/>
          <p14:tracePt t="62315" x="5818188" y="2886075"/>
          <p14:tracePt t="62332" x="5808663" y="2886075"/>
          <p14:tracePt t="62348" x="5800725" y="2886075"/>
          <p14:tracePt t="62402" x="5845175" y="2886075"/>
          <p14:tracePt t="62412" x="5934075" y="2886075"/>
          <p14:tracePt t="62422" x="6024563" y="2868613"/>
          <p14:tracePt t="62433" x="6105525" y="2851150"/>
          <p14:tracePt t="62448" x="6176963" y="2832100"/>
          <p14:tracePt t="62465" x="6292850" y="2779713"/>
          <p14:tracePt t="62481" x="6364288" y="2743200"/>
          <p14:tracePt t="62498" x="6383338" y="2733675"/>
          <p14:tracePt t="62514" x="6410325" y="2716213"/>
          <p14:tracePt t="62531" x="6418263" y="2706688"/>
          <p14:tracePt t="62551" x="6418263" y="2698750"/>
          <p14:tracePt t="62581" x="6400800" y="2698750"/>
          <p14:tracePt t="62591" x="6319838" y="2698750"/>
          <p14:tracePt t="62601" x="6221413" y="2689225"/>
          <p14:tracePt t="62614" x="6140450" y="2689225"/>
          <p14:tracePt t="62631" x="5997575" y="2689225"/>
          <p14:tracePt t="62647" x="5943600" y="2679700"/>
          <p14:tracePt t="62664" x="5872163" y="2679700"/>
          <p14:tracePt t="62681" x="5835650" y="2679700"/>
          <p14:tracePt t="62698" x="5827713" y="2671763"/>
          <p14:tracePt t="62714" x="5808663" y="2671763"/>
          <p14:tracePt t="62780" x="5818188" y="2671763"/>
          <p14:tracePt t="62790" x="5872163" y="2662238"/>
          <p14:tracePt t="62801" x="5953125" y="2654300"/>
          <p14:tracePt t="62815" x="6042025" y="2644775"/>
          <p14:tracePt t="62831" x="6184900" y="2627313"/>
          <p14:tracePt t="62848" x="6248400" y="2617788"/>
          <p14:tracePt t="62864" x="6356350" y="2600325"/>
          <p14:tracePt t="62881" x="6410325" y="2590800"/>
          <p14:tracePt t="62898" x="6437313" y="2590800"/>
          <p14:tracePt t="62914" x="6445250" y="2590800"/>
          <p14:tracePt t="62931" x="6454775" y="2590800"/>
          <p14:tracePt t="62997" x="6427788" y="2590800"/>
          <p14:tracePt t="63007" x="6337300" y="2590800"/>
          <p14:tracePt t="63018" x="6265863" y="2590800"/>
          <p14:tracePt t="63031" x="6184900" y="2590800"/>
          <p14:tracePt t="63047" x="6086475" y="2608263"/>
          <p14:tracePt t="63064" x="6051550" y="2617788"/>
          <p14:tracePt t="63081" x="5997575" y="2617788"/>
          <p14:tracePt t="63097" x="5961063" y="2617788"/>
          <p14:tracePt t="63131" x="5953125" y="2617788"/>
          <p14:tracePt t="63147" x="5943600" y="2617788"/>
          <p14:tracePt t="63266" x="5953125" y="2617788"/>
          <p14:tracePt t="63276" x="5970588" y="2617788"/>
          <p14:tracePt t="63286" x="5997575" y="2617788"/>
          <p14:tracePt t="63298" x="6024563" y="2617788"/>
          <p14:tracePt t="63315" x="6042025" y="2617788"/>
          <p14:tracePt t="63331" x="6086475" y="2617788"/>
          <p14:tracePt t="63348" x="6122988" y="2617788"/>
          <p14:tracePt t="63365" x="6159500" y="2617788"/>
          <p14:tracePt t="63381" x="6167438" y="2617788"/>
          <p14:tracePt t="63397" x="6194425" y="2617788"/>
          <p14:tracePt t="63414" x="6203950" y="2617788"/>
          <p14:tracePt t="63431" x="6211888" y="2617788"/>
          <p14:tracePt t="63465" x="6221413" y="2617788"/>
          <p14:tracePt t="63720" x="6311900" y="2617788"/>
          <p14:tracePt t="63730" x="6400800" y="2617788"/>
          <p14:tracePt t="63741" x="6508750" y="2617788"/>
          <p14:tracePt t="63758" x="6607175" y="2617788"/>
          <p14:tracePt t="63775" x="6794500" y="2608263"/>
          <p14:tracePt t="63791" x="6965950" y="2581275"/>
          <p14:tracePt t="63808" x="7037388" y="2573338"/>
          <p14:tracePt t="63825" x="7153275" y="2546350"/>
          <p14:tracePt t="63842" x="7243763" y="2519363"/>
          <p14:tracePt t="63860" x="7270750" y="2509838"/>
          <p14:tracePt t="63876" x="7324725" y="2501900"/>
          <p14:tracePt t="63892" x="7351713" y="2501900"/>
          <p14:tracePt t="63910" x="7369175" y="2501900"/>
          <p14:tracePt t="63926" x="7369175" y="2492375"/>
          <p14:tracePt t="63942" x="7386638" y="2492375"/>
          <p14:tracePt t="64000" x="7378700" y="2492375"/>
          <p14:tracePt t="64011" x="7305675" y="2492375"/>
          <p14:tracePt t="64019" x="7189788" y="2509838"/>
          <p14:tracePt t="64029" x="7099300" y="2519363"/>
          <p14:tracePt t="64041" x="7019925" y="2527300"/>
          <p14:tracePt t="64058" x="6884988" y="2546350"/>
          <p14:tracePt t="64074" x="6831013" y="2554288"/>
          <p14:tracePt t="64091" x="6777038" y="2563813"/>
          <p14:tracePt t="64108" x="6750050" y="2573338"/>
          <p14:tracePt t="64124" x="6742113" y="2573338"/>
          <p14:tracePt t="64166" x="6759575" y="2573338"/>
          <p14:tracePt t="64176" x="6821488" y="2581275"/>
          <p14:tracePt t="64191" x="6921500" y="2590800"/>
          <p14:tracePt t="64208" x="7108825" y="2590800"/>
          <p14:tracePt t="64225" x="7189788" y="2590800"/>
          <p14:tracePt t="64241" x="7315200" y="2590800"/>
          <p14:tracePt t="64258" x="7386638" y="2590800"/>
          <p14:tracePt t="64275" x="7404100" y="2590800"/>
          <p14:tracePt t="64291" x="7431088" y="2590800"/>
          <p14:tracePt t="64308" x="7440613" y="2590800"/>
          <p14:tracePt t="64376" x="7413625" y="2590800"/>
          <p14:tracePt t="64386" x="7351713" y="2600325"/>
          <p14:tracePt t="64396" x="7278688" y="2608263"/>
          <p14:tracePt t="64408" x="7216775" y="2617788"/>
          <p14:tracePt t="64425" x="7108825" y="2617788"/>
          <p14:tracePt t="64441" x="7073900" y="2617788"/>
          <p14:tracePt t="64458" x="7019925" y="2617788"/>
          <p14:tracePt t="64475" x="6973888" y="2627313"/>
          <p14:tracePt t="64508" x="6956425" y="2627313"/>
          <p14:tracePt t="64525" x="6946900" y="2627313"/>
          <p14:tracePt t="64645" x="6956425" y="2627313"/>
          <p14:tracePt t="79462" x="6894513" y="2627313"/>
          <p14:tracePt t="79472" x="6804025" y="2590800"/>
          <p14:tracePt t="79483" x="6723063" y="2573338"/>
          <p14:tracePt t="79500" x="6543675" y="2519363"/>
          <p14:tracePt t="79516" x="6464300" y="2501900"/>
          <p14:tracePt t="79533" x="6275388" y="2438400"/>
          <p14:tracePt t="79550" x="6194425" y="2411413"/>
          <p14:tracePt t="79566" x="6032500" y="2366963"/>
          <p14:tracePt t="79583" x="5872163" y="2312988"/>
          <p14:tracePt t="79600" x="5791200" y="2295525"/>
          <p14:tracePt t="79616" x="5683250" y="2268538"/>
          <p14:tracePt t="79633" x="5602288" y="2259013"/>
          <p14:tracePt t="79650" x="5567363" y="2249488"/>
          <p14:tracePt t="79666" x="5549900" y="2249488"/>
          <p14:tracePt t="79683" x="5522913" y="2241550"/>
          <p14:tracePt t="79700" x="5513388" y="2241550"/>
          <p14:tracePt t="79733" x="5503863" y="2241550"/>
          <p14:tracePt t="79780" x="5503863" y="2249488"/>
          <p14:tracePt t="79790" x="5495925" y="2259013"/>
          <p14:tracePt t="79800" x="5486400" y="2268538"/>
          <p14:tracePt t="79817" x="5476875" y="2286000"/>
          <p14:tracePt t="79834" x="5449888" y="2330450"/>
          <p14:tracePt t="79850" x="5422900" y="2366963"/>
          <p14:tracePt t="79867" x="5405438" y="2384425"/>
          <p14:tracePt t="79883" x="5387975" y="2401888"/>
          <p14:tracePt t="79900" x="5378450" y="2420938"/>
          <p14:tracePt t="79916" x="5378450" y="2428875"/>
          <p14:tracePt t="79933" x="5360988" y="2447925"/>
          <p14:tracePt t="79950" x="5351463" y="2455863"/>
          <p14:tracePt t="79966" x="5343525" y="2465388"/>
          <p14:tracePt t="79983" x="5334000" y="2474913"/>
          <p14:tracePt t="80000" x="5324475" y="2482850"/>
          <p14:tracePt t="80017" x="5316538" y="2501900"/>
          <p14:tracePt t="80038" x="5307013" y="2509838"/>
          <p14:tracePt t="80058" x="5297488" y="2519363"/>
          <p14:tracePt t="80078" x="5297488" y="2527300"/>
          <p14:tracePt t="80088" x="5297488" y="2536825"/>
          <p14:tracePt t="80100" x="5289550" y="2546350"/>
          <p14:tracePt t="80118" x="5289550" y="2554288"/>
          <p14:tracePt t="80138" x="5289550" y="2563813"/>
          <p14:tracePt t="80150" x="5289550" y="2573338"/>
          <p14:tracePt t="80197" x="5289550" y="2581275"/>
          <p14:tracePt t="80246" x="5289550" y="2590800"/>
          <p14:tracePt t="80316" x="5289550" y="2600325"/>
          <p14:tracePt t="80356" x="5289550" y="2608263"/>
          <p14:tracePt t="80395" x="5280025" y="2608263"/>
          <p14:tracePt t="80425" x="5280025" y="2617788"/>
          <p14:tracePt t="80454" x="5280025" y="2627313"/>
          <p14:tracePt t="80493" x="5280025" y="2635250"/>
          <p14:tracePt t="80513" x="5280025" y="2644775"/>
          <p14:tracePt t="80523" x="5270500" y="2644775"/>
          <p14:tracePt t="80563" x="5262563" y="2654300"/>
          <p14:tracePt t="80605" x="5262563" y="2662238"/>
          <p14:tracePt t="80615" x="5253038" y="2662238"/>
          <p14:tracePt t="80972" x="5191125" y="2671763"/>
          <p14:tracePt t="80981" x="5118100" y="2671763"/>
          <p14:tracePt t="80992" x="5046663" y="2679700"/>
          <p14:tracePt t="81009" x="4965700" y="2679700"/>
          <p14:tracePt t="81025" x="4805363" y="2679700"/>
          <p14:tracePt t="81042" x="4687888" y="2671763"/>
          <p14:tracePt t="81058" x="4581525" y="2654300"/>
          <p14:tracePt t="81075" x="4545013" y="2654300"/>
          <p14:tracePt t="81092" x="4491038" y="2654300"/>
          <p14:tracePt t="81109" x="4446588" y="2654300"/>
          <p14:tracePt t="81125" x="4437063" y="2654300"/>
          <p14:tracePt t="81142" x="4402138" y="2654300"/>
          <p14:tracePt t="81158" x="4392613" y="2654300"/>
          <p14:tracePt t="81175" x="4375150" y="2654300"/>
          <p14:tracePt t="81192" x="4365625" y="2654300"/>
          <p14:tracePt t="81208" x="4348163" y="2654300"/>
          <p14:tracePt t="81225" x="4338638" y="2654300"/>
          <p14:tracePt t="81242" x="4321175" y="2654300"/>
          <p14:tracePt t="81258" x="4311650" y="2654300"/>
          <p14:tracePt t="81275" x="4303713" y="2654300"/>
          <p14:tracePt t="81292" x="4294188" y="2654300"/>
          <p14:tracePt t="81308" x="4276725" y="2654300"/>
          <p14:tracePt t="81342" x="4267200" y="2654300"/>
          <p14:tracePt t="81358" x="4257675" y="2654300"/>
          <p14:tracePt t="81387" x="4249738" y="2654300"/>
          <p14:tracePt t="81844" x="4257675" y="2654300"/>
          <p14:tracePt t="81894" x="4267200" y="2654300"/>
          <p14:tracePt t="82181" x="4276725" y="2654300"/>
          <p14:tracePt t="84206" x="4222750" y="2654300"/>
          <p14:tracePt t="84216" x="4124325" y="2654300"/>
          <p14:tracePt t="84226" x="4033838" y="2671763"/>
          <p14:tracePt t="84242" x="3944938" y="2679700"/>
          <p14:tracePt t="84259" x="3756025" y="2698750"/>
          <p14:tracePt t="84276" x="3594100" y="2716213"/>
          <p14:tracePt t="84292" x="3522663" y="2733675"/>
          <p14:tracePt t="84309" x="3397250" y="2760663"/>
          <p14:tracePt t="84326" x="3308350" y="2779713"/>
          <p14:tracePt t="84342" x="3254375" y="2797175"/>
          <p14:tracePt t="84359" x="3227388" y="2797175"/>
          <p14:tracePt t="84376" x="3209925" y="2806700"/>
          <p14:tracePt t="84392" x="3190875" y="2806700"/>
          <p14:tracePt t="84409" x="3182938" y="2806700"/>
          <p14:tracePt t="84442" x="3173413" y="2806700"/>
          <p14:tracePt t="84582" x="3182938" y="2806700"/>
          <p14:tracePt t="84591" x="3200400" y="2806700"/>
          <p14:tracePt t="84601" x="3227388" y="2806700"/>
          <p14:tracePt t="84612" x="3263900" y="2806700"/>
          <p14:tracePt t="84626" x="3325813" y="2806700"/>
          <p14:tracePt t="84642" x="3406775" y="2806700"/>
          <p14:tracePt t="84659" x="3505200" y="2806700"/>
          <p14:tracePt t="84675" x="3541713" y="2806700"/>
          <p14:tracePt t="84692" x="3621088" y="2806700"/>
          <p14:tracePt t="84708" x="3675063" y="2814638"/>
          <p14:tracePt t="84725" x="3702050" y="2814638"/>
          <p14:tracePt t="84742" x="3746500" y="2832100"/>
          <p14:tracePt t="84758" x="3765550" y="2832100"/>
          <p14:tracePt t="84775" x="3810000" y="2851150"/>
          <p14:tracePt t="84792" x="3863975" y="2859088"/>
          <p14:tracePt t="84808" x="3890963" y="2878138"/>
          <p14:tracePt t="84825" x="3908425" y="2886075"/>
          <p14:tracePt t="84842" x="3925888" y="2886075"/>
          <p14:tracePt t="84859" x="3952875" y="2895600"/>
          <p14:tracePt t="84876" x="3962400" y="2905125"/>
          <p14:tracePt t="84892" x="3971925" y="2913063"/>
          <p14:tracePt t="84909" x="3989388" y="2922588"/>
          <p14:tracePt t="84925" x="3998913" y="2922588"/>
          <p14:tracePt t="84942" x="4006850" y="2922588"/>
          <p14:tracePt t="84959" x="4006850" y="2932113"/>
          <p14:tracePt t="84975" x="4016375" y="2932113"/>
          <p14:tracePt t="84992" x="4025900" y="2932113"/>
          <p14:tracePt t="85475" x="4025900" y="2922588"/>
          <p14:tracePt t="85545" x="4025900" y="2913063"/>
          <p14:tracePt t="85574" x="4025900" y="2905125"/>
          <p14:tracePt t="85644" x="4033838" y="2905125"/>
          <p14:tracePt t="85663" x="4033838" y="2895600"/>
          <p14:tracePt t="85770" x="4033838" y="2886075"/>
          <p14:tracePt t="85862" x="4033838" y="2878138"/>
          <p14:tracePt t="86109" x="4033838" y="2868613"/>
          <p14:tracePt t="86149" x="4033838" y="2859088"/>
          <p14:tracePt t="86189" x="4033838" y="2851150"/>
          <p14:tracePt t="86208" x="4033838" y="2841625"/>
          <p14:tracePt t="86228" x="4033838" y="2832100"/>
          <p14:tracePt t="86248" x="4033838" y="2824163"/>
          <p14:tracePt t="86269" x="4033838" y="2814638"/>
          <p14:tracePt t="86328" x="4033838" y="2806700"/>
          <p14:tracePt t="86357" x="4025900" y="2806700"/>
          <p14:tracePt t="86447" x="4016375" y="2806700"/>
          <p14:tracePt t="86487" x="4016375" y="2797175"/>
          <p14:tracePt t="86527" x="4016375" y="2787650"/>
          <p14:tracePt t="86547" x="4006850" y="2787650"/>
          <p14:tracePt t="88460" x="4060825" y="2787650"/>
          <p14:tracePt t="88470" x="4141788" y="2787650"/>
          <p14:tracePt t="88480" x="4222750" y="2787650"/>
          <p14:tracePt t="88497" x="4311650" y="2787650"/>
          <p14:tracePt t="88514" x="4500563" y="2787650"/>
          <p14:tracePt t="88530" x="4679950" y="2770188"/>
          <p14:tracePt t="88547" x="4778375" y="2760663"/>
          <p14:tracePt t="88563" x="4948238" y="2743200"/>
          <p14:tracePt t="88580" x="5083175" y="2725738"/>
          <p14:tracePt t="88597" x="5181600" y="2716213"/>
          <p14:tracePt t="88614" x="5208588" y="2716213"/>
          <p14:tracePt t="88630" x="5262563" y="2716213"/>
          <p14:tracePt t="88647" x="5289550" y="2716213"/>
          <p14:tracePt t="88664" x="5307013" y="2716213"/>
          <p14:tracePt t="88680" x="5316538" y="2716213"/>
          <p14:tracePt t="88697" x="5324475" y="2716213"/>
          <p14:tracePt t="88714" x="5334000" y="2716213"/>
          <p14:tracePt t="88747" x="5343525" y="2716213"/>
          <p14:tracePt t="88867" x="5297488" y="2716213"/>
          <p14:tracePt t="88876" x="5191125" y="2716213"/>
          <p14:tracePt t="88887" x="5092700" y="2716213"/>
          <p14:tracePt t="88897" x="5019675" y="2716213"/>
          <p14:tracePt t="88913" x="4894263" y="2716213"/>
          <p14:tracePt t="88930" x="4840288" y="2716213"/>
          <p14:tracePt t="88947" x="4760913" y="2716213"/>
          <p14:tracePt t="88963" x="4706938" y="2725738"/>
          <p14:tracePt t="88980" x="4687888" y="2725738"/>
          <p14:tracePt t="88996" x="4670425" y="2733675"/>
          <p14:tracePt t="89013" x="4652963" y="2733675"/>
          <p14:tracePt t="89043" x="4643438" y="2733675"/>
          <p14:tracePt t="89104" x="4652963" y="2733675"/>
          <p14:tracePt t="89114" x="4687888" y="2743200"/>
          <p14:tracePt t="89124" x="4760913" y="2752725"/>
          <p14:tracePt t="89135" x="4840288" y="2760663"/>
          <p14:tracePt t="89147" x="4894263" y="2770188"/>
          <p14:tracePt t="89164" x="5038725" y="2770188"/>
          <p14:tracePt t="89182" x="5154613" y="2770188"/>
          <p14:tracePt t="89197" x="5199063" y="2770188"/>
          <p14:tracePt t="89214" x="5270500" y="2770188"/>
          <p14:tracePt t="89231" x="5297488" y="2770188"/>
          <p14:tracePt t="89247" x="5351463" y="2770188"/>
          <p14:tracePt t="89263" x="5370513" y="2770188"/>
          <p14:tracePt t="89280" x="5378450" y="2770188"/>
          <p14:tracePt t="89296" x="5397500" y="2770188"/>
          <p14:tracePt t="89313" x="5397500" y="2760663"/>
          <p14:tracePt t="89330" x="5405438" y="2760663"/>
          <p14:tracePt t="89641" x="5486400" y="2760663"/>
          <p14:tracePt t="89651" x="5575300" y="2760663"/>
          <p14:tracePt t="89660" x="5656263" y="2760663"/>
          <p14:tracePt t="89669" x="5727700" y="2760663"/>
          <p14:tracePt t="89685" x="5791200" y="2760663"/>
          <p14:tracePt t="89702" x="5899150" y="2760663"/>
          <p14:tracePt t="89719" x="5980113" y="2760663"/>
          <p14:tracePt t="89736" x="6024563" y="2760663"/>
          <p14:tracePt t="89752" x="6069013" y="2760663"/>
          <p14:tracePt t="89769" x="6096000" y="2760663"/>
          <p14:tracePt t="89786" x="6122988" y="2760663"/>
          <p14:tracePt t="89819" x="6140450" y="2760663"/>
          <p14:tracePt t="89836" x="6149975" y="2760663"/>
          <p14:tracePt t="89869" x="6159500" y="2760663"/>
          <p14:tracePt t="90024" x="6122988" y="2752725"/>
          <p14:tracePt t="90034" x="6015038" y="2733675"/>
          <p14:tracePt t="90044" x="5916613" y="2716213"/>
          <p14:tracePt t="90053" x="5818188" y="2706688"/>
          <p14:tracePt t="90063" x="5727700" y="2698750"/>
          <p14:tracePt t="90074" x="5621338" y="2689225"/>
          <p14:tracePt t="90090" x="5522913" y="2689225"/>
          <p14:tracePt t="90107" x="5343525" y="2679700"/>
          <p14:tracePt t="90124" x="5199063" y="2679700"/>
          <p14:tracePt t="90141" x="5145088" y="2679700"/>
          <p14:tracePt t="90158" x="5065713" y="2679700"/>
          <p14:tracePt t="90175" x="5019675" y="2679700"/>
          <p14:tracePt t="90192" x="4992688" y="2679700"/>
          <p14:tracePt t="90208" x="4975225" y="2679700"/>
          <p14:tracePt t="90225" x="4965700" y="2679700"/>
          <p14:tracePt t="90242" x="4957763" y="2679700"/>
          <p14:tracePt t="90343" x="4984750" y="2689225"/>
          <p14:tracePt t="90353" x="5065713" y="2698750"/>
          <p14:tracePt t="90362" x="5145088" y="2706688"/>
          <p14:tracePt t="90374" x="5226050" y="2716213"/>
          <p14:tracePt t="90391" x="5316538" y="2716213"/>
          <p14:tracePt t="90408" x="5486400" y="2725738"/>
          <p14:tracePt t="90424" x="5611813" y="2725738"/>
          <p14:tracePt t="90441" x="5675313" y="2725738"/>
          <p14:tracePt t="90457" x="5781675" y="2725738"/>
          <p14:tracePt t="90474" x="5872163" y="2725738"/>
          <p14:tracePt t="90490" x="5926138" y="2716213"/>
          <p14:tracePt t="90507" x="5943600" y="2716213"/>
          <p14:tracePt t="90524" x="5980113" y="2716213"/>
          <p14:tracePt t="90540" x="5988050" y="2716213"/>
          <p14:tracePt t="90557" x="5997575" y="2706688"/>
          <p14:tracePt t="90574" x="6007100" y="2706688"/>
          <p14:tracePt t="90600" x="6015038" y="2706688"/>
          <p14:tracePt t="90630" x="6015038" y="2698750"/>
          <p14:tracePt t="90640" x="6007100" y="2698750"/>
          <p14:tracePt t="90649" x="5970588" y="2698750"/>
          <p14:tracePt t="90659" x="5872163" y="2689225"/>
          <p14:tracePt t="90674" x="5791200" y="2679700"/>
          <p14:tracePt t="90690" x="5621338" y="2662238"/>
          <p14:tracePt t="90708" x="5476875" y="2654300"/>
          <p14:tracePt t="90724" x="5405438" y="2654300"/>
          <p14:tracePt t="90740" x="5307013" y="2654300"/>
          <p14:tracePt t="90758" x="5270500" y="2654300"/>
          <p14:tracePt t="90774" x="5226050" y="2654300"/>
          <p14:tracePt t="90790" x="5199063" y="2654300"/>
          <p14:tracePt t="90807" x="5191125" y="2654300"/>
          <p14:tracePt t="90824" x="5181600" y="2654300"/>
          <p14:tracePt t="90840" x="5172075" y="2654300"/>
          <p14:tracePt t="90899" x="5191125" y="2654300"/>
          <p14:tracePt t="90909" x="5262563" y="2644775"/>
          <p14:tracePt t="90918" x="5334000" y="2644775"/>
          <p14:tracePt t="90929" x="5405438" y="2635250"/>
          <p14:tracePt t="90940" x="5468938" y="2627313"/>
          <p14:tracePt t="90957" x="5567363" y="2608263"/>
          <p14:tracePt t="90974" x="5611813" y="2608263"/>
          <p14:tracePt t="90990" x="5683250" y="2590800"/>
          <p14:tracePt t="91007" x="5727700" y="2581275"/>
          <p14:tracePt t="91023" x="5746750" y="2581275"/>
          <p14:tracePt t="91027" x="5764213" y="2581275"/>
          <p14:tracePt t="91040" x="5773738" y="2581275"/>
          <p14:tracePt t="91056" x="5800725" y="2581275"/>
          <p14:tracePt t="91073" x="5808663" y="2581275"/>
          <p14:tracePt t="91090" x="5827713" y="2581275"/>
          <p14:tracePt t="91125" x="5835650" y="2581275"/>
          <p14:tracePt t="91195" x="5818188" y="2581275"/>
          <p14:tracePt t="91207" x="5773738" y="2581275"/>
          <p14:tracePt t="91216" x="5692775" y="2590800"/>
          <p14:tracePt t="91227" x="5611813" y="2600325"/>
          <p14:tracePt t="91240" x="5557838" y="2600325"/>
          <p14:tracePt t="91257" x="5422900" y="2608263"/>
          <p14:tracePt t="91274" x="5387975" y="2608263"/>
          <p14:tracePt t="91291" x="5324475" y="2608263"/>
          <p14:tracePt t="91307" x="5280025" y="2608263"/>
          <p14:tracePt t="91324" x="5262563" y="2608263"/>
          <p14:tracePt t="91342" x="5253038" y="2608263"/>
          <p14:tracePt t="91357" x="5245100" y="2608263"/>
          <p14:tracePt t="91375" x="5235575" y="2608263"/>
          <p14:tracePt t="91515" x="5245100" y="2608263"/>
          <p14:tracePt t="91563" x="5253038" y="2608263"/>
          <p14:tracePt t="91652" x="5262563" y="2608263"/>
          <p14:tracePt t="91672" x="5262563" y="2617788"/>
          <p14:tracePt t="91762" x="5262563" y="2627313"/>
          <p14:tracePt t="93498" x="5262563" y="2635250"/>
          <p14:tracePt t="93506" x="5262563" y="2644775"/>
          <p14:tracePt t="93517" x="5262563" y="2654300"/>
          <p14:tracePt t="93534" x="5262563" y="2662238"/>
          <p14:tracePt t="93550" x="5262563" y="2671763"/>
          <p14:tracePt t="93567" x="5262563" y="2689225"/>
          <p14:tracePt t="93584" x="5262563" y="2706688"/>
          <p14:tracePt t="93600" x="5262563" y="2716213"/>
          <p14:tracePt t="93617" x="5262563" y="2725738"/>
          <p14:tracePt t="93650" x="5262563" y="2733675"/>
          <p14:tracePt t="93693" x="5262563" y="2743200"/>
          <p14:tracePt t="93734" x="5262563" y="2752725"/>
          <p14:tracePt t="93743" x="5270500" y="2752725"/>
          <p14:tracePt t="93823" x="5270500" y="2760663"/>
          <p14:tracePt t="94141" x="5270500" y="2752725"/>
          <p14:tracePt t="94170" x="5270500" y="2743200"/>
          <p14:tracePt t="94208" x="5270500" y="2733675"/>
          <p14:tracePt t="94258" x="5270500" y="2725738"/>
          <p14:tracePt t="94351" x="5270500" y="2716213"/>
          <p14:tracePt t="96570" x="5270500" y="2706688"/>
          <p14:tracePt t="96687" x="5262563" y="2706688"/>
          <p14:tracePt t="100745" x="5245100" y="2706688"/>
          <p14:tracePt t="100754" x="5164138" y="2733675"/>
          <p14:tracePt t="100766" x="5002213" y="2779713"/>
          <p14:tracePt t="100783" x="4876800" y="2824163"/>
          <p14:tracePt t="100799" x="4581525" y="2905125"/>
          <p14:tracePt t="100816" x="4294188" y="2984500"/>
          <p14:tracePt t="100832" x="4025900" y="3092450"/>
          <p14:tracePt t="100849" x="3898900" y="3146425"/>
          <p14:tracePt t="100866" x="3684588" y="3244850"/>
          <p14:tracePt t="100882" x="3522663" y="3343275"/>
          <p14:tracePt t="100899" x="3441700" y="3389313"/>
          <p14:tracePt t="100916" x="3352800" y="3451225"/>
          <p14:tracePt t="100933" x="3289300" y="3487738"/>
          <p14:tracePt t="100949" x="3263900" y="3505200"/>
          <p14:tracePt t="100966" x="3244850" y="3522663"/>
          <p14:tracePt t="100982" x="3236913" y="3532188"/>
          <p14:tracePt t="100999" x="3227388" y="3541713"/>
          <p14:tracePt t="101032" x="3217863" y="3549650"/>
          <p14:tracePt t="101101" x="3217863" y="3559175"/>
          <p14:tracePt t="101221" x="3217863" y="3568700"/>
          <p14:tracePt t="101261" x="3217863" y="3576638"/>
          <p14:tracePt t="101284" x="3227388" y="3586163"/>
          <p14:tracePt t="101291" x="3263900" y="3603625"/>
          <p14:tracePt t="101300" x="3308350" y="3630613"/>
          <p14:tracePt t="101316" x="3362325" y="3657600"/>
          <p14:tracePt t="101332" x="3451225" y="3684588"/>
          <p14:tracePt t="101349" x="3522663" y="3684588"/>
          <p14:tracePt t="101366" x="3559175" y="3684588"/>
          <p14:tracePt t="101382" x="3603625" y="3694113"/>
          <p14:tracePt t="101399" x="3640138" y="3694113"/>
          <p14:tracePt t="101416" x="3648075" y="3694113"/>
          <p14:tracePt t="101432" x="3657600" y="3694113"/>
          <p14:tracePt t="101449" x="3667125" y="3694113"/>
          <p14:tracePt t="101488" x="3675063" y="3694113"/>
          <p14:tracePt t="101528" x="3684588" y="3694113"/>
          <p14:tracePt t="101975" x="3694113" y="3694113"/>
          <p14:tracePt t="102084" x="3702050" y="3694113"/>
          <p14:tracePt t="102123" x="3711575" y="3694113"/>
          <p14:tracePt t="102143" x="3721100" y="3694113"/>
          <p14:tracePt t="102193" x="3729038" y="3694113"/>
          <p14:tracePt t="102282" x="3738563" y="3694113"/>
          <p14:tracePt t="112957" x="3711575" y="3694113"/>
          <p14:tracePt t="112964" x="3667125" y="3702050"/>
          <p14:tracePt t="112974" x="3621088" y="3711575"/>
          <p14:tracePt t="112990" x="3576638" y="3721100"/>
          <p14:tracePt t="113007" x="3451225" y="3756025"/>
          <p14:tracePt t="113024" x="3298825" y="3800475"/>
          <p14:tracePt t="113040" x="3128963" y="3836988"/>
          <p14:tracePt t="113057" x="3057525" y="3863975"/>
          <p14:tracePt t="113074" x="2905125" y="3890963"/>
          <p14:tracePt t="113090" x="2787650" y="3898900"/>
          <p14:tracePt t="113107" x="2725738" y="3908425"/>
          <p14:tracePt t="113124" x="2617788" y="3908425"/>
          <p14:tracePt t="113140" x="2527300" y="3908425"/>
          <p14:tracePt t="113157" x="2492375" y="3908425"/>
          <p14:tracePt t="113174" x="2438400" y="3908425"/>
          <p14:tracePt t="113190" x="2384425" y="3908425"/>
          <p14:tracePt t="113207" x="2366963" y="3908425"/>
          <p14:tracePt t="113224" x="2322513" y="3908425"/>
          <p14:tracePt t="113240" x="2276475" y="3908425"/>
          <p14:tracePt t="113257" x="2249488" y="3908425"/>
          <p14:tracePt t="113274" x="2214563" y="3908425"/>
          <p14:tracePt t="113290" x="2170113" y="3908425"/>
          <p14:tracePt t="113307" x="2151063" y="3908425"/>
          <p14:tracePt t="113324" x="2097088" y="3908425"/>
          <p14:tracePt t="113341" x="2044700" y="3908425"/>
          <p14:tracePt t="113357" x="2017713" y="3908425"/>
          <p14:tracePt t="113374" x="1971675" y="3898900"/>
          <p14:tracePt t="113390" x="1927225" y="3898900"/>
          <p14:tracePt t="113408" x="1892300" y="3898900"/>
          <p14:tracePt t="113424" x="1882775" y="3898900"/>
          <p14:tracePt t="113440" x="1846263" y="3890963"/>
          <p14:tracePt t="113458" x="1828800" y="3890963"/>
          <p14:tracePt t="113474" x="1819275" y="3890963"/>
          <p14:tracePt t="113490" x="1811338" y="3890963"/>
          <p14:tracePt t="113524" x="1792288" y="3890963"/>
          <p14:tracePt t="113540" x="1784350" y="3890963"/>
          <p14:tracePt t="113568" x="1774825" y="3890963"/>
          <p14:tracePt t="113588" x="1765300" y="3890963"/>
          <p14:tracePt t="113598" x="1757363" y="3890963"/>
          <p14:tracePt t="113618" x="1747838" y="3890963"/>
          <p14:tracePt t="113648" x="1739900" y="3890963"/>
          <p14:tracePt t="113677" x="1730375" y="3890963"/>
          <p14:tracePt t="113698" x="1720850" y="3890963"/>
          <p14:tracePt t="113788" x="1730375" y="3890963"/>
          <p14:tracePt t="113797" x="1739900" y="3890963"/>
          <p14:tracePt t="113808" x="1747838" y="3898900"/>
          <p14:tracePt t="113824" x="1774825" y="3898900"/>
          <p14:tracePt t="113840" x="1846263" y="3917950"/>
          <p14:tracePt t="113856" x="1900238" y="3935413"/>
          <p14:tracePt t="113873" x="1927225" y="3935413"/>
          <p14:tracePt t="113890" x="1981200" y="3952875"/>
          <p14:tracePt t="113906" x="2035175" y="3962400"/>
          <p14:tracePt t="113923" x="2062163" y="3962400"/>
          <p14:tracePt t="113940" x="2097088" y="3971925"/>
          <p14:tracePt t="113956" x="2151063" y="3979863"/>
          <p14:tracePt t="113973" x="2170113" y="3979863"/>
          <p14:tracePt t="113990" x="2187575" y="3989388"/>
          <p14:tracePt t="114006" x="2214563" y="3989388"/>
          <p14:tracePt t="114023" x="2222500" y="3989388"/>
          <p14:tracePt t="114040" x="2232025" y="3989388"/>
          <p14:tracePt t="114056" x="2241550" y="3989388"/>
          <p14:tracePt t="114083" x="2249488" y="3989388"/>
          <p14:tracePt t="114104" x="2259013" y="3989388"/>
          <p14:tracePt t="114143" x="2268538" y="3989388"/>
          <p14:tracePt t="114220" x="2276475" y="3989388"/>
          <p14:tracePt t="114472" x="2286000" y="3989388"/>
          <p14:tracePt t="114700" x="2286000" y="3998913"/>
          <p14:tracePt t="114710" x="2295525" y="3998913"/>
          <p14:tracePt t="114750" x="2303463" y="3998913"/>
          <p14:tracePt t="114760" x="2303463" y="4006850"/>
          <p14:tracePt t="114771" x="2322513" y="4016375"/>
          <p14:tracePt t="114787" x="2366963" y="4033838"/>
          <p14:tracePt t="114804" x="2384425" y="4043363"/>
          <p14:tracePt t="114821" x="2420938" y="4051300"/>
          <p14:tracePt t="114837" x="2474913" y="4070350"/>
          <p14:tracePt t="114854" x="2501900" y="4070350"/>
          <p14:tracePt t="114871" x="2546350" y="4087813"/>
          <p14:tracePt t="114887" x="2581275" y="4097338"/>
          <p14:tracePt t="114904" x="2600325" y="4097338"/>
          <p14:tracePt t="114921" x="2644775" y="4105275"/>
          <p14:tracePt t="114937" x="2679700" y="4114800"/>
          <p14:tracePt t="114954" x="2698750" y="4114800"/>
          <p14:tracePt t="114971" x="2743200" y="4124325"/>
          <p14:tracePt t="114987" x="2787650" y="4132263"/>
          <p14:tracePt t="115004" x="2814638" y="4141788"/>
          <p14:tracePt t="115020" x="2832100" y="4141788"/>
          <p14:tracePt t="115037" x="2851150" y="4141788"/>
          <p14:tracePt t="115054" x="2859088" y="4141788"/>
          <p14:tracePt t="115070" x="2868613" y="4141788"/>
          <p14:tracePt t="115087" x="2878138" y="4151313"/>
          <p14:tracePt t="115104" x="2886075" y="4151313"/>
          <p14:tracePt t="115137" x="2886075" y="4159250"/>
          <p14:tracePt t="115165" x="2895600" y="4159250"/>
          <p14:tracePt t="116428" x="2913063" y="4159250"/>
          <p14:tracePt t="116439" x="2967038" y="4168775"/>
          <p14:tracePt t="116447" x="3021013" y="4178300"/>
          <p14:tracePt t="116463" x="3065463" y="4178300"/>
          <p14:tracePt t="116480" x="3190875" y="4186238"/>
          <p14:tracePt t="116496" x="3316288" y="4186238"/>
          <p14:tracePt t="116513" x="3451225" y="4186238"/>
          <p14:tracePt t="116530" x="3522663" y="4186238"/>
          <p14:tracePt t="116546" x="3640138" y="4168775"/>
          <p14:tracePt t="116563" x="3746500" y="4159250"/>
          <p14:tracePt t="116580" x="3800475" y="4151313"/>
          <p14:tracePt t="116597" x="3873500" y="4151313"/>
          <p14:tracePt t="116613" x="3944938" y="4151313"/>
          <p14:tracePt t="116630" x="3979863" y="4151313"/>
          <p14:tracePt t="116647" x="4025900" y="4151313"/>
          <p14:tracePt t="116663" x="4078288" y="4141788"/>
          <p14:tracePt t="116680" x="4087813" y="4141788"/>
          <p14:tracePt t="116697" x="4105275" y="4141788"/>
          <p14:tracePt t="116713" x="4114800" y="4141788"/>
          <p14:tracePt t="116730" x="4124325" y="4141788"/>
          <p14:tracePt t="116763" x="4132263" y="4141788"/>
          <p14:tracePt t="156929" x="4132263" y="4151313"/>
          <p14:tracePt t="156948" x="4132263" y="4159250"/>
          <p14:tracePt t="156958" x="4124325" y="4159250"/>
          <p14:tracePt t="156968" x="4124325" y="4168775"/>
          <p14:tracePt t="156983" x="4114800" y="4168775"/>
          <p14:tracePt t="157000" x="4114800" y="4178300"/>
          <p14:tracePt t="157017" x="4105275" y="4186238"/>
          <p14:tracePt t="157033" x="4105275" y="4195763"/>
          <p14:tracePt t="157050" x="4097338" y="4195763"/>
          <p14:tracePt t="157066" x="4097338" y="4203700"/>
          <p14:tracePt t="157083" x="4078288" y="4213225"/>
          <p14:tracePt t="157100" x="4078288" y="4222750"/>
          <p14:tracePt t="157116" x="4070350" y="4230688"/>
          <p14:tracePt t="157133" x="4070350" y="4240213"/>
          <p14:tracePt t="157150" x="4060825" y="4249738"/>
          <p14:tracePt t="157166" x="4060825" y="4257675"/>
          <p14:tracePt t="157183" x="4051300" y="4257675"/>
          <p14:tracePt t="157199" x="4043363" y="4267200"/>
          <p14:tracePt t="157216" x="4043363" y="4276725"/>
          <p14:tracePt t="157233" x="4033838" y="4276725"/>
          <p14:tracePt t="157250" x="4033838" y="4284663"/>
          <p14:tracePt t="157266" x="4025900" y="4294188"/>
          <p14:tracePt t="157300" x="4025900" y="4303713"/>
          <p14:tracePt t="157316" x="4016375" y="4303713"/>
          <p14:tracePt t="157333" x="4016375" y="4311650"/>
          <p14:tracePt t="157356" x="4006850" y="4311650"/>
          <p14:tracePt t="157375" x="4006850" y="4321175"/>
          <p14:tracePt t="158370" x="4016375" y="4321175"/>
          <p14:tracePt t="172766" x="4016375" y="4330700"/>
          <p14:tracePt t="172774" x="4006850" y="4356100"/>
          <p14:tracePt t="172786" x="3998913" y="4375150"/>
          <p14:tracePt t="172802" x="3979863" y="4419600"/>
          <p14:tracePt t="172819" x="3971925" y="4446588"/>
          <p14:tracePt t="172836" x="3962400" y="4508500"/>
          <p14:tracePt t="172852" x="3935413" y="4562475"/>
          <p14:tracePt t="172869" x="3935413" y="4589463"/>
          <p14:tracePt t="172886" x="3925888" y="4635500"/>
          <p14:tracePt t="172902" x="3925888" y="4679950"/>
          <p14:tracePt t="172919" x="3917950" y="4706938"/>
          <p14:tracePt t="172936" x="3917950" y="4741863"/>
          <p14:tracePt t="172952" x="3925888" y="4778375"/>
          <p14:tracePt t="172969" x="3944938" y="4795838"/>
          <p14:tracePt t="172986" x="4006850" y="4849813"/>
          <p14:tracePt t="173003" x="4105275" y="4913313"/>
          <p14:tracePt t="173019" x="4168775" y="4940300"/>
          <p14:tracePt t="173023" x="4240213" y="4965700"/>
          <p14:tracePt t="173036" x="4303713" y="4984750"/>
          <p14:tracePt t="173053" x="4429125" y="5038725"/>
          <p14:tracePt t="173069" x="4491038" y="5065713"/>
          <p14:tracePt t="173086" x="4598988" y="5092700"/>
          <p14:tracePt t="173103" x="4679950" y="5127625"/>
          <p14:tracePt t="173120" x="4724400" y="5154613"/>
          <p14:tracePt t="173136" x="4760913" y="5172075"/>
          <p14:tracePt t="173152" x="4795838" y="5208588"/>
          <p14:tracePt t="173170" x="4832350" y="5253038"/>
          <p14:tracePt t="173186" x="4849813" y="5270500"/>
          <p14:tracePt t="173202" x="4876800" y="5324475"/>
          <p14:tracePt t="173219" x="4876800" y="5343525"/>
          <p14:tracePt t="173236" x="4894263" y="5370513"/>
          <p14:tracePt t="173252" x="4894263" y="5397500"/>
          <p14:tracePt t="173269" x="4894263" y="5405438"/>
          <p14:tracePt t="173286" x="4894263" y="5414963"/>
          <p14:tracePt t="173302" x="4894263" y="5422900"/>
          <p14:tracePt t="173319" x="4840288" y="5449888"/>
          <p14:tracePt t="173336" x="4778375" y="5468938"/>
          <p14:tracePt t="173352" x="4608513" y="5503863"/>
          <p14:tracePt t="173369" x="4429125" y="5522913"/>
          <p14:tracePt t="173386" x="4330700" y="5522913"/>
          <p14:tracePt t="173402" x="4141788" y="5530850"/>
          <p14:tracePt t="173419" x="3935413" y="5530850"/>
          <p14:tracePt t="173435" x="3846513" y="5530850"/>
          <p14:tracePt t="173452" x="3675063" y="5530850"/>
          <p14:tracePt t="173469" x="3549650" y="5522913"/>
          <p14:tracePt t="173486" x="3487738" y="5513388"/>
          <p14:tracePt t="173502" x="3406775" y="5503863"/>
          <p14:tracePt t="173519" x="3325813" y="5503863"/>
          <p14:tracePt t="173536" x="3298825" y="5503863"/>
          <p14:tracePt t="173552" x="3244850" y="5503863"/>
          <p14:tracePt t="173569" x="3200400" y="5503863"/>
          <p14:tracePt t="173587" x="3163888" y="5503863"/>
          <p14:tracePt t="173602" x="3155950" y="5503863"/>
          <p14:tracePt t="173619" x="3119438" y="5503863"/>
          <p14:tracePt t="173636" x="3111500" y="5503863"/>
          <p14:tracePt t="173652" x="3092450" y="5503863"/>
          <p14:tracePt t="173668" x="3065463" y="5503863"/>
          <p14:tracePt t="173685" x="3057525" y="5503863"/>
          <p14:tracePt t="173702" x="3030538" y="5503863"/>
          <p14:tracePt t="173718" x="3011488" y="5503863"/>
          <p14:tracePt t="173735" x="3003550" y="5503863"/>
          <p14:tracePt t="173777" x="2994025" y="5503863"/>
          <p14:tracePt t="173917" x="3003550" y="5503863"/>
          <p14:tracePt t="173963" x="3011488" y="5503863"/>
          <p14:tracePt t="174013" x="3021013" y="5503863"/>
          <p14:tracePt t="174065" x="3030538" y="5503863"/>
          <p14:tracePt t="174214" x="3038475" y="5503863"/>
          <p14:tracePt t="174303" x="3048000" y="5503863"/>
          <p14:tracePt t="174323" x="3065463" y="5503863"/>
          <p14:tracePt t="174333" x="3146425" y="5503863"/>
          <p14:tracePt t="174345" x="3263900" y="5503863"/>
          <p14:tracePt t="174357" x="3362325" y="5503863"/>
          <p14:tracePt t="174374" x="3594100" y="5476875"/>
          <p14:tracePt t="174391" x="3721100" y="5468938"/>
          <p14:tracePt t="174408" x="3962400" y="5432425"/>
          <p14:tracePt t="174424" x="4178300" y="5405438"/>
          <p14:tracePt t="174441" x="4348163" y="5397500"/>
          <p14:tracePt t="174457" x="4419600" y="5397500"/>
          <p14:tracePt t="174474" x="4535488" y="5397500"/>
          <p14:tracePt t="174491" x="4625975" y="5405438"/>
          <p14:tracePt t="174507" x="4652963" y="5405438"/>
          <p14:tracePt t="174524" x="4697413" y="5422900"/>
          <p14:tracePt t="174531" x="4724400" y="5432425"/>
          <p14:tracePt t="174544" x="4733925" y="5432425"/>
          <p14:tracePt t="174557" x="4751388" y="5432425"/>
          <p14:tracePt t="174574" x="4768850" y="5432425"/>
          <p14:tracePt t="174591" x="4787900" y="5432425"/>
          <p14:tracePt t="174608" x="4795838" y="5441950"/>
          <p14:tracePt t="174623" x="4813300" y="5441950"/>
          <p14:tracePt t="174640" x="4822825" y="5449888"/>
          <p14:tracePt t="174658" x="4840288" y="5449888"/>
          <p14:tracePt t="174674" x="4859338" y="5449888"/>
          <p14:tracePt t="174690" x="4876800" y="5449888"/>
          <p14:tracePt t="174707" x="4886325" y="5449888"/>
          <p14:tracePt t="174724" x="4913313" y="5449888"/>
          <p14:tracePt t="174740" x="4930775" y="5449888"/>
          <p14:tracePt t="174757" x="4930775" y="5441950"/>
          <p14:tracePt t="174774" x="4948238" y="5441950"/>
          <p14:tracePt t="174790" x="4957763" y="5432425"/>
          <p14:tracePt t="174807" x="4965700" y="5432425"/>
          <p14:tracePt t="174823" x="4975225" y="5414963"/>
          <p14:tracePt t="174840" x="4992688" y="5414963"/>
          <p14:tracePt t="174857" x="4992688" y="5405438"/>
          <p14:tracePt t="174873" x="5002213" y="5405438"/>
          <p14:tracePt t="174890" x="5011738" y="5397500"/>
          <p14:tracePt t="174906" x="5019675" y="5387975"/>
          <p14:tracePt t="174939" x="5029200" y="5378450"/>
          <p14:tracePt t="174973" x="5029200" y="5370513"/>
          <p14:tracePt t="174989" x="5038725" y="5370513"/>
          <p14:tracePt t="175006" x="5038725" y="5360988"/>
          <p14:tracePt t="175025" x="5046663" y="5360988"/>
          <p14:tracePt t="175054" x="5046663" y="5351463"/>
          <p14:tracePt t="175105" x="5046663" y="5343525"/>
          <p14:tracePt t="175197" x="5046663" y="5334000"/>
          <p14:tracePt t="175405" x="5046663" y="5324475"/>
          <p14:tracePt t="186496" x="5038725" y="5316538"/>
          <p14:tracePt t="186515" x="5029200" y="5307013"/>
          <p14:tracePt t="186536" x="5019675" y="5307013"/>
          <p14:tracePt t="186555" x="5011738" y="5307013"/>
          <p14:tracePt t="186565" x="5002213" y="5297488"/>
          <p14:tracePt t="186585" x="4992688" y="5297488"/>
          <p14:tracePt t="186605" x="4984750" y="5297488"/>
          <p14:tracePt t="186624" x="4975225" y="5297488"/>
          <p14:tracePt t="186644" x="4965700" y="5297488"/>
          <p14:tracePt t="186654" x="4957763" y="5289550"/>
          <p14:tracePt t="186674" x="4948238" y="5289550"/>
          <p14:tracePt t="186684" x="4940300" y="5289550"/>
          <p14:tracePt t="186703" x="4930775" y="5289550"/>
          <p14:tracePt t="186713" x="4921250" y="5289550"/>
          <p14:tracePt t="186733" x="4913313" y="5289550"/>
          <p14:tracePt t="186743" x="4903788" y="5280025"/>
          <p14:tracePt t="186763" x="4894263" y="5280025"/>
          <p14:tracePt t="186794" x="4886325" y="5280025"/>
          <p14:tracePt t="186983" x="4886325" y="5289550"/>
          <p14:tracePt t="187043" x="4894263" y="5289550"/>
          <p14:tracePt t="187052" x="4894263" y="5297488"/>
          <p14:tracePt t="187092" x="4903788" y="5297488"/>
          <p14:tracePt t="187122" x="4913313" y="5297488"/>
          <p14:tracePt t="187132" x="4913313" y="5307013"/>
          <p14:tracePt t="187171" x="4913313" y="5316538"/>
          <p14:tracePt t="187192" x="4921250" y="5316538"/>
          <p14:tracePt t="194237" x="4921250" y="5324475"/>
          <p14:tracePt t="202406" x="4913313" y="5324475"/>
          <p14:tracePt t="202415" x="4903788" y="5324475"/>
          <p14:tracePt t="202427" x="4903788" y="5316538"/>
          <p14:tracePt t="202446" x="4894263" y="5316538"/>
          <p14:tracePt t="202475" x="4894263" y="5307013"/>
          <p14:tracePt t="202514" x="4886325" y="5307013"/>
          <p14:tracePt t="202564" x="4886325" y="5297488"/>
          <p14:tracePt t="202604" x="4876800" y="5297488"/>
          <p14:tracePt t="202654" x="4867275" y="5297488"/>
          <p14:tracePt t="202713" x="4867275" y="5289550"/>
          <p14:tracePt t="202734" x="4859338" y="5289550"/>
          <p14:tracePt t="202812" x="4849813" y="5289550"/>
          <p14:tracePt t="203220" x="4859338" y="5289550"/>
          <p14:tracePt t="217690" x="4876800" y="5289550"/>
          <p14:tracePt t="217700" x="4894263" y="5289550"/>
          <p14:tracePt t="217708" x="4903788" y="5289550"/>
          <p14:tracePt t="217721" x="4913313" y="5289550"/>
          <p14:tracePt t="217737" x="4940300" y="5289550"/>
          <p14:tracePt t="217754" x="4948238" y="5289550"/>
          <p14:tracePt t="217771" x="4975225" y="5297488"/>
          <p14:tracePt t="217788" x="5002213" y="5307013"/>
          <p14:tracePt t="217804" x="5019675" y="5316538"/>
          <p14:tracePt t="217821" x="5038725" y="5324475"/>
          <p14:tracePt t="217837" x="5065713" y="5334000"/>
          <p14:tracePt t="217854" x="5073650" y="5343525"/>
          <p14:tracePt t="217871" x="5100638" y="5351463"/>
          <p14:tracePt t="217887" x="5118100" y="5370513"/>
          <p14:tracePt t="217904" x="5127625" y="5378450"/>
          <p14:tracePt t="217921" x="5154613" y="5397500"/>
          <p14:tracePt t="217937" x="5181600" y="5422900"/>
          <p14:tracePt t="217954" x="5191125" y="5432425"/>
          <p14:tracePt t="217971" x="5208588" y="5449888"/>
          <p14:tracePt t="217988" x="5226050" y="5468938"/>
          <p14:tracePt t="218004" x="5235575" y="5476875"/>
          <p14:tracePt t="218021" x="5245100" y="5495925"/>
          <p14:tracePt t="218037" x="5253038" y="5513388"/>
          <p14:tracePt t="218054" x="5262563" y="5530850"/>
          <p14:tracePt t="218071" x="5262563" y="5549900"/>
          <p14:tracePt t="218087" x="5270500" y="5575300"/>
          <p14:tracePt t="218104" x="5270500" y="5584825"/>
          <p14:tracePt t="218121" x="5270500" y="5621338"/>
          <p14:tracePt t="218137" x="5270500" y="5656263"/>
          <p14:tracePt t="218154" x="5270500" y="5683250"/>
          <p14:tracePt t="218171" x="5262563" y="5727700"/>
          <p14:tracePt t="218188" x="5262563" y="5773738"/>
          <p14:tracePt t="218204" x="5253038" y="5781675"/>
          <p14:tracePt t="218221" x="5245100" y="5808663"/>
          <p14:tracePt t="218238" x="5235575" y="5818188"/>
          <p14:tracePt t="218254" x="5218113" y="5835650"/>
          <p14:tracePt t="218271" x="5218113" y="5854700"/>
          <p14:tracePt t="218287" x="5191125" y="5880100"/>
          <p14:tracePt t="218304" x="5172075" y="5899150"/>
          <p14:tracePt t="218321" x="5164138" y="5899150"/>
          <p14:tracePt t="218338" x="5145088" y="5916613"/>
          <p14:tracePt t="218354" x="5118100" y="5934075"/>
          <p14:tracePt t="218371" x="5110163" y="5934075"/>
          <p14:tracePt t="218388" x="5083175" y="5953125"/>
          <p14:tracePt t="218404" x="5056188" y="5953125"/>
          <p14:tracePt t="218421" x="5038725" y="5961063"/>
          <p14:tracePt t="218438" x="5002213" y="5970588"/>
          <p14:tracePt t="218454" x="4975225" y="5980113"/>
          <p14:tracePt t="218471" x="4948238" y="5980113"/>
          <p14:tracePt t="218488" x="4921250" y="5988050"/>
          <p14:tracePt t="218504" x="4894263" y="5988050"/>
          <p14:tracePt t="218522" x="4859338" y="5988050"/>
          <p14:tracePt t="218537" x="4840288" y="5988050"/>
          <p14:tracePt t="218554" x="4805363" y="5988050"/>
          <p14:tracePt t="218571" x="4778375" y="5988050"/>
          <p14:tracePt t="218588" x="4751388" y="5980113"/>
          <p14:tracePt t="218604" x="4706938" y="5961063"/>
          <p14:tracePt t="218621" x="4679950" y="5934075"/>
          <p14:tracePt t="218637" x="4660900" y="5916613"/>
          <p14:tracePt t="218654" x="4635500" y="5889625"/>
          <p14:tracePt t="218671" x="4616450" y="5880100"/>
          <p14:tracePt t="218687" x="4589463" y="5854700"/>
          <p14:tracePt t="218704" x="4562475" y="5818188"/>
          <p14:tracePt t="218721" x="4554538" y="5808663"/>
          <p14:tracePt t="218737" x="4527550" y="5764213"/>
          <p14:tracePt t="218754" x="4508500" y="5746750"/>
          <p14:tracePt t="218771" x="4500563" y="5710238"/>
          <p14:tracePt t="218787" x="4491038" y="5702300"/>
          <p14:tracePt t="218804" x="4483100" y="5665788"/>
          <p14:tracePt t="218820" x="4473575" y="5638800"/>
          <p14:tracePt t="218837" x="4464050" y="5611813"/>
          <p14:tracePt t="218854" x="4456113" y="5567363"/>
          <p14:tracePt t="218871" x="4456113" y="5522913"/>
          <p14:tracePt t="218887" x="4456113" y="5513388"/>
          <p14:tracePt t="218904" x="4456113" y="5476875"/>
          <p14:tracePt t="218920" x="4456113" y="5449888"/>
          <p14:tracePt t="218937" x="4456113" y="5441950"/>
          <p14:tracePt t="218953" x="4456113" y="5414963"/>
          <p14:tracePt t="218970" x="4456113" y="5387975"/>
          <p14:tracePt t="218987" x="4464050" y="5370513"/>
          <p14:tracePt t="219003" x="4464050" y="5351463"/>
          <p14:tracePt t="219020" x="4483100" y="5334000"/>
          <p14:tracePt t="219037" x="4483100" y="5324475"/>
          <p14:tracePt t="219053" x="4500563" y="5307013"/>
          <p14:tracePt t="219070" x="4527550" y="5289550"/>
          <p14:tracePt t="219088" x="4545013" y="5270500"/>
          <p14:tracePt t="219104" x="4554538" y="5262563"/>
          <p14:tracePt t="219121" x="4572000" y="5253038"/>
          <p14:tracePt t="219138" x="4598988" y="5245100"/>
          <p14:tracePt t="219154" x="4616450" y="5235575"/>
          <p14:tracePt t="219170" x="4652963" y="5226050"/>
          <p14:tracePt t="219188" x="4670425" y="5218113"/>
          <p14:tracePt t="219204" x="4697413" y="5208588"/>
          <p14:tracePt t="219220" x="4724400" y="5208588"/>
          <p14:tracePt t="219238" x="4741863" y="5199063"/>
          <p14:tracePt t="219254" x="4778375" y="5199063"/>
          <p14:tracePt t="219270" x="4805363" y="5199063"/>
          <p14:tracePt t="219288" x="4832350" y="5199063"/>
          <p14:tracePt t="219304" x="4867275" y="5199063"/>
          <p14:tracePt t="219320" x="4913313" y="5199063"/>
          <p14:tracePt t="219337" x="4940300" y="5199063"/>
          <p14:tracePt t="219354" x="4992688" y="5218113"/>
          <p14:tracePt t="219370" x="5029200" y="5235575"/>
          <p14:tracePt t="219387" x="5065713" y="5262563"/>
          <p14:tracePt t="219404" x="5073650" y="5270500"/>
          <p14:tracePt t="219420" x="5100638" y="5289550"/>
          <p14:tracePt t="219437" x="5127625" y="5316538"/>
          <p14:tracePt t="219454" x="5137150" y="5343525"/>
          <p14:tracePt t="219470" x="5154613" y="5360988"/>
          <p14:tracePt t="219487" x="5181600" y="5397500"/>
          <p14:tracePt t="219504" x="5181600" y="5405438"/>
          <p14:tracePt t="219520" x="5199063" y="5432425"/>
          <p14:tracePt t="219526" x="5199063" y="5441950"/>
          <p14:tracePt t="219538" x="5199063" y="5449888"/>
          <p14:tracePt t="219553" x="5199063" y="5459413"/>
          <p14:tracePt t="219570" x="5208588" y="5468938"/>
          <p14:tracePt t="219587" x="5208588" y="5476875"/>
          <p14:tracePt t="219606" x="5208588" y="5495925"/>
          <p14:tracePt t="219637" x="5218113" y="5503863"/>
          <p14:tracePt t="219677" x="5226050" y="5513388"/>
          <p14:tracePt t="220592" x="5226050" y="5540375"/>
          <p14:tracePt t="220600" x="5253038" y="5575300"/>
          <p14:tracePt t="220609" x="5270500" y="5611813"/>
          <p14:tracePt t="220621" x="5289550" y="5648325"/>
          <p14:tracePt t="220638" x="5316538" y="5702300"/>
          <p14:tracePt t="220654" x="5343525" y="5727700"/>
          <p14:tracePt t="220671" x="5387975" y="5781675"/>
          <p14:tracePt t="220688" x="5441950" y="5827713"/>
          <p14:tracePt t="220704" x="5468938" y="5845175"/>
          <p14:tracePt t="220721" x="5522913" y="5880100"/>
          <p14:tracePt t="220738" x="5567363" y="5907088"/>
          <p14:tracePt t="220754" x="5594350" y="5916613"/>
          <p14:tracePt t="220771" x="5656263" y="5953125"/>
          <p14:tracePt t="220788" x="5710238" y="5961063"/>
          <p14:tracePt t="220804" x="5737225" y="5970588"/>
          <p14:tracePt t="220821" x="5791200" y="5980113"/>
          <p14:tracePt t="220838" x="5845175" y="5988050"/>
          <p14:tracePt t="220854" x="5862638" y="5988050"/>
          <p14:tracePt t="220871" x="5907088" y="5997575"/>
          <p14:tracePt t="220888" x="5953125" y="5997575"/>
          <p14:tracePt t="220904" x="5988050" y="5997575"/>
          <p14:tracePt t="220921" x="6051550" y="5997575"/>
          <p14:tracePt t="220938" x="6122988" y="5980113"/>
          <p14:tracePt t="220954" x="6149975" y="5970588"/>
          <p14:tracePt t="220971" x="6221413" y="5953125"/>
          <p14:tracePt t="220988" x="6284913" y="5934075"/>
          <p14:tracePt t="221005" x="6329363" y="5916613"/>
          <p14:tracePt t="221021" x="6356350" y="5916613"/>
          <p14:tracePt t="221038" x="6400800" y="5889625"/>
          <p14:tracePt t="221054" x="6418263" y="5889625"/>
          <p14:tracePt t="221071" x="6454775" y="5872163"/>
          <p14:tracePt t="221087" x="6472238" y="5862638"/>
          <p14:tracePt t="221104" x="6472238" y="5854700"/>
          <p14:tracePt t="221121" x="6481763" y="5845175"/>
          <p14:tracePt t="221137" x="6489700" y="5835650"/>
          <p14:tracePt t="221154" x="6508750" y="5808663"/>
          <p14:tracePt t="221171" x="6516688" y="5791200"/>
          <p14:tracePt t="221187" x="6516688" y="5754688"/>
          <p14:tracePt t="221204" x="6526213" y="5727700"/>
          <p14:tracePt t="221221" x="6526213" y="5702300"/>
          <p14:tracePt t="221238" x="6526213" y="5675313"/>
          <p14:tracePt t="221254" x="6526213" y="5648325"/>
          <p14:tracePt t="221271" x="6526213" y="5621338"/>
          <p14:tracePt t="221288" x="6526213" y="5594350"/>
          <p14:tracePt t="221304" x="6508750" y="5557838"/>
          <p14:tracePt t="221321" x="6489700" y="5540375"/>
          <p14:tracePt t="221337" x="6464300" y="5503863"/>
          <p14:tracePt t="221354" x="6418263" y="5459413"/>
          <p14:tracePt t="221370" x="6400800" y="5432425"/>
          <p14:tracePt t="221387" x="6356350" y="5387975"/>
          <p14:tracePt t="221404" x="6302375" y="5343525"/>
          <p14:tracePt t="221420" x="6284913" y="5316538"/>
          <p14:tracePt t="221437" x="6238875" y="5289550"/>
          <p14:tracePt t="221454" x="6184900" y="5245100"/>
          <p14:tracePt t="221470" x="6149975" y="5235575"/>
          <p14:tracePt t="221487" x="6078538" y="5191125"/>
          <p14:tracePt t="221504" x="6015038" y="5164138"/>
          <p14:tracePt t="221521" x="5943600" y="5127625"/>
          <p14:tracePt t="221537" x="5916613" y="5127625"/>
          <p14:tracePt t="221554" x="5845175" y="5110163"/>
          <p14:tracePt t="221571" x="5818188" y="5100638"/>
          <p14:tracePt t="221587" x="5773738" y="5092700"/>
          <p14:tracePt t="221604" x="5719763" y="5092700"/>
          <p14:tracePt t="221621" x="5692775" y="5092700"/>
          <p14:tracePt t="221637" x="5648325" y="5100638"/>
          <p14:tracePt t="221654" x="5594350" y="5110163"/>
          <p14:tracePt t="221670" x="5567363" y="5118100"/>
          <p14:tracePt t="221687" x="5522913" y="5145088"/>
          <p14:tracePt t="221704" x="5476875" y="5164138"/>
          <p14:tracePt t="221720" x="5432425" y="5191125"/>
          <p14:tracePt t="221737" x="5414963" y="5199063"/>
          <p14:tracePt t="221754" x="5378450" y="5218113"/>
          <p14:tracePt t="221770" x="5351463" y="5226050"/>
          <p14:tracePt t="221787" x="5343525" y="5245100"/>
          <p14:tracePt t="221804" x="5324475" y="5253038"/>
          <p14:tracePt t="221820" x="5307013" y="5289550"/>
          <p14:tracePt t="221837" x="5289550" y="5316538"/>
          <p14:tracePt t="221854" x="5253038" y="5370513"/>
          <p14:tracePt t="221870" x="5235575" y="5414963"/>
          <p14:tracePt t="221887" x="5226050" y="5441950"/>
          <p14:tracePt t="221904" x="5199063" y="5476875"/>
          <p14:tracePt t="221920" x="5191125" y="5513388"/>
          <p14:tracePt t="221937" x="5191125" y="5522913"/>
          <p14:tracePt t="221954" x="5181600" y="5549900"/>
          <p14:tracePt t="221970" x="5181600" y="5567363"/>
          <p14:tracePt t="221987" x="5172075" y="5584825"/>
          <p14:tracePt t="222003" x="5172075" y="5621338"/>
          <p14:tracePt t="222020" x="5172075" y="5648325"/>
          <p14:tracePt t="222037" x="5172075" y="5665788"/>
          <p14:tracePt t="222054" x="5172075" y="5702300"/>
          <p14:tracePt t="222070" x="5172075" y="5719763"/>
          <p14:tracePt t="222087" x="5191125" y="5754688"/>
          <p14:tracePt t="222103" x="5191125" y="5764213"/>
          <p14:tracePt t="222120" x="5208588" y="5781675"/>
          <p14:tracePt t="222137" x="5208588" y="5791200"/>
          <p14:tracePt t="222153" x="5218113" y="5808663"/>
          <p14:tracePt t="222170" x="5226050" y="5818188"/>
          <p14:tracePt t="222186" x="5245100" y="5827713"/>
          <p14:tracePt t="222204" x="5253038" y="5827713"/>
          <p14:tracePt t="222220" x="5262563" y="5845175"/>
          <p14:tracePt t="222237" x="5270500" y="5845175"/>
          <p14:tracePt t="222254" x="5280025" y="5854700"/>
          <p14:tracePt t="222270" x="5289550" y="5854700"/>
          <p14:tracePt t="222288" x="5297488" y="5862638"/>
          <p14:tracePt t="222303" x="5307013" y="5862638"/>
          <p14:tracePt t="222320" x="5316538" y="5872163"/>
          <p14:tracePt t="222336" x="5324475" y="5872163"/>
          <p14:tracePt t="222353" x="5334000" y="5872163"/>
          <p14:tracePt t="222370" x="5343525" y="5880100"/>
          <p14:tracePt t="222386" x="5351463" y="5880100"/>
          <p14:tracePt t="222403" x="5370513" y="5889625"/>
          <p14:tracePt t="222420" x="5378450" y="5889625"/>
          <p14:tracePt t="222437" x="5397500" y="5899150"/>
          <p14:tracePt t="222453" x="5405438" y="5899150"/>
          <p14:tracePt t="222470" x="5422900" y="5907088"/>
          <p14:tracePt t="222486" x="5432425" y="5907088"/>
          <p14:tracePt t="222519" x="5449888" y="5907088"/>
          <p14:tracePt t="222544" x="5459413" y="5907088"/>
          <p14:tracePt t="222605" x="5468938" y="5907088"/>
          <p14:tracePt t="223189" x="5476875" y="5907088"/>
        </p14:tracePtLst>
      </p14:laserTraceLst>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6C9836A-501B-4430-9DDF-90DC89DF6693}"/>
              </a:ext>
            </a:extLst>
          </p:cNvPr>
          <p:cNvGrpSpPr/>
          <p:nvPr/>
        </p:nvGrpSpPr>
        <p:grpSpPr>
          <a:xfrm>
            <a:off x="720000" y="4855239"/>
            <a:ext cx="9696479" cy="1306583"/>
            <a:chOff x="720000" y="4855239"/>
            <a:chExt cx="9696479" cy="1306583"/>
          </a:xfrm>
        </p:grpSpPr>
        <p:sp>
          <p:nvSpPr>
            <p:cNvPr id="2" name="TextBox 1"/>
            <p:cNvSpPr txBox="1"/>
            <p:nvPr/>
          </p:nvSpPr>
          <p:spPr>
            <a:xfrm>
              <a:off x="720000" y="4869160"/>
              <a:ext cx="9696479" cy="1292662"/>
            </a:xfrm>
            <a:prstGeom prst="rect">
              <a:avLst/>
            </a:prstGeom>
            <a:noFill/>
            <a:ln w="19050">
              <a:solidFill>
                <a:srgbClr val="FF0000"/>
              </a:solidFill>
            </a:ln>
          </p:spPr>
          <p:txBody>
            <a:bodyPr wrap="square" rtlCol="0">
              <a:spAutoFit/>
            </a:bodyPr>
            <a:lstStyle/>
            <a:p>
              <a:r>
                <a:rPr lang="en-US" sz="2400" b="1" dirty="0">
                  <a:solidFill>
                    <a:srgbClr val="FF0000"/>
                  </a:solidFill>
                </a:rPr>
                <a:t>Do NOT execute CPU- or memory-intensive tasks here</a:t>
              </a:r>
            </a:p>
            <a:p>
              <a:r>
                <a:rPr lang="en-US" dirty="0"/>
                <a:t>Login nodes are shared resources </a:t>
              </a:r>
            </a:p>
            <a:p>
              <a:r>
                <a:rPr lang="en-US" dirty="0"/>
                <a:t>Submit jobs instead (you can e.g. compile software on compute nodes via an interactive job)</a:t>
              </a:r>
              <a:br>
                <a:rPr lang="en-US" dirty="0"/>
              </a:br>
              <a:r>
                <a:rPr lang="en-US" dirty="0"/>
                <a:t>Use </a:t>
              </a:r>
              <a:r>
                <a:rPr lang="en-US" dirty="0" err="1">
                  <a:latin typeface="Courier New" panose="02070309020205020404" pitchFamily="49" charset="0"/>
                  <a:cs typeface="Courier New" panose="02070309020205020404" pitchFamily="49" charset="0"/>
                </a:rPr>
                <a:t>slurmtop</a:t>
              </a:r>
              <a:r>
                <a:rPr lang="en-US" dirty="0">
                  <a:latin typeface="Courier New" panose="02070309020205020404" pitchFamily="49" charset="0"/>
                  <a:cs typeface="Courier New" panose="02070309020205020404" pitchFamily="49" charset="0"/>
                </a:rPr>
                <a:t> </a:t>
              </a:r>
              <a:r>
                <a:rPr lang="en-US" dirty="0"/>
                <a:t>to see how busy the cluster is</a:t>
              </a:r>
            </a:p>
          </p:txBody>
        </p:sp>
        <p:sp>
          <p:nvSpPr>
            <p:cNvPr id="5" name="Rectangle 4"/>
            <p:cNvSpPr/>
            <p:nvPr/>
          </p:nvSpPr>
          <p:spPr>
            <a:xfrm>
              <a:off x="8472264" y="4855239"/>
              <a:ext cx="1944215" cy="4124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Warning</a:t>
              </a:r>
              <a:endParaRPr lang="nl-BE" b="1" dirty="0"/>
            </a:p>
          </p:txBody>
        </p:sp>
      </p:grpSp>
      <p:grpSp>
        <p:nvGrpSpPr>
          <p:cNvPr id="7" name="Group 6">
            <a:extLst>
              <a:ext uri="{FF2B5EF4-FFF2-40B4-BE49-F238E27FC236}">
                <a16:creationId xmlns:a16="http://schemas.microsoft.com/office/drawing/2014/main" id="{49FA9E7D-DE9D-29F9-5B75-73038D4F44AF}"/>
              </a:ext>
            </a:extLst>
          </p:cNvPr>
          <p:cNvGrpSpPr/>
          <p:nvPr/>
        </p:nvGrpSpPr>
        <p:grpSpPr>
          <a:xfrm>
            <a:off x="720000" y="1377264"/>
            <a:ext cx="9696479" cy="3347880"/>
            <a:chOff x="720000" y="1377264"/>
            <a:chExt cx="9696479" cy="3347880"/>
          </a:xfrm>
        </p:grpSpPr>
        <p:sp>
          <p:nvSpPr>
            <p:cNvPr id="4" name="Content Placeholder 2"/>
            <p:cNvSpPr txBox="1">
              <a:spLocks/>
            </p:cNvSpPr>
            <p:nvPr/>
          </p:nvSpPr>
          <p:spPr>
            <a:xfrm>
              <a:off x="720000" y="1377264"/>
              <a:ext cx="9696479" cy="3347880"/>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To develop code</a:t>
              </a:r>
            </a:p>
            <a:p>
              <a:pPr marL="324000" indent="-324000">
                <a:buClr>
                  <a:srgbClr val="DB6C30"/>
                </a:buClr>
                <a:buFont typeface="Wingdings" panose="05000000000000000000" pitchFamily="2" charset="2"/>
                <a:buChar char="q"/>
              </a:pPr>
              <a:r>
                <a:rPr lang="en-US" dirty="0"/>
                <a:t>To check your storage and credit balance</a:t>
              </a:r>
            </a:p>
            <a:p>
              <a:pPr marL="324000" indent="-324000">
                <a:buClr>
                  <a:srgbClr val="DB6C30"/>
                </a:buClr>
                <a:buFont typeface="Wingdings" panose="05000000000000000000" pitchFamily="2" charset="2"/>
                <a:buChar char="q"/>
              </a:pPr>
              <a:r>
                <a:rPr lang="en-US" dirty="0"/>
                <a:t>To manage jobs (submit, check status, debug, resubmit, …)</a:t>
              </a:r>
            </a:p>
            <a:p>
              <a:pPr marL="324000" indent="-324000">
                <a:buClr>
                  <a:srgbClr val="DB6C30"/>
                </a:buClr>
                <a:buFont typeface="Wingdings" panose="05000000000000000000" pitchFamily="2" charset="2"/>
                <a:buChar char="q"/>
              </a:pPr>
              <a:r>
                <a:rPr lang="en-US" dirty="0"/>
                <a:t>To move data around</a:t>
              </a:r>
            </a:p>
            <a:p>
              <a:pPr lvl="1">
                <a:buClr>
                  <a:srgbClr val="DB6C30"/>
                </a:buClr>
                <a:buFont typeface="Wingdings" panose="05000000000000000000" pitchFamily="2" charset="2"/>
                <a:buChar char="§"/>
              </a:pPr>
              <a:r>
                <a:rPr lang="en-US" dirty="0"/>
                <a:t>within VSC: use data, scratch, staging</a:t>
              </a:r>
              <a:endParaRPr lang="nl-BE" dirty="0"/>
            </a:p>
            <a:p>
              <a:pPr lvl="1">
                <a:buClr>
                  <a:srgbClr val="DB6C30"/>
                </a:buClr>
                <a:buFont typeface="Wingdings" panose="05000000000000000000" pitchFamily="2" charset="2"/>
                <a:buChar char="§"/>
              </a:pPr>
              <a:r>
                <a:rPr lang="nl-BE" dirty="0" err="1"/>
                <a:t>outside</a:t>
              </a:r>
              <a:r>
                <a:rPr lang="nl-BE" dirty="0"/>
                <a:t> VSC: copy/sync </a:t>
              </a:r>
              <a:r>
                <a:rPr lang="nl-BE" dirty="0" err="1"/>
                <a:t>from</a:t>
              </a:r>
              <a:r>
                <a:rPr lang="nl-BE" dirty="0"/>
                <a:t>/</a:t>
              </a:r>
              <a:r>
                <a:rPr lang="nl-BE" dirty="0" err="1"/>
                <a:t>to</a:t>
              </a:r>
              <a:r>
                <a:rPr lang="nl-BE" dirty="0"/>
                <a:t> </a:t>
              </a:r>
              <a:r>
                <a:rPr lang="nl-BE" dirty="0" err="1"/>
                <a:t>your</a:t>
              </a:r>
              <a:r>
                <a:rPr lang="nl-BE" dirty="0"/>
                <a:t> </a:t>
              </a:r>
              <a:r>
                <a:rPr lang="nl-BE" dirty="0" err="1"/>
                <a:t>local</a:t>
              </a:r>
              <a:r>
                <a:rPr lang="nl-BE" dirty="0"/>
                <a:t> storage (e.g. Globus)</a:t>
              </a:r>
            </a:p>
            <a:p>
              <a:pPr marL="324000" indent="-324000">
                <a:buClr>
                  <a:srgbClr val="DB6C30"/>
                </a:buClr>
                <a:buFont typeface="Wingdings" panose="05000000000000000000" pitchFamily="2" charset="2"/>
                <a:buChar char="q"/>
              </a:pPr>
              <a:r>
                <a:rPr lang="nl-BE" dirty="0" err="1"/>
                <a:t>To</a:t>
              </a:r>
              <a:r>
                <a:rPr lang="nl-BE" dirty="0"/>
                <a:t> pre- or </a:t>
              </a:r>
              <a:r>
                <a:rPr lang="nl-BE" dirty="0" err="1"/>
                <a:t>postprocess</a:t>
              </a:r>
              <a:r>
                <a:rPr lang="nl-BE" dirty="0"/>
                <a:t> </a:t>
              </a:r>
              <a:r>
                <a:rPr lang="nl-BE" dirty="0" err="1"/>
                <a:t>your</a:t>
              </a:r>
              <a:r>
                <a:rPr lang="nl-BE" dirty="0"/>
                <a:t> data</a:t>
              </a:r>
            </a:p>
            <a:p>
              <a:pPr marL="324000" indent="-324000">
                <a:buClr>
                  <a:srgbClr val="DB6C30"/>
                </a:buClr>
                <a:buFont typeface="Wingdings" panose="05000000000000000000" pitchFamily="2" charset="2"/>
                <a:buChar char="q"/>
              </a:pPr>
              <a:r>
                <a:rPr lang="en-US" dirty="0"/>
                <a:t>To visualize your data</a:t>
              </a:r>
            </a:p>
            <a:p>
              <a:pPr marL="324000" indent="-324000">
                <a:buClr>
                  <a:srgbClr val="DB6C30"/>
                </a:buClr>
                <a:buFont typeface="Wingdings" panose="05000000000000000000" pitchFamily="2" charset="2"/>
                <a:buChar char="q"/>
              </a:pPr>
              <a:r>
                <a:rPr lang="en-US" dirty="0"/>
                <a:t>To share files and folders</a:t>
              </a:r>
            </a:p>
          </p:txBody>
        </p:sp>
        <p:sp>
          <p:nvSpPr>
            <p:cNvPr id="6" name="Rectangle 5"/>
            <p:cNvSpPr/>
            <p:nvPr/>
          </p:nvSpPr>
          <p:spPr>
            <a:xfrm>
              <a:off x="8472263" y="1377264"/>
              <a:ext cx="1944215"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Tips</a:t>
              </a:r>
              <a:endParaRPr lang="nl-BE" dirty="0"/>
            </a:p>
          </p:txBody>
        </p:sp>
      </p:gr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46</a:t>
            </a:fld>
            <a:endParaRPr lang="nl-BE" sz="900" dirty="0">
              <a:solidFill>
                <a:schemeClr val="bg1"/>
              </a:solidFill>
            </a:endParaRPr>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Using the login nodes</a:t>
            </a:r>
          </a:p>
        </p:txBody>
      </p:sp>
    </p:spTree>
    <p:custDataLst>
      <p:tags r:id="rId1"/>
    </p:custDataLst>
    <p:extLst>
      <p:ext uri="{BB962C8B-B14F-4D97-AF65-F5344CB8AC3E}">
        <p14:creationId xmlns:p14="http://schemas.microsoft.com/office/powerpoint/2010/main" val="229202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3A86A75C-4F4B-4683-9AE1-C65F6400EC91}">
      <p14:laserTraceLst xmlns:p14="http://schemas.microsoft.com/office/powerpoint/2010/main">
        <p14:tracePtLst>
          <p14:tracePt t="61492" x="1452563" y="5800725"/>
          <p14:tracePt t="61503" x="1631950" y="5648325"/>
          <p14:tracePt t="61514" x="1838325" y="5468938"/>
          <p14:tracePt t="61528" x="2312988" y="5065713"/>
          <p14:tracePt t="61545" x="2590800" y="4859338"/>
          <p14:tracePt t="61562" x="3200400" y="4392613"/>
          <p14:tracePt t="61578" x="3810000" y="3962400"/>
          <p14:tracePt t="61595" x="4060825" y="3773488"/>
          <p14:tracePt t="61612" x="4365625" y="3549650"/>
          <p14:tracePt t="61628" x="4500563" y="3441700"/>
          <p14:tracePt t="61645" x="4535488" y="3424238"/>
          <p14:tracePt t="61662" x="4572000" y="3389313"/>
          <p14:tracePt t="61678" x="4581525" y="3379788"/>
          <p14:tracePt t="61928" x="4714875" y="3325813"/>
          <p14:tracePt t="61938" x="4894263" y="3244850"/>
          <p14:tracePt t="61948" x="5083175" y="3173413"/>
          <p14:tracePt t="61965" x="5387975" y="3057525"/>
          <p14:tracePt t="61981" x="5540375" y="2994025"/>
          <p14:tracePt t="61998" x="5754688" y="2905125"/>
          <p14:tracePt t="62014" x="5926138" y="2832100"/>
          <p14:tracePt t="62031" x="5988050" y="2806700"/>
          <p14:tracePt t="62048" x="6086475" y="2770188"/>
          <p14:tracePt t="62065" x="6140450" y="2752725"/>
          <p14:tracePt t="62081" x="6159500" y="2743200"/>
          <p14:tracePt t="62098" x="6176963" y="2743200"/>
          <p14:tracePt t="62115" x="6194425" y="2733675"/>
          <p14:tracePt t="62148" x="6203950" y="2733675"/>
          <p14:tracePt t="62165" x="6211888" y="2733675"/>
          <p14:tracePt t="62204" x="6203950" y="2743200"/>
          <p14:tracePt t="62214" x="6159500" y="2760663"/>
          <p14:tracePt t="62224" x="6105525" y="2787650"/>
          <p14:tracePt t="62234" x="6051550" y="2814638"/>
          <p14:tracePt t="62248" x="6007100" y="2832100"/>
          <p14:tracePt t="62265" x="5907088" y="2868613"/>
          <p14:tracePt t="62282" x="5854700" y="2878138"/>
          <p14:tracePt t="62298" x="5835650" y="2878138"/>
          <p14:tracePt t="62315" x="5818188" y="2886075"/>
          <p14:tracePt t="62332" x="5808663" y="2886075"/>
          <p14:tracePt t="62348" x="5800725" y="2886075"/>
          <p14:tracePt t="62402" x="5845175" y="2886075"/>
          <p14:tracePt t="62412" x="5934075" y="2886075"/>
          <p14:tracePt t="62422" x="6024563" y="2868613"/>
          <p14:tracePt t="62433" x="6105525" y="2851150"/>
          <p14:tracePt t="62448" x="6176963" y="2832100"/>
          <p14:tracePt t="62465" x="6292850" y="2779713"/>
          <p14:tracePt t="62481" x="6364288" y="2743200"/>
          <p14:tracePt t="62498" x="6383338" y="2733675"/>
          <p14:tracePt t="62514" x="6410325" y="2716213"/>
          <p14:tracePt t="62531" x="6418263" y="2706688"/>
          <p14:tracePt t="62551" x="6418263" y="2698750"/>
          <p14:tracePt t="62581" x="6400800" y="2698750"/>
          <p14:tracePt t="62591" x="6319838" y="2698750"/>
          <p14:tracePt t="62601" x="6221413" y="2689225"/>
          <p14:tracePt t="62614" x="6140450" y="2689225"/>
          <p14:tracePt t="62631" x="5997575" y="2689225"/>
          <p14:tracePt t="62647" x="5943600" y="2679700"/>
          <p14:tracePt t="62664" x="5872163" y="2679700"/>
          <p14:tracePt t="62681" x="5835650" y="2679700"/>
          <p14:tracePt t="62698" x="5827713" y="2671763"/>
          <p14:tracePt t="62714" x="5808663" y="2671763"/>
          <p14:tracePt t="62780" x="5818188" y="2671763"/>
          <p14:tracePt t="62790" x="5872163" y="2662238"/>
          <p14:tracePt t="62801" x="5953125" y="2654300"/>
          <p14:tracePt t="62815" x="6042025" y="2644775"/>
          <p14:tracePt t="62831" x="6184900" y="2627313"/>
          <p14:tracePt t="62848" x="6248400" y="2617788"/>
          <p14:tracePt t="62864" x="6356350" y="2600325"/>
          <p14:tracePt t="62881" x="6410325" y="2590800"/>
          <p14:tracePt t="62898" x="6437313" y="2590800"/>
          <p14:tracePt t="62914" x="6445250" y="2590800"/>
          <p14:tracePt t="62931" x="6454775" y="2590800"/>
          <p14:tracePt t="62997" x="6427788" y="2590800"/>
          <p14:tracePt t="63007" x="6337300" y="2590800"/>
          <p14:tracePt t="63018" x="6265863" y="2590800"/>
          <p14:tracePt t="63031" x="6184900" y="2590800"/>
          <p14:tracePt t="63047" x="6086475" y="2608263"/>
          <p14:tracePt t="63064" x="6051550" y="2617788"/>
          <p14:tracePt t="63081" x="5997575" y="2617788"/>
          <p14:tracePt t="63097" x="5961063" y="2617788"/>
          <p14:tracePt t="63131" x="5953125" y="2617788"/>
          <p14:tracePt t="63147" x="5943600" y="2617788"/>
          <p14:tracePt t="63266" x="5953125" y="2617788"/>
          <p14:tracePt t="63276" x="5970588" y="2617788"/>
          <p14:tracePt t="63286" x="5997575" y="2617788"/>
          <p14:tracePt t="63298" x="6024563" y="2617788"/>
          <p14:tracePt t="63315" x="6042025" y="2617788"/>
          <p14:tracePt t="63331" x="6086475" y="2617788"/>
          <p14:tracePt t="63348" x="6122988" y="2617788"/>
          <p14:tracePt t="63365" x="6159500" y="2617788"/>
          <p14:tracePt t="63381" x="6167438" y="2617788"/>
          <p14:tracePt t="63397" x="6194425" y="2617788"/>
          <p14:tracePt t="63414" x="6203950" y="2617788"/>
          <p14:tracePt t="63431" x="6211888" y="2617788"/>
          <p14:tracePt t="63465" x="6221413" y="2617788"/>
          <p14:tracePt t="63720" x="6311900" y="2617788"/>
          <p14:tracePt t="63730" x="6400800" y="2617788"/>
          <p14:tracePt t="63741" x="6508750" y="2617788"/>
          <p14:tracePt t="63758" x="6607175" y="2617788"/>
          <p14:tracePt t="63775" x="6794500" y="2608263"/>
          <p14:tracePt t="63791" x="6965950" y="2581275"/>
          <p14:tracePt t="63808" x="7037388" y="2573338"/>
          <p14:tracePt t="63825" x="7153275" y="2546350"/>
          <p14:tracePt t="63842" x="7243763" y="2519363"/>
          <p14:tracePt t="63860" x="7270750" y="2509838"/>
          <p14:tracePt t="63876" x="7324725" y="2501900"/>
          <p14:tracePt t="63892" x="7351713" y="2501900"/>
          <p14:tracePt t="63910" x="7369175" y="2501900"/>
          <p14:tracePt t="63926" x="7369175" y="2492375"/>
          <p14:tracePt t="63942" x="7386638" y="2492375"/>
          <p14:tracePt t="64000" x="7378700" y="2492375"/>
          <p14:tracePt t="64011" x="7305675" y="2492375"/>
          <p14:tracePt t="64019" x="7189788" y="2509838"/>
          <p14:tracePt t="64029" x="7099300" y="2519363"/>
          <p14:tracePt t="64041" x="7019925" y="2527300"/>
          <p14:tracePt t="64058" x="6884988" y="2546350"/>
          <p14:tracePt t="64074" x="6831013" y="2554288"/>
          <p14:tracePt t="64091" x="6777038" y="2563813"/>
          <p14:tracePt t="64108" x="6750050" y="2573338"/>
          <p14:tracePt t="64124" x="6742113" y="2573338"/>
          <p14:tracePt t="64166" x="6759575" y="2573338"/>
          <p14:tracePt t="64176" x="6821488" y="2581275"/>
          <p14:tracePt t="64191" x="6921500" y="2590800"/>
          <p14:tracePt t="64208" x="7108825" y="2590800"/>
          <p14:tracePt t="64225" x="7189788" y="2590800"/>
          <p14:tracePt t="64241" x="7315200" y="2590800"/>
          <p14:tracePt t="64258" x="7386638" y="2590800"/>
          <p14:tracePt t="64275" x="7404100" y="2590800"/>
          <p14:tracePt t="64291" x="7431088" y="2590800"/>
          <p14:tracePt t="64308" x="7440613" y="2590800"/>
          <p14:tracePt t="64376" x="7413625" y="2590800"/>
          <p14:tracePt t="64386" x="7351713" y="2600325"/>
          <p14:tracePt t="64396" x="7278688" y="2608263"/>
          <p14:tracePt t="64408" x="7216775" y="2617788"/>
          <p14:tracePt t="64425" x="7108825" y="2617788"/>
          <p14:tracePt t="64441" x="7073900" y="2617788"/>
          <p14:tracePt t="64458" x="7019925" y="2617788"/>
          <p14:tracePt t="64475" x="6973888" y="2627313"/>
          <p14:tracePt t="64508" x="6956425" y="2627313"/>
          <p14:tracePt t="64525" x="6946900" y="2627313"/>
          <p14:tracePt t="64645" x="6956425" y="2627313"/>
          <p14:tracePt t="79462" x="6894513" y="2627313"/>
          <p14:tracePt t="79472" x="6804025" y="2590800"/>
          <p14:tracePt t="79483" x="6723063" y="2573338"/>
          <p14:tracePt t="79500" x="6543675" y="2519363"/>
          <p14:tracePt t="79516" x="6464300" y="2501900"/>
          <p14:tracePt t="79533" x="6275388" y="2438400"/>
          <p14:tracePt t="79550" x="6194425" y="2411413"/>
          <p14:tracePt t="79566" x="6032500" y="2366963"/>
          <p14:tracePt t="79583" x="5872163" y="2312988"/>
          <p14:tracePt t="79600" x="5791200" y="2295525"/>
          <p14:tracePt t="79616" x="5683250" y="2268538"/>
          <p14:tracePt t="79633" x="5602288" y="2259013"/>
          <p14:tracePt t="79650" x="5567363" y="2249488"/>
          <p14:tracePt t="79666" x="5549900" y="2249488"/>
          <p14:tracePt t="79683" x="5522913" y="2241550"/>
          <p14:tracePt t="79700" x="5513388" y="2241550"/>
          <p14:tracePt t="79733" x="5503863" y="2241550"/>
          <p14:tracePt t="79780" x="5503863" y="2249488"/>
          <p14:tracePt t="79790" x="5495925" y="2259013"/>
          <p14:tracePt t="79800" x="5486400" y="2268538"/>
          <p14:tracePt t="79817" x="5476875" y="2286000"/>
          <p14:tracePt t="79834" x="5449888" y="2330450"/>
          <p14:tracePt t="79850" x="5422900" y="2366963"/>
          <p14:tracePt t="79867" x="5405438" y="2384425"/>
          <p14:tracePt t="79883" x="5387975" y="2401888"/>
          <p14:tracePt t="79900" x="5378450" y="2420938"/>
          <p14:tracePt t="79916" x="5378450" y="2428875"/>
          <p14:tracePt t="79933" x="5360988" y="2447925"/>
          <p14:tracePt t="79950" x="5351463" y="2455863"/>
          <p14:tracePt t="79966" x="5343525" y="2465388"/>
          <p14:tracePt t="79983" x="5334000" y="2474913"/>
          <p14:tracePt t="80000" x="5324475" y="2482850"/>
          <p14:tracePt t="80017" x="5316538" y="2501900"/>
          <p14:tracePt t="80038" x="5307013" y="2509838"/>
          <p14:tracePt t="80058" x="5297488" y="2519363"/>
          <p14:tracePt t="80078" x="5297488" y="2527300"/>
          <p14:tracePt t="80088" x="5297488" y="2536825"/>
          <p14:tracePt t="80100" x="5289550" y="2546350"/>
          <p14:tracePt t="80118" x="5289550" y="2554288"/>
          <p14:tracePt t="80138" x="5289550" y="2563813"/>
          <p14:tracePt t="80150" x="5289550" y="2573338"/>
          <p14:tracePt t="80197" x="5289550" y="2581275"/>
          <p14:tracePt t="80246" x="5289550" y="2590800"/>
          <p14:tracePt t="80316" x="5289550" y="2600325"/>
          <p14:tracePt t="80356" x="5289550" y="2608263"/>
          <p14:tracePt t="80395" x="5280025" y="2608263"/>
          <p14:tracePt t="80425" x="5280025" y="2617788"/>
          <p14:tracePt t="80454" x="5280025" y="2627313"/>
          <p14:tracePt t="80493" x="5280025" y="2635250"/>
          <p14:tracePt t="80513" x="5280025" y="2644775"/>
          <p14:tracePt t="80523" x="5270500" y="2644775"/>
          <p14:tracePt t="80563" x="5262563" y="2654300"/>
          <p14:tracePt t="80605" x="5262563" y="2662238"/>
          <p14:tracePt t="80615" x="5253038" y="2662238"/>
          <p14:tracePt t="80972" x="5191125" y="2671763"/>
          <p14:tracePt t="80981" x="5118100" y="2671763"/>
          <p14:tracePt t="80992" x="5046663" y="2679700"/>
          <p14:tracePt t="81009" x="4965700" y="2679700"/>
          <p14:tracePt t="81025" x="4805363" y="2679700"/>
          <p14:tracePt t="81042" x="4687888" y="2671763"/>
          <p14:tracePt t="81058" x="4581525" y="2654300"/>
          <p14:tracePt t="81075" x="4545013" y="2654300"/>
          <p14:tracePt t="81092" x="4491038" y="2654300"/>
          <p14:tracePt t="81109" x="4446588" y="2654300"/>
          <p14:tracePt t="81125" x="4437063" y="2654300"/>
          <p14:tracePt t="81142" x="4402138" y="2654300"/>
          <p14:tracePt t="81158" x="4392613" y="2654300"/>
          <p14:tracePt t="81175" x="4375150" y="2654300"/>
          <p14:tracePt t="81192" x="4365625" y="2654300"/>
          <p14:tracePt t="81208" x="4348163" y="2654300"/>
          <p14:tracePt t="81225" x="4338638" y="2654300"/>
          <p14:tracePt t="81242" x="4321175" y="2654300"/>
          <p14:tracePt t="81258" x="4311650" y="2654300"/>
          <p14:tracePt t="81275" x="4303713" y="2654300"/>
          <p14:tracePt t="81292" x="4294188" y="2654300"/>
          <p14:tracePt t="81308" x="4276725" y="2654300"/>
          <p14:tracePt t="81342" x="4267200" y="2654300"/>
          <p14:tracePt t="81358" x="4257675" y="2654300"/>
          <p14:tracePt t="81387" x="4249738" y="2654300"/>
          <p14:tracePt t="81844" x="4257675" y="2654300"/>
          <p14:tracePt t="81894" x="4267200" y="2654300"/>
          <p14:tracePt t="82181" x="4276725" y="2654300"/>
          <p14:tracePt t="84206" x="4222750" y="2654300"/>
          <p14:tracePt t="84216" x="4124325" y="2654300"/>
          <p14:tracePt t="84226" x="4033838" y="2671763"/>
          <p14:tracePt t="84242" x="3944938" y="2679700"/>
          <p14:tracePt t="84259" x="3756025" y="2698750"/>
          <p14:tracePt t="84276" x="3594100" y="2716213"/>
          <p14:tracePt t="84292" x="3522663" y="2733675"/>
          <p14:tracePt t="84309" x="3397250" y="2760663"/>
          <p14:tracePt t="84326" x="3308350" y="2779713"/>
          <p14:tracePt t="84342" x="3254375" y="2797175"/>
          <p14:tracePt t="84359" x="3227388" y="2797175"/>
          <p14:tracePt t="84376" x="3209925" y="2806700"/>
          <p14:tracePt t="84392" x="3190875" y="2806700"/>
          <p14:tracePt t="84409" x="3182938" y="2806700"/>
          <p14:tracePt t="84442" x="3173413" y="2806700"/>
          <p14:tracePt t="84582" x="3182938" y="2806700"/>
          <p14:tracePt t="84591" x="3200400" y="2806700"/>
          <p14:tracePt t="84601" x="3227388" y="2806700"/>
          <p14:tracePt t="84612" x="3263900" y="2806700"/>
          <p14:tracePt t="84626" x="3325813" y="2806700"/>
          <p14:tracePt t="84642" x="3406775" y="2806700"/>
          <p14:tracePt t="84659" x="3505200" y="2806700"/>
          <p14:tracePt t="84675" x="3541713" y="2806700"/>
          <p14:tracePt t="84692" x="3621088" y="2806700"/>
          <p14:tracePt t="84708" x="3675063" y="2814638"/>
          <p14:tracePt t="84725" x="3702050" y="2814638"/>
          <p14:tracePt t="84742" x="3746500" y="2832100"/>
          <p14:tracePt t="84758" x="3765550" y="2832100"/>
          <p14:tracePt t="84775" x="3810000" y="2851150"/>
          <p14:tracePt t="84792" x="3863975" y="2859088"/>
          <p14:tracePt t="84808" x="3890963" y="2878138"/>
          <p14:tracePt t="84825" x="3908425" y="2886075"/>
          <p14:tracePt t="84842" x="3925888" y="2886075"/>
          <p14:tracePt t="84859" x="3952875" y="2895600"/>
          <p14:tracePt t="84876" x="3962400" y="2905125"/>
          <p14:tracePt t="84892" x="3971925" y="2913063"/>
          <p14:tracePt t="84909" x="3989388" y="2922588"/>
          <p14:tracePt t="84925" x="3998913" y="2922588"/>
          <p14:tracePt t="84942" x="4006850" y="2922588"/>
          <p14:tracePt t="84959" x="4006850" y="2932113"/>
          <p14:tracePt t="84975" x="4016375" y="2932113"/>
          <p14:tracePt t="84992" x="4025900" y="2932113"/>
          <p14:tracePt t="85475" x="4025900" y="2922588"/>
          <p14:tracePt t="85545" x="4025900" y="2913063"/>
          <p14:tracePt t="85574" x="4025900" y="2905125"/>
          <p14:tracePt t="85644" x="4033838" y="2905125"/>
          <p14:tracePt t="85663" x="4033838" y="2895600"/>
          <p14:tracePt t="85770" x="4033838" y="2886075"/>
          <p14:tracePt t="85862" x="4033838" y="2878138"/>
          <p14:tracePt t="86109" x="4033838" y="2868613"/>
          <p14:tracePt t="86149" x="4033838" y="2859088"/>
          <p14:tracePt t="86189" x="4033838" y="2851150"/>
          <p14:tracePt t="86208" x="4033838" y="2841625"/>
          <p14:tracePt t="86228" x="4033838" y="2832100"/>
          <p14:tracePt t="86248" x="4033838" y="2824163"/>
          <p14:tracePt t="86269" x="4033838" y="2814638"/>
          <p14:tracePt t="86328" x="4033838" y="2806700"/>
          <p14:tracePt t="86357" x="4025900" y="2806700"/>
          <p14:tracePt t="86447" x="4016375" y="2806700"/>
          <p14:tracePt t="86487" x="4016375" y="2797175"/>
          <p14:tracePt t="86527" x="4016375" y="2787650"/>
          <p14:tracePt t="86547" x="4006850" y="2787650"/>
          <p14:tracePt t="88460" x="4060825" y="2787650"/>
          <p14:tracePt t="88470" x="4141788" y="2787650"/>
          <p14:tracePt t="88480" x="4222750" y="2787650"/>
          <p14:tracePt t="88497" x="4311650" y="2787650"/>
          <p14:tracePt t="88514" x="4500563" y="2787650"/>
          <p14:tracePt t="88530" x="4679950" y="2770188"/>
          <p14:tracePt t="88547" x="4778375" y="2760663"/>
          <p14:tracePt t="88563" x="4948238" y="2743200"/>
          <p14:tracePt t="88580" x="5083175" y="2725738"/>
          <p14:tracePt t="88597" x="5181600" y="2716213"/>
          <p14:tracePt t="88614" x="5208588" y="2716213"/>
          <p14:tracePt t="88630" x="5262563" y="2716213"/>
          <p14:tracePt t="88647" x="5289550" y="2716213"/>
          <p14:tracePt t="88664" x="5307013" y="2716213"/>
          <p14:tracePt t="88680" x="5316538" y="2716213"/>
          <p14:tracePt t="88697" x="5324475" y="2716213"/>
          <p14:tracePt t="88714" x="5334000" y="2716213"/>
          <p14:tracePt t="88747" x="5343525" y="2716213"/>
          <p14:tracePt t="88867" x="5297488" y="2716213"/>
          <p14:tracePt t="88876" x="5191125" y="2716213"/>
          <p14:tracePt t="88887" x="5092700" y="2716213"/>
          <p14:tracePt t="88897" x="5019675" y="2716213"/>
          <p14:tracePt t="88913" x="4894263" y="2716213"/>
          <p14:tracePt t="88930" x="4840288" y="2716213"/>
          <p14:tracePt t="88947" x="4760913" y="2716213"/>
          <p14:tracePt t="88963" x="4706938" y="2725738"/>
          <p14:tracePt t="88980" x="4687888" y="2725738"/>
          <p14:tracePt t="88996" x="4670425" y="2733675"/>
          <p14:tracePt t="89013" x="4652963" y="2733675"/>
          <p14:tracePt t="89043" x="4643438" y="2733675"/>
          <p14:tracePt t="89104" x="4652963" y="2733675"/>
          <p14:tracePt t="89114" x="4687888" y="2743200"/>
          <p14:tracePt t="89124" x="4760913" y="2752725"/>
          <p14:tracePt t="89135" x="4840288" y="2760663"/>
          <p14:tracePt t="89147" x="4894263" y="2770188"/>
          <p14:tracePt t="89164" x="5038725" y="2770188"/>
          <p14:tracePt t="89182" x="5154613" y="2770188"/>
          <p14:tracePt t="89197" x="5199063" y="2770188"/>
          <p14:tracePt t="89214" x="5270500" y="2770188"/>
          <p14:tracePt t="89231" x="5297488" y="2770188"/>
          <p14:tracePt t="89247" x="5351463" y="2770188"/>
          <p14:tracePt t="89263" x="5370513" y="2770188"/>
          <p14:tracePt t="89280" x="5378450" y="2770188"/>
          <p14:tracePt t="89296" x="5397500" y="2770188"/>
          <p14:tracePt t="89313" x="5397500" y="2760663"/>
          <p14:tracePt t="89330" x="5405438" y="2760663"/>
          <p14:tracePt t="89641" x="5486400" y="2760663"/>
          <p14:tracePt t="89651" x="5575300" y="2760663"/>
          <p14:tracePt t="89660" x="5656263" y="2760663"/>
          <p14:tracePt t="89669" x="5727700" y="2760663"/>
          <p14:tracePt t="89685" x="5791200" y="2760663"/>
          <p14:tracePt t="89702" x="5899150" y="2760663"/>
          <p14:tracePt t="89719" x="5980113" y="2760663"/>
          <p14:tracePt t="89736" x="6024563" y="2760663"/>
          <p14:tracePt t="89752" x="6069013" y="2760663"/>
          <p14:tracePt t="89769" x="6096000" y="2760663"/>
          <p14:tracePt t="89786" x="6122988" y="2760663"/>
          <p14:tracePt t="89819" x="6140450" y="2760663"/>
          <p14:tracePt t="89836" x="6149975" y="2760663"/>
          <p14:tracePt t="89869" x="6159500" y="2760663"/>
          <p14:tracePt t="90024" x="6122988" y="2752725"/>
          <p14:tracePt t="90034" x="6015038" y="2733675"/>
          <p14:tracePt t="90044" x="5916613" y="2716213"/>
          <p14:tracePt t="90053" x="5818188" y="2706688"/>
          <p14:tracePt t="90063" x="5727700" y="2698750"/>
          <p14:tracePt t="90074" x="5621338" y="2689225"/>
          <p14:tracePt t="90090" x="5522913" y="2689225"/>
          <p14:tracePt t="90107" x="5343525" y="2679700"/>
          <p14:tracePt t="90124" x="5199063" y="2679700"/>
          <p14:tracePt t="90141" x="5145088" y="2679700"/>
          <p14:tracePt t="90158" x="5065713" y="2679700"/>
          <p14:tracePt t="90175" x="5019675" y="2679700"/>
          <p14:tracePt t="90192" x="4992688" y="2679700"/>
          <p14:tracePt t="90208" x="4975225" y="2679700"/>
          <p14:tracePt t="90225" x="4965700" y="2679700"/>
          <p14:tracePt t="90242" x="4957763" y="2679700"/>
          <p14:tracePt t="90343" x="4984750" y="2689225"/>
          <p14:tracePt t="90353" x="5065713" y="2698750"/>
          <p14:tracePt t="90362" x="5145088" y="2706688"/>
          <p14:tracePt t="90374" x="5226050" y="2716213"/>
          <p14:tracePt t="90391" x="5316538" y="2716213"/>
          <p14:tracePt t="90408" x="5486400" y="2725738"/>
          <p14:tracePt t="90424" x="5611813" y="2725738"/>
          <p14:tracePt t="90441" x="5675313" y="2725738"/>
          <p14:tracePt t="90457" x="5781675" y="2725738"/>
          <p14:tracePt t="90474" x="5872163" y="2725738"/>
          <p14:tracePt t="90490" x="5926138" y="2716213"/>
          <p14:tracePt t="90507" x="5943600" y="2716213"/>
          <p14:tracePt t="90524" x="5980113" y="2716213"/>
          <p14:tracePt t="90540" x="5988050" y="2716213"/>
          <p14:tracePt t="90557" x="5997575" y="2706688"/>
          <p14:tracePt t="90574" x="6007100" y="2706688"/>
          <p14:tracePt t="90600" x="6015038" y="2706688"/>
          <p14:tracePt t="90630" x="6015038" y="2698750"/>
          <p14:tracePt t="90640" x="6007100" y="2698750"/>
          <p14:tracePt t="90649" x="5970588" y="2698750"/>
          <p14:tracePt t="90659" x="5872163" y="2689225"/>
          <p14:tracePt t="90674" x="5791200" y="2679700"/>
          <p14:tracePt t="90690" x="5621338" y="2662238"/>
          <p14:tracePt t="90708" x="5476875" y="2654300"/>
          <p14:tracePt t="90724" x="5405438" y="2654300"/>
          <p14:tracePt t="90740" x="5307013" y="2654300"/>
          <p14:tracePt t="90758" x="5270500" y="2654300"/>
          <p14:tracePt t="90774" x="5226050" y="2654300"/>
          <p14:tracePt t="90790" x="5199063" y="2654300"/>
          <p14:tracePt t="90807" x="5191125" y="2654300"/>
          <p14:tracePt t="90824" x="5181600" y="2654300"/>
          <p14:tracePt t="90840" x="5172075" y="2654300"/>
          <p14:tracePt t="90899" x="5191125" y="2654300"/>
          <p14:tracePt t="90909" x="5262563" y="2644775"/>
          <p14:tracePt t="90918" x="5334000" y="2644775"/>
          <p14:tracePt t="90929" x="5405438" y="2635250"/>
          <p14:tracePt t="90940" x="5468938" y="2627313"/>
          <p14:tracePt t="90957" x="5567363" y="2608263"/>
          <p14:tracePt t="90974" x="5611813" y="2608263"/>
          <p14:tracePt t="90990" x="5683250" y="2590800"/>
          <p14:tracePt t="91007" x="5727700" y="2581275"/>
          <p14:tracePt t="91023" x="5746750" y="2581275"/>
          <p14:tracePt t="91027" x="5764213" y="2581275"/>
          <p14:tracePt t="91040" x="5773738" y="2581275"/>
          <p14:tracePt t="91056" x="5800725" y="2581275"/>
          <p14:tracePt t="91073" x="5808663" y="2581275"/>
          <p14:tracePt t="91090" x="5827713" y="2581275"/>
          <p14:tracePt t="91125" x="5835650" y="2581275"/>
          <p14:tracePt t="91195" x="5818188" y="2581275"/>
          <p14:tracePt t="91207" x="5773738" y="2581275"/>
          <p14:tracePt t="91216" x="5692775" y="2590800"/>
          <p14:tracePt t="91227" x="5611813" y="2600325"/>
          <p14:tracePt t="91240" x="5557838" y="2600325"/>
          <p14:tracePt t="91257" x="5422900" y="2608263"/>
          <p14:tracePt t="91274" x="5387975" y="2608263"/>
          <p14:tracePt t="91291" x="5324475" y="2608263"/>
          <p14:tracePt t="91307" x="5280025" y="2608263"/>
          <p14:tracePt t="91324" x="5262563" y="2608263"/>
          <p14:tracePt t="91342" x="5253038" y="2608263"/>
          <p14:tracePt t="91357" x="5245100" y="2608263"/>
          <p14:tracePt t="91375" x="5235575" y="2608263"/>
          <p14:tracePt t="91515" x="5245100" y="2608263"/>
          <p14:tracePt t="91563" x="5253038" y="2608263"/>
          <p14:tracePt t="91652" x="5262563" y="2608263"/>
          <p14:tracePt t="91672" x="5262563" y="2617788"/>
          <p14:tracePt t="91762" x="5262563" y="2627313"/>
          <p14:tracePt t="93498" x="5262563" y="2635250"/>
          <p14:tracePt t="93506" x="5262563" y="2644775"/>
          <p14:tracePt t="93517" x="5262563" y="2654300"/>
          <p14:tracePt t="93534" x="5262563" y="2662238"/>
          <p14:tracePt t="93550" x="5262563" y="2671763"/>
          <p14:tracePt t="93567" x="5262563" y="2689225"/>
          <p14:tracePt t="93584" x="5262563" y="2706688"/>
          <p14:tracePt t="93600" x="5262563" y="2716213"/>
          <p14:tracePt t="93617" x="5262563" y="2725738"/>
          <p14:tracePt t="93650" x="5262563" y="2733675"/>
          <p14:tracePt t="93693" x="5262563" y="2743200"/>
          <p14:tracePt t="93734" x="5262563" y="2752725"/>
          <p14:tracePt t="93743" x="5270500" y="2752725"/>
          <p14:tracePt t="93823" x="5270500" y="2760663"/>
          <p14:tracePt t="94141" x="5270500" y="2752725"/>
          <p14:tracePt t="94170" x="5270500" y="2743200"/>
          <p14:tracePt t="94208" x="5270500" y="2733675"/>
          <p14:tracePt t="94258" x="5270500" y="2725738"/>
          <p14:tracePt t="94351" x="5270500" y="2716213"/>
          <p14:tracePt t="96570" x="5270500" y="2706688"/>
          <p14:tracePt t="96687" x="5262563" y="2706688"/>
          <p14:tracePt t="100745" x="5245100" y="2706688"/>
          <p14:tracePt t="100754" x="5164138" y="2733675"/>
          <p14:tracePt t="100766" x="5002213" y="2779713"/>
          <p14:tracePt t="100783" x="4876800" y="2824163"/>
          <p14:tracePt t="100799" x="4581525" y="2905125"/>
          <p14:tracePt t="100816" x="4294188" y="2984500"/>
          <p14:tracePt t="100832" x="4025900" y="3092450"/>
          <p14:tracePt t="100849" x="3898900" y="3146425"/>
          <p14:tracePt t="100866" x="3684588" y="3244850"/>
          <p14:tracePt t="100882" x="3522663" y="3343275"/>
          <p14:tracePt t="100899" x="3441700" y="3389313"/>
          <p14:tracePt t="100916" x="3352800" y="3451225"/>
          <p14:tracePt t="100933" x="3289300" y="3487738"/>
          <p14:tracePt t="100949" x="3263900" y="3505200"/>
          <p14:tracePt t="100966" x="3244850" y="3522663"/>
          <p14:tracePt t="100982" x="3236913" y="3532188"/>
          <p14:tracePt t="100999" x="3227388" y="3541713"/>
          <p14:tracePt t="101032" x="3217863" y="3549650"/>
          <p14:tracePt t="101101" x="3217863" y="3559175"/>
          <p14:tracePt t="101221" x="3217863" y="3568700"/>
          <p14:tracePt t="101261" x="3217863" y="3576638"/>
          <p14:tracePt t="101284" x="3227388" y="3586163"/>
          <p14:tracePt t="101291" x="3263900" y="3603625"/>
          <p14:tracePt t="101300" x="3308350" y="3630613"/>
          <p14:tracePt t="101316" x="3362325" y="3657600"/>
          <p14:tracePt t="101332" x="3451225" y="3684588"/>
          <p14:tracePt t="101349" x="3522663" y="3684588"/>
          <p14:tracePt t="101366" x="3559175" y="3684588"/>
          <p14:tracePt t="101382" x="3603625" y="3694113"/>
          <p14:tracePt t="101399" x="3640138" y="3694113"/>
          <p14:tracePt t="101416" x="3648075" y="3694113"/>
          <p14:tracePt t="101432" x="3657600" y="3694113"/>
          <p14:tracePt t="101449" x="3667125" y="3694113"/>
          <p14:tracePt t="101488" x="3675063" y="3694113"/>
          <p14:tracePt t="101528" x="3684588" y="3694113"/>
          <p14:tracePt t="101975" x="3694113" y="3694113"/>
          <p14:tracePt t="102084" x="3702050" y="3694113"/>
          <p14:tracePt t="102123" x="3711575" y="3694113"/>
          <p14:tracePt t="102143" x="3721100" y="3694113"/>
          <p14:tracePt t="102193" x="3729038" y="3694113"/>
          <p14:tracePt t="102282" x="3738563" y="3694113"/>
          <p14:tracePt t="112957" x="3711575" y="3694113"/>
          <p14:tracePt t="112964" x="3667125" y="3702050"/>
          <p14:tracePt t="112974" x="3621088" y="3711575"/>
          <p14:tracePt t="112990" x="3576638" y="3721100"/>
          <p14:tracePt t="113007" x="3451225" y="3756025"/>
          <p14:tracePt t="113024" x="3298825" y="3800475"/>
          <p14:tracePt t="113040" x="3128963" y="3836988"/>
          <p14:tracePt t="113057" x="3057525" y="3863975"/>
          <p14:tracePt t="113074" x="2905125" y="3890963"/>
          <p14:tracePt t="113090" x="2787650" y="3898900"/>
          <p14:tracePt t="113107" x="2725738" y="3908425"/>
          <p14:tracePt t="113124" x="2617788" y="3908425"/>
          <p14:tracePt t="113140" x="2527300" y="3908425"/>
          <p14:tracePt t="113157" x="2492375" y="3908425"/>
          <p14:tracePt t="113174" x="2438400" y="3908425"/>
          <p14:tracePt t="113190" x="2384425" y="3908425"/>
          <p14:tracePt t="113207" x="2366963" y="3908425"/>
          <p14:tracePt t="113224" x="2322513" y="3908425"/>
          <p14:tracePt t="113240" x="2276475" y="3908425"/>
          <p14:tracePt t="113257" x="2249488" y="3908425"/>
          <p14:tracePt t="113274" x="2214563" y="3908425"/>
          <p14:tracePt t="113290" x="2170113" y="3908425"/>
          <p14:tracePt t="113307" x="2151063" y="3908425"/>
          <p14:tracePt t="113324" x="2097088" y="3908425"/>
          <p14:tracePt t="113341" x="2044700" y="3908425"/>
          <p14:tracePt t="113357" x="2017713" y="3908425"/>
          <p14:tracePt t="113374" x="1971675" y="3898900"/>
          <p14:tracePt t="113390" x="1927225" y="3898900"/>
          <p14:tracePt t="113408" x="1892300" y="3898900"/>
          <p14:tracePt t="113424" x="1882775" y="3898900"/>
          <p14:tracePt t="113440" x="1846263" y="3890963"/>
          <p14:tracePt t="113458" x="1828800" y="3890963"/>
          <p14:tracePt t="113474" x="1819275" y="3890963"/>
          <p14:tracePt t="113490" x="1811338" y="3890963"/>
          <p14:tracePt t="113524" x="1792288" y="3890963"/>
          <p14:tracePt t="113540" x="1784350" y="3890963"/>
          <p14:tracePt t="113568" x="1774825" y="3890963"/>
          <p14:tracePt t="113588" x="1765300" y="3890963"/>
          <p14:tracePt t="113598" x="1757363" y="3890963"/>
          <p14:tracePt t="113618" x="1747838" y="3890963"/>
          <p14:tracePt t="113648" x="1739900" y="3890963"/>
          <p14:tracePt t="113677" x="1730375" y="3890963"/>
          <p14:tracePt t="113698" x="1720850" y="3890963"/>
          <p14:tracePt t="113788" x="1730375" y="3890963"/>
          <p14:tracePt t="113797" x="1739900" y="3890963"/>
          <p14:tracePt t="113808" x="1747838" y="3898900"/>
          <p14:tracePt t="113824" x="1774825" y="3898900"/>
          <p14:tracePt t="113840" x="1846263" y="3917950"/>
          <p14:tracePt t="113856" x="1900238" y="3935413"/>
          <p14:tracePt t="113873" x="1927225" y="3935413"/>
          <p14:tracePt t="113890" x="1981200" y="3952875"/>
          <p14:tracePt t="113906" x="2035175" y="3962400"/>
          <p14:tracePt t="113923" x="2062163" y="3962400"/>
          <p14:tracePt t="113940" x="2097088" y="3971925"/>
          <p14:tracePt t="113956" x="2151063" y="3979863"/>
          <p14:tracePt t="113973" x="2170113" y="3979863"/>
          <p14:tracePt t="113990" x="2187575" y="3989388"/>
          <p14:tracePt t="114006" x="2214563" y="3989388"/>
          <p14:tracePt t="114023" x="2222500" y="3989388"/>
          <p14:tracePt t="114040" x="2232025" y="3989388"/>
          <p14:tracePt t="114056" x="2241550" y="3989388"/>
          <p14:tracePt t="114083" x="2249488" y="3989388"/>
          <p14:tracePt t="114104" x="2259013" y="3989388"/>
          <p14:tracePt t="114143" x="2268538" y="3989388"/>
          <p14:tracePt t="114220" x="2276475" y="3989388"/>
          <p14:tracePt t="114472" x="2286000" y="3989388"/>
          <p14:tracePt t="114700" x="2286000" y="3998913"/>
          <p14:tracePt t="114710" x="2295525" y="3998913"/>
          <p14:tracePt t="114750" x="2303463" y="3998913"/>
          <p14:tracePt t="114760" x="2303463" y="4006850"/>
          <p14:tracePt t="114771" x="2322513" y="4016375"/>
          <p14:tracePt t="114787" x="2366963" y="4033838"/>
          <p14:tracePt t="114804" x="2384425" y="4043363"/>
          <p14:tracePt t="114821" x="2420938" y="4051300"/>
          <p14:tracePt t="114837" x="2474913" y="4070350"/>
          <p14:tracePt t="114854" x="2501900" y="4070350"/>
          <p14:tracePt t="114871" x="2546350" y="4087813"/>
          <p14:tracePt t="114887" x="2581275" y="4097338"/>
          <p14:tracePt t="114904" x="2600325" y="4097338"/>
          <p14:tracePt t="114921" x="2644775" y="4105275"/>
          <p14:tracePt t="114937" x="2679700" y="4114800"/>
          <p14:tracePt t="114954" x="2698750" y="4114800"/>
          <p14:tracePt t="114971" x="2743200" y="4124325"/>
          <p14:tracePt t="114987" x="2787650" y="4132263"/>
          <p14:tracePt t="115004" x="2814638" y="4141788"/>
          <p14:tracePt t="115020" x="2832100" y="4141788"/>
          <p14:tracePt t="115037" x="2851150" y="4141788"/>
          <p14:tracePt t="115054" x="2859088" y="4141788"/>
          <p14:tracePt t="115070" x="2868613" y="4141788"/>
          <p14:tracePt t="115087" x="2878138" y="4151313"/>
          <p14:tracePt t="115104" x="2886075" y="4151313"/>
          <p14:tracePt t="115137" x="2886075" y="4159250"/>
          <p14:tracePt t="115165" x="2895600" y="4159250"/>
          <p14:tracePt t="116428" x="2913063" y="4159250"/>
          <p14:tracePt t="116439" x="2967038" y="4168775"/>
          <p14:tracePt t="116447" x="3021013" y="4178300"/>
          <p14:tracePt t="116463" x="3065463" y="4178300"/>
          <p14:tracePt t="116480" x="3190875" y="4186238"/>
          <p14:tracePt t="116496" x="3316288" y="4186238"/>
          <p14:tracePt t="116513" x="3451225" y="4186238"/>
          <p14:tracePt t="116530" x="3522663" y="4186238"/>
          <p14:tracePt t="116546" x="3640138" y="4168775"/>
          <p14:tracePt t="116563" x="3746500" y="4159250"/>
          <p14:tracePt t="116580" x="3800475" y="4151313"/>
          <p14:tracePt t="116597" x="3873500" y="4151313"/>
          <p14:tracePt t="116613" x="3944938" y="4151313"/>
          <p14:tracePt t="116630" x="3979863" y="4151313"/>
          <p14:tracePt t="116647" x="4025900" y="4151313"/>
          <p14:tracePt t="116663" x="4078288" y="4141788"/>
          <p14:tracePt t="116680" x="4087813" y="4141788"/>
          <p14:tracePt t="116697" x="4105275" y="4141788"/>
          <p14:tracePt t="116713" x="4114800" y="4141788"/>
          <p14:tracePt t="116730" x="4124325" y="4141788"/>
          <p14:tracePt t="116763" x="4132263" y="4141788"/>
          <p14:tracePt t="156929" x="4132263" y="4151313"/>
          <p14:tracePt t="156948" x="4132263" y="4159250"/>
          <p14:tracePt t="156958" x="4124325" y="4159250"/>
          <p14:tracePt t="156968" x="4124325" y="4168775"/>
          <p14:tracePt t="156983" x="4114800" y="4168775"/>
          <p14:tracePt t="157000" x="4114800" y="4178300"/>
          <p14:tracePt t="157017" x="4105275" y="4186238"/>
          <p14:tracePt t="157033" x="4105275" y="4195763"/>
          <p14:tracePt t="157050" x="4097338" y="4195763"/>
          <p14:tracePt t="157066" x="4097338" y="4203700"/>
          <p14:tracePt t="157083" x="4078288" y="4213225"/>
          <p14:tracePt t="157100" x="4078288" y="4222750"/>
          <p14:tracePt t="157116" x="4070350" y="4230688"/>
          <p14:tracePt t="157133" x="4070350" y="4240213"/>
          <p14:tracePt t="157150" x="4060825" y="4249738"/>
          <p14:tracePt t="157166" x="4060825" y="4257675"/>
          <p14:tracePt t="157183" x="4051300" y="4257675"/>
          <p14:tracePt t="157199" x="4043363" y="4267200"/>
          <p14:tracePt t="157216" x="4043363" y="4276725"/>
          <p14:tracePt t="157233" x="4033838" y="4276725"/>
          <p14:tracePt t="157250" x="4033838" y="4284663"/>
          <p14:tracePt t="157266" x="4025900" y="4294188"/>
          <p14:tracePt t="157300" x="4025900" y="4303713"/>
          <p14:tracePt t="157316" x="4016375" y="4303713"/>
          <p14:tracePt t="157333" x="4016375" y="4311650"/>
          <p14:tracePt t="157356" x="4006850" y="4311650"/>
          <p14:tracePt t="157375" x="4006850" y="4321175"/>
          <p14:tracePt t="158370" x="4016375" y="4321175"/>
          <p14:tracePt t="172766" x="4016375" y="4330700"/>
          <p14:tracePt t="172774" x="4006850" y="4356100"/>
          <p14:tracePt t="172786" x="3998913" y="4375150"/>
          <p14:tracePt t="172802" x="3979863" y="4419600"/>
          <p14:tracePt t="172819" x="3971925" y="4446588"/>
          <p14:tracePt t="172836" x="3962400" y="4508500"/>
          <p14:tracePt t="172852" x="3935413" y="4562475"/>
          <p14:tracePt t="172869" x="3935413" y="4589463"/>
          <p14:tracePt t="172886" x="3925888" y="4635500"/>
          <p14:tracePt t="172902" x="3925888" y="4679950"/>
          <p14:tracePt t="172919" x="3917950" y="4706938"/>
          <p14:tracePt t="172936" x="3917950" y="4741863"/>
          <p14:tracePt t="172952" x="3925888" y="4778375"/>
          <p14:tracePt t="172969" x="3944938" y="4795838"/>
          <p14:tracePt t="172986" x="4006850" y="4849813"/>
          <p14:tracePt t="173003" x="4105275" y="4913313"/>
          <p14:tracePt t="173019" x="4168775" y="4940300"/>
          <p14:tracePt t="173023" x="4240213" y="4965700"/>
          <p14:tracePt t="173036" x="4303713" y="4984750"/>
          <p14:tracePt t="173053" x="4429125" y="5038725"/>
          <p14:tracePt t="173069" x="4491038" y="5065713"/>
          <p14:tracePt t="173086" x="4598988" y="5092700"/>
          <p14:tracePt t="173103" x="4679950" y="5127625"/>
          <p14:tracePt t="173120" x="4724400" y="5154613"/>
          <p14:tracePt t="173136" x="4760913" y="5172075"/>
          <p14:tracePt t="173152" x="4795838" y="5208588"/>
          <p14:tracePt t="173170" x="4832350" y="5253038"/>
          <p14:tracePt t="173186" x="4849813" y="5270500"/>
          <p14:tracePt t="173202" x="4876800" y="5324475"/>
          <p14:tracePt t="173219" x="4876800" y="5343525"/>
          <p14:tracePt t="173236" x="4894263" y="5370513"/>
          <p14:tracePt t="173252" x="4894263" y="5397500"/>
          <p14:tracePt t="173269" x="4894263" y="5405438"/>
          <p14:tracePt t="173286" x="4894263" y="5414963"/>
          <p14:tracePt t="173302" x="4894263" y="5422900"/>
          <p14:tracePt t="173319" x="4840288" y="5449888"/>
          <p14:tracePt t="173336" x="4778375" y="5468938"/>
          <p14:tracePt t="173352" x="4608513" y="5503863"/>
          <p14:tracePt t="173369" x="4429125" y="5522913"/>
          <p14:tracePt t="173386" x="4330700" y="5522913"/>
          <p14:tracePt t="173402" x="4141788" y="5530850"/>
          <p14:tracePt t="173419" x="3935413" y="5530850"/>
          <p14:tracePt t="173435" x="3846513" y="5530850"/>
          <p14:tracePt t="173452" x="3675063" y="5530850"/>
          <p14:tracePt t="173469" x="3549650" y="5522913"/>
          <p14:tracePt t="173486" x="3487738" y="5513388"/>
          <p14:tracePt t="173502" x="3406775" y="5503863"/>
          <p14:tracePt t="173519" x="3325813" y="5503863"/>
          <p14:tracePt t="173536" x="3298825" y="5503863"/>
          <p14:tracePt t="173552" x="3244850" y="5503863"/>
          <p14:tracePt t="173569" x="3200400" y="5503863"/>
          <p14:tracePt t="173587" x="3163888" y="5503863"/>
          <p14:tracePt t="173602" x="3155950" y="5503863"/>
          <p14:tracePt t="173619" x="3119438" y="5503863"/>
          <p14:tracePt t="173636" x="3111500" y="5503863"/>
          <p14:tracePt t="173652" x="3092450" y="5503863"/>
          <p14:tracePt t="173668" x="3065463" y="5503863"/>
          <p14:tracePt t="173685" x="3057525" y="5503863"/>
          <p14:tracePt t="173702" x="3030538" y="5503863"/>
          <p14:tracePt t="173718" x="3011488" y="5503863"/>
          <p14:tracePt t="173735" x="3003550" y="5503863"/>
          <p14:tracePt t="173777" x="2994025" y="5503863"/>
          <p14:tracePt t="173917" x="3003550" y="5503863"/>
          <p14:tracePt t="173963" x="3011488" y="5503863"/>
          <p14:tracePt t="174013" x="3021013" y="5503863"/>
          <p14:tracePt t="174065" x="3030538" y="5503863"/>
          <p14:tracePt t="174214" x="3038475" y="5503863"/>
          <p14:tracePt t="174303" x="3048000" y="5503863"/>
          <p14:tracePt t="174323" x="3065463" y="5503863"/>
          <p14:tracePt t="174333" x="3146425" y="5503863"/>
          <p14:tracePt t="174345" x="3263900" y="5503863"/>
          <p14:tracePt t="174357" x="3362325" y="5503863"/>
          <p14:tracePt t="174374" x="3594100" y="5476875"/>
          <p14:tracePt t="174391" x="3721100" y="5468938"/>
          <p14:tracePt t="174408" x="3962400" y="5432425"/>
          <p14:tracePt t="174424" x="4178300" y="5405438"/>
          <p14:tracePt t="174441" x="4348163" y="5397500"/>
          <p14:tracePt t="174457" x="4419600" y="5397500"/>
          <p14:tracePt t="174474" x="4535488" y="5397500"/>
          <p14:tracePt t="174491" x="4625975" y="5405438"/>
          <p14:tracePt t="174507" x="4652963" y="5405438"/>
          <p14:tracePt t="174524" x="4697413" y="5422900"/>
          <p14:tracePt t="174531" x="4724400" y="5432425"/>
          <p14:tracePt t="174544" x="4733925" y="5432425"/>
          <p14:tracePt t="174557" x="4751388" y="5432425"/>
          <p14:tracePt t="174574" x="4768850" y="5432425"/>
          <p14:tracePt t="174591" x="4787900" y="5432425"/>
          <p14:tracePt t="174608" x="4795838" y="5441950"/>
          <p14:tracePt t="174623" x="4813300" y="5441950"/>
          <p14:tracePt t="174640" x="4822825" y="5449888"/>
          <p14:tracePt t="174658" x="4840288" y="5449888"/>
          <p14:tracePt t="174674" x="4859338" y="5449888"/>
          <p14:tracePt t="174690" x="4876800" y="5449888"/>
          <p14:tracePt t="174707" x="4886325" y="5449888"/>
          <p14:tracePt t="174724" x="4913313" y="5449888"/>
          <p14:tracePt t="174740" x="4930775" y="5449888"/>
          <p14:tracePt t="174757" x="4930775" y="5441950"/>
          <p14:tracePt t="174774" x="4948238" y="5441950"/>
          <p14:tracePt t="174790" x="4957763" y="5432425"/>
          <p14:tracePt t="174807" x="4965700" y="5432425"/>
          <p14:tracePt t="174823" x="4975225" y="5414963"/>
          <p14:tracePt t="174840" x="4992688" y="5414963"/>
          <p14:tracePt t="174857" x="4992688" y="5405438"/>
          <p14:tracePt t="174873" x="5002213" y="5405438"/>
          <p14:tracePt t="174890" x="5011738" y="5397500"/>
          <p14:tracePt t="174906" x="5019675" y="5387975"/>
          <p14:tracePt t="174939" x="5029200" y="5378450"/>
          <p14:tracePt t="174973" x="5029200" y="5370513"/>
          <p14:tracePt t="174989" x="5038725" y="5370513"/>
          <p14:tracePt t="175006" x="5038725" y="5360988"/>
          <p14:tracePt t="175025" x="5046663" y="5360988"/>
          <p14:tracePt t="175054" x="5046663" y="5351463"/>
          <p14:tracePt t="175105" x="5046663" y="5343525"/>
          <p14:tracePt t="175197" x="5046663" y="5334000"/>
          <p14:tracePt t="175405" x="5046663" y="5324475"/>
          <p14:tracePt t="186496" x="5038725" y="5316538"/>
          <p14:tracePt t="186515" x="5029200" y="5307013"/>
          <p14:tracePt t="186536" x="5019675" y="5307013"/>
          <p14:tracePt t="186555" x="5011738" y="5307013"/>
          <p14:tracePt t="186565" x="5002213" y="5297488"/>
          <p14:tracePt t="186585" x="4992688" y="5297488"/>
          <p14:tracePt t="186605" x="4984750" y="5297488"/>
          <p14:tracePt t="186624" x="4975225" y="5297488"/>
          <p14:tracePt t="186644" x="4965700" y="5297488"/>
          <p14:tracePt t="186654" x="4957763" y="5289550"/>
          <p14:tracePt t="186674" x="4948238" y="5289550"/>
          <p14:tracePt t="186684" x="4940300" y="5289550"/>
          <p14:tracePt t="186703" x="4930775" y="5289550"/>
          <p14:tracePt t="186713" x="4921250" y="5289550"/>
          <p14:tracePt t="186733" x="4913313" y="5289550"/>
          <p14:tracePt t="186743" x="4903788" y="5280025"/>
          <p14:tracePt t="186763" x="4894263" y="5280025"/>
          <p14:tracePt t="186794" x="4886325" y="5280025"/>
          <p14:tracePt t="186983" x="4886325" y="5289550"/>
          <p14:tracePt t="187043" x="4894263" y="5289550"/>
          <p14:tracePt t="187052" x="4894263" y="5297488"/>
          <p14:tracePt t="187092" x="4903788" y="5297488"/>
          <p14:tracePt t="187122" x="4913313" y="5297488"/>
          <p14:tracePt t="187132" x="4913313" y="5307013"/>
          <p14:tracePt t="187171" x="4913313" y="5316538"/>
          <p14:tracePt t="187192" x="4921250" y="5316538"/>
          <p14:tracePt t="194237" x="4921250" y="5324475"/>
          <p14:tracePt t="202406" x="4913313" y="5324475"/>
          <p14:tracePt t="202415" x="4903788" y="5324475"/>
          <p14:tracePt t="202427" x="4903788" y="5316538"/>
          <p14:tracePt t="202446" x="4894263" y="5316538"/>
          <p14:tracePt t="202475" x="4894263" y="5307013"/>
          <p14:tracePt t="202514" x="4886325" y="5307013"/>
          <p14:tracePt t="202564" x="4886325" y="5297488"/>
          <p14:tracePt t="202604" x="4876800" y="5297488"/>
          <p14:tracePt t="202654" x="4867275" y="5297488"/>
          <p14:tracePt t="202713" x="4867275" y="5289550"/>
          <p14:tracePt t="202734" x="4859338" y="5289550"/>
          <p14:tracePt t="202812" x="4849813" y="5289550"/>
          <p14:tracePt t="203220" x="4859338" y="5289550"/>
          <p14:tracePt t="217690" x="4876800" y="5289550"/>
          <p14:tracePt t="217700" x="4894263" y="5289550"/>
          <p14:tracePt t="217708" x="4903788" y="5289550"/>
          <p14:tracePt t="217721" x="4913313" y="5289550"/>
          <p14:tracePt t="217737" x="4940300" y="5289550"/>
          <p14:tracePt t="217754" x="4948238" y="5289550"/>
          <p14:tracePt t="217771" x="4975225" y="5297488"/>
          <p14:tracePt t="217788" x="5002213" y="5307013"/>
          <p14:tracePt t="217804" x="5019675" y="5316538"/>
          <p14:tracePt t="217821" x="5038725" y="5324475"/>
          <p14:tracePt t="217837" x="5065713" y="5334000"/>
          <p14:tracePt t="217854" x="5073650" y="5343525"/>
          <p14:tracePt t="217871" x="5100638" y="5351463"/>
          <p14:tracePt t="217887" x="5118100" y="5370513"/>
          <p14:tracePt t="217904" x="5127625" y="5378450"/>
          <p14:tracePt t="217921" x="5154613" y="5397500"/>
          <p14:tracePt t="217937" x="5181600" y="5422900"/>
          <p14:tracePt t="217954" x="5191125" y="5432425"/>
          <p14:tracePt t="217971" x="5208588" y="5449888"/>
          <p14:tracePt t="217988" x="5226050" y="5468938"/>
          <p14:tracePt t="218004" x="5235575" y="5476875"/>
          <p14:tracePt t="218021" x="5245100" y="5495925"/>
          <p14:tracePt t="218037" x="5253038" y="5513388"/>
          <p14:tracePt t="218054" x="5262563" y="5530850"/>
          <p14:tracePt t="218071" x="5262563" y="5549900"/>
          <p14:tracePt t="218087" x="5270500" y="5575300"/>
          <p14:tracePt t="218104" x="5270500" y="5584825"/>
          <p14:tracePt t="218121" x="5270500" y="5621338"/>
          <p14:tracePt t="218137" x="5270500" y="5656263"/>
          <p14:tracePt t="218154" x="5270500" y="5683250"/>
          <p14:tracePt t="218171" x="5262563" y="5727700"/>
          <p14:tracePt t="218188" x="5262563" y="5773738"/>
          <p14:tracePt t="218204" x="5253038" y="5781675"/>
          <p14:tracePt t="218221" x="5245100" y="5808663"/>
          <p14:tracePt t="218238" x="5235575" y="5818188"/>
          <p14:tracePt t="218254" x="5218113" y="5835650"/>
          <p14:tracePt t="218271" x="5218113" y="5854700"/>
          <p14:tracePt t="218287" x="5191125" y="5880100"/>
          <p14:tracePt t="218304" x="5172075" y="5899150"/>
          <p14:tracePt t="218321" x="5164138" y="5899150"/>
          <p14:tracePt t="218338" x="5145088" y="5916613"/>
          <p14:tracePt t="218354" x="5118100" y="5934075"/>
          <p14:tracePt t="218371" x="5110163" y="5934075"/>
          <p14:tracePt t="218388" x="5083175" y="5953125"/>
          <p14:tracePt t="218404" x="5056188" y="5953125"/>
          <p14:tracePt t="218421" x="5038725" y="5961063"/>
          <p14:tracePt t="218438" x="5002213" y="5970588"/>
          <p14:tracePt t="218454" x="4975225" y="5980113"/>
          <p14:tracePt t="218471" x="4948238" y="5980113"/>
          <p14:tracePt t="218488" x="4921250" y="5988050"/>
          <p14:tracePt t="218504" x="4894263" y="5988050"/>
          <p14:tracePt t="218522" x="4859338" y="5988050"/>
          <p14:tracePt t="218537" x="4840288" y="5988050"/>
          <p14:tracePt t="218554" x="4805363" y="5988050"/>
          <p14:tracePt t="218571" x="4778375" y="5988050"/>
          <p14:tracePt t="218588" x="4751388" y="5980113"/>
          <p14:tracePt t="218604" x="4706938" y="5961063"/>
          <p14:tracePt t="218621" x="4679950" y="5934075"/>
          <p14:tracePt t="218637" x="4660900" y="5916613"/>
          <p14:tracePt t="218654" x="4635500" y="5889625"/>
          <p14:tracePt t="218671" x="4616450" y="5880100"/>
          <p14:tracePt t="218687" x="4589463" y="5854700"/>
          <p14:tracePt t="218704" x="4562475" y="5818188"/>
          <p14:tracePt t="218721" x="4554538" y="5808663"/>
          <p14:tracePt t="218737" x="4527550" y="5764213"/>
          <p14:tracePt t="218754" x="4508500" y="5746750"/>
          <p14:tracePt t="218771" x="4500563" y="5710238"/>
          <p14:tracePt t="218787" x="4491038" y="5702300"/>
          <p14:tracePt t="218804" x="4483100" y="5665788"/>
          <p14:tracePt t="218820" x="4473575" y="5638800"/>
          <p14:tracePt t="218837" x="4464050" y="5611813"/>
          <p14:tracePt t="218854" x="4456113" y="5567363"/>
          <p14:tracePt t="218871" x="4456113" y="5522913"/>
          <p14:tracePt t="218887" x="4456113" y="5513388"/>
          <p14:tracePt t="218904" x="4456113" y="5476875"/>
          <p14:tracePt t="218920" x="4456113" y="5449888"/>
          <p14:tracePt t="218937" x="4456113" y="5441950"/>
          <p14:tracePt t="218953" x="4456113" y="5414963"/>
          <p14:tracePt t="218970" x="4456113" y="5387975"/>
          <p14:tracePt t="218987" x="4464050" y="5370513"/>
          <p14:tracePt t="219003" x="4464050" y="5351463"/>
          <p14:tracePt t="219020" x="4483100" y="5334000"/>
          <p14:tracePt t="219037" x="4483100" y="5324475"/>
          <p14:tracePt t="219053" x="4500563" y="5307013"/>
          <p14:tracePt t="219070" x="4527550" y="5289550"/>
          <p14:tracePt t="219088" x="4545013" y="5270500"/>
          <p14:tracePt t="219104" x="4554538" y="5262563"/>
          <p14:tracePt t="219121" x="4572000" y="5253038"/>
          <p14:tracePt t="219138" x="4598988" y="5245100"/>
          <p14:tracePt t="219154" x="4616450" y="5235575"/>
          <p14:tracePt t="219170" x="4652963" y="5226050"/>
          <p14:tracePt t="219188" x="4670425" y="5218113"/>
          <p14:tracePt t="219204" x="4697413" y="5208588"/>
          <p14:tracePt t="219220" x="4724400" y="5208588"/>
          <p14:tracePt t="219238" x="4741863" y="5199063"/>
          <p14:tracePt t="219254" x="4778375" y="5199063"/>
          <p14:tracePt t="219270" x="4805363" y="5199063"/>
          <p14:tracePt t="219288" x="4832350" y="5199063"/>
          <p14:tracePt t="219304" x="4867275" y="5199063"/>
          <p14:tracePt t="219320" x="4913313" y="5199063"/>
          <p14:tracePt t="219337" x="4940300" y="5199063"/>
          <p14:tracePt t="219354" x="4992688" y="5218113"/>
          <p14:tracePt t="219370" x="5029200" y="5235575"/>
          <p14:tracePt t="219387" x="5065713" y="5262563"/>
          <p14:tracePt t="219404" x="5073650" y="5270500"/>
          <p14:tracePt t="219420" x="5100638" y="5289550"/>
          <p14:tracePt t="219437" x="5127625" y="5316538"/>
          <p14:tracePt t="219454" x="5137150" y="5343525"/>
          <p14:tracePt t="219470" x="5154613" y="5360988"/>
          <p14:tracePt t="219487" x="5181600" y="5397500"/>
          <p14:tracePt t="219504" x="5181600" y="5405438"/>
          <p14:tracePt t="219520" x="5199063" y="5432425"/>
          <p14:tracePt t="219526" x="5199063" y="5441950"/>
          <p14:tracePt t="219538" x="5199063" y="5449888"/>
          <p14:tracePt t="219553" x="5199063" y="5459413"/>
          <p14:tracePt t="219570" x="5208588" y="5468938"/>
          <p14:tracePt t="219587" x="5208588" y="5476875"/>
          <p14:tracePt t="219606" x="5208588" y="5495925"/>
          <p14:tracePt t="219637" x="5218113" y="5503863"/>
          <p14:tracePt t="219677" x="5226050" y="5513388"/>
          <p14:tracePt t="220592" x="5226050" y="5540375"/>
          <p14:tracePt t="220600" x="5253038" y="5575300"/>
          <p14:tracePt t="220609" x="5270500" y="5611813"/>
          <p14:tracePt t="220621" x="5289550" y="5648325"/>
          <p14:tracePt t="220638" x="5316538" y="5702300"/>
          <p14:tracePt t="220654" x="5343525" y="5727700"/>
          <p14:tracePt t="220671" x="5387975" y="5781675"/>
          <p14:tracePt t="220688" x="5441950" y="5827713"/>
          <p14:tracePt t="220704" x="5468938" y="5845175"/>
          <p14:tracePt t="220721" x="5522913" y="5880100"/>
          <p14:tracePt t="220738" x="5567363" y="5907088"/>
          <p14:tracePt t="220754" x="5594350" y="5916613"/>
          <p14:tracePt t="220771" x="5656263" y="5953125"/>
          <p14:tracePt t="220788" x="5710238" y="5961063"/>
          <p14:tracePt t="220804" x="5737225" y="5970588"/>
          <p14:tracePt t="220821" x="5791200" y="5980113"/>
          <p14:tracePt t="220838" x="5845175" y="5988050"/>
          <p14:tracePt t="220854" x="5862638" y="5988050"/>
          <p14:tracePt t="220871" x="5907088" y="5997575"/>
          <p14:tracePt t="220888" x="5953125" y="5997575"/>
          <p14:tracePt t="220904" x="5988050" y="5997575"/>
          <p14:tracePt t="220921" x="6051550" y="5997575"/>
          <p14:tracePt t="220938" x="6122988" y="5980113"/>
          <p14:tracePt t="220954" x="6149975" y="5970588"/>
          <p14:tracePt t="220971" x="6221413" y="5953125"/>
          <p14:tracePt t="220988" x="6284913" y="5934075"/>
          <p14:tracePt t="221005" x="6329363" y="5916613"/>
          <p14:tracePt t="221021" x="6356350" y="5916613"/>
          <p14:tracePt t="221038" x="6400800" y="5889625"/>
          <p14:tracePt t="221054" x="6418263" y="5889625"/>
          <p14:tracePt t="221071" x="6454775" y="5872163"/>
          <p14:tracePt t="221087" x="6472238" y="5862638"/>
          <p14:tracePt t="221104" x="6472238" y="5854700"/>
          <p14:tracePt t="221121" x="6481763" y="5845175"/>
          <p14:tracePt t="221137" x="6489700" y="5835650"/>
          <p14:tracePt t="221154" x="6508750" y="5808663"/>
          <p14:tracePt t="221171" x="6516688" y="5791200"/>
          <p14:tracePt t="221187" x="6516688" y="5754688"/>
          <p14:tracePt t="221204" x="6526213" y="5727700"/>
          <p14:tracePt t="221221" x="6526213" y="5702300"/>
          <p14:tracePt t="221238" x="6526213" y="5675313"/>
          <p14:tracePt t="221254" x="6526213" y="5648325"/>
          <p14:tracePt t="221271" x="6526213" y="5621338"/>
          <p14:tracePt t="221288" x="6526213" y="5594350"/>
          <p14:tracePt t="221304" x="6508750" y="5557838"/>
          <p14:tracePt t="221321" x="6489700" y="5540375"/>
          <p14:tracePt t="221337" x="6464300" y="5503863"/>
          <p14:tracePt t="221354" x="6418263" y="5459413"/>
          <p14:tracePt t="221370" x="6400800" y="5432425"/>
          <p14:tracePt t="221387" x="6356350" y="5387975"/>
          <p14:tracePt t="221404" x="6302375" y="5343525"/>
          <p14:tracePt t="221420" x="6284913" y="5316538"/>
          <p14:tracePt t="221437" x="6238875" y="5289550"/>
          <p14:tracePt t="221454" x="6184900" y="5245100"/>
          <p14:tracePt t="221470" x="6149975" y="5235575"/>
          <p14:tracePt t="221487" x="6078538" y="5191125"/>
          <p14:tracePt t="221504" x="6015038" y="5164138"/>
          <p14:tracePt t="221521" x="5943600" y="5127625"/>
          <p14:tracePt t="221537" x="5916613" y="5127625"/>
          <p14:tracePt t="221554" x="5845175" y="5110163"/>
          <p14:tracePt t="221571" x="5818188" y="5100638"/>
          <p14:tracePt t="221587" x="5773738" y="5092700"/>
          <p14:tracePt t="221604" x="5719763" y="5092700"/>
          <p14:tracePt t="221621" x="5692775" y="5092700"/>
          <p14:tracePt t="221637" x="5648325" y="5100638"/>
          <p14:tracePt t="221654" x="5594350" y="5110163"/>
          <p14:tracePt t="221670" x="5567363" y="5118100"/>
          <p14:tracePt t="221687" x="5522913" y="5145088"/>
          <p14:tracePt t="221704" x="5476875" y="5164138"/>
          <p14:tracePt t="221720" x="5432425" y="5191125"/>
          <p14:tracePt t="221737" x="5414963" y="5199063"/>
          <p14:tracePt t="221754" x="5378450" y="5218113"/>
          <p14:tracePt t="221770" x="5351463" y="5226050"/>
          <p14:tracePt t="221787" x="5343525" y="5245100"/>
          <p14:tracePt t="221804" x="5324475" y="5253038"/>
          <p14:tracePt t="221820" x="5307013" y="5289550"/>
          <p14:tracePt t="221837" x="5289550" y="5316538"/>
          <p14:tracePt t="221854" x="5253038" y="5370513"/>
          <p14:tracePt t="221870" x="5235575" y="5414963"/>
          <p14:tracePt t="221887" x="5226050" y="5441950"/>
          <p14:tracePt t="221904" x="5199063" y="5476875"/>
          <p14:tracePt t="221920" x="5191125" y="5513388"/>
          <p14:tracePt t="221937" x="5191125" y="5522913"/>
          <p14:tracePt t="221954" x="5181600" y="5549900"/>
          <p14:tracePt t="221970" x="5181600" y="5567363"/>
          <p14:tracePt t="221987" x="5172075" y="5584825"/>
          <p14:tracePt t="222003" x="5172075" y="5621338"/>
          <p14:tracePt t="222020" x="5172075" y="5648325"/>
          <p14:tracePt t="222037" x="5172075" y="5665788"/>
          <p14:tracePt t="222054" x="5172075" y="5702300"/>
          <p14:tracePt t="222070" x="5172075" y="5719763"/>
          <p14:tracePt t="222087" x="5191125" y="5754688"/>
          <p14:tracePt t="222103" x="5191125" y="5764213"/>
          <p14:tracePt t="222120" x="5208588" y="5781675"/>
          <p14:tracePt t="222137" x="5208588" y="5791200"/>
          <p14:tracePt t="222153" x="5218113" y="5808663"/>
          <p14:tracePt t="222170" x="5226050" y="5818188"/>
          <p14:tracePt t="222186" x="5245100" y="5827713"/>
          <p14:tracePt t="222204" x="5253038" y="5827713"/>
          <p14:tracePt t="222220" x="5262563" y="5845175"/>
          <p14:tracePt t="222237" x="5270500" y="5845175"/>
          <p14:tracePt t="222254" x="5280025" y="5854700"/>
          <p14:tracePt t="222270" x="5289550" y="5854700"/>
          <p14:tracePt t="222288" x="5297488" y="5862638"/>
          <p14:tracePt t="222303" x="5307013" y="5862638"/>
          <p14:tracePt t="222320" x="5316538" y="5872163"/>
          <p14:tracePt t="222336" x="5324475" y="5872163"/>
          <p14:tracePt t="222353" x="5334000" y="5872163"/>
          <p14:tracePt t="222370" x="5343525" y="5880100"/>
          <p14:tracePt t="222386" x="5351463" y="5880100"/>
          <p14:tracePt t="222403" x="5370513" y="5889625"/>
          <p14:tracePt t="222420" x="5378450" y="5889625"/>
          <p14:tracePt t="222437" x="5397500" y="5899150"/>
          <p14:tracePt t="222453" x="5405438" y="5899150"/>
          <p14:tracePt t="222470" x="5422900" y="5907088"/>
          <p14:tracePt t="222486" x="5432425" y="5907088"/>
          <p14:tracePt t="222519" x="5449888" y="5907088"/>
          <p14:tracePt t="222544" x="5459413" y="5907088"/>
          <p14:tracePt t="222605" x="5468938" y="5907088"/>
          <p14:tracePt t="223189" x="5476875" y="5907088"/>
        </p14:tracePtLst>
      </p14:laserTraceLst>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967834" y="1771989"/>
            <a:ext cx="5867510" cy="3819028"/>
            <a:chOff x="6816080" y="3074222"/>
            <a:chExt cx="5867510" cy="3819028"/>
          </a:xfrm>
        </p:grpSpPr>
        <p:grpSp>
          <p:nvGrpSpPr>
            <p:cNvPr id="65" name="Group 64"/>
            <p:cNvGrpSpPr/>
            <p:nvPr/>
          </p:nvGrpSpPr>
          <p:grpSpPr>
            <a:xfrm>
              <a:off x="6816080" y="3074222"/>
              <a:ext cx="5867510" cy="3819028"/>
              <a:chOff x="5886815" y="1889051"/>
              <a:chExt cx="5867510" cy="3819028"/>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6815" y="1889051"/>
                <a:ext cx="5867510" cy="3819028"/>
              </a:xfrm>
              <a:prstGeom prst="rect">
                <a:avLst/>
              </a:prstGeom>
              <a:ln>
                <a:noFill/>
              </a:ln>
              <a:effectLst>
                <a:outerShdw blurRad="292100" dist="139700" dir="2700000" algn="tl" rotWithShape="0">
                  <a:srgbClr val="333333">
                    <a:alpha val="65000"/>
                  </a:srgbClr>
                </a:outerShdw>
              </a:effectLst>
            </p:spPr>
          </p:pic>
          <p:sp>
            <p:nvSpPr>
              <p:cNvPr id="19" name="Rectangle 18"/>
              <p:cNvSpPr/>
              <p:nvPr/>
            </p:nvSpPr>
            <p:spPr>
              <a:xfrm>
                <a:off x="6314762" y="3216429"/>
                <a:ext cx="831314" cy="152318"/>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p:cNvSpPr/>
              <p:nvPr/>
            </p:nvSpPr>
            <p:spPr>
              <a:xfrm>
                <a:off x="8308800" y="3218400"/>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p:cNvSpPr/>
              <p:nvPr/>
            </p:nvSpPr>
            <p:spPr>
              <a:xfrm>
                <a:off x="8154764" y="3074400"/>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p:cNvSpPr/>
              <p:nvPr/>
            </p:nvSpPr>
            <p:spPr>
              <a:xfrm>
                <a:off x="6930000" y="3074400"/>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7642660" y="3056499"/>
                <a:ext cx="2520280" cy="152318"/>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0" name="Rectangle 39"/>
            <p:cNvSpPr/>
            <p:nvPr/>
          </p:nvSpPr>
          <p:spPr>
            <a:xfrm>
              <a:off x="7920000" y="3151183"/>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p:cNvSpPr/>
            <p:nvPr/>
          </p:nvSpPr>
          <p:spPr>
            <a:xfrm>
              <a:off x="9187200" y="3151183"/>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 name="Group 2"/>
          <p:cNvGrpSpPr/>
          <p:nvPr/>
        </p:nvGrpSpPr>
        <p:grpSpPr>
          <a:xfrm>
            <a:off x="5967571" y="1769016"/>
            <a:ext cx="5867773" cy="4596606"/>
            <a:chOff x="5884625" y="1889051"/>
            <a:chExt cx="5867773" cy="4596606"/>
          </a:xfrm>
        </p:grpSpPr>
        <p:grpSp>
          <p:nvGrpSpPr>
            <p:cNvPr id="67" name="Group 66"/>
            <p:cNvGrpSpPr/>
            <p:nvPr/>
          </p:nvGrpSpPr>
          <p:grpSpPr>
            <a:xfrm>
              <a:off x="5884625" y="1889051"/>
              <a:ext cx="5867773" cy="4596606"/>
              <a:chOff x="5884625" y="1889051"/>
              <a:chExt cx="5867773" cy="4596606"/>
            </a:xfrm>
          </p:grpSpPr>
          <p:grpSp>
            <p:nvGrpSpPr>
              <p:cNvPr id="60" name="Group 59"/>
              <p:cNvGrpSpPr/>
              <p:nvPr/>
            </p:nvGrpSpPr>
            <p:grpSpPr>
              <a:xfrm>
                <a:off x="5884625" y="1889051"/>
                <a:ext cx="5867773" cy="4596606"/>
                <a:chOff x="5884625" y="1889051"/>
                <a:chExt cx="5867773" cy="4596606"/>
              </a:xfrm>
            </p:grpSpPr>
            <p:grpSp>
              <p:nvGrpSpPr>
                <p:cNvPr id="28" name="Group 27"/>
                <p:cNvGrpSpPr/>
                <p:nvPr/>
              </p:nvGrpSpPr>
              <p:grpSpPr>
                <a:xfrm>
                  <a:off x="5884625" y="1889051"/>
                  <a:ext cx="5867773" cy="4596606"/>
                  <a:chOff x="5884625" y="1889051"/>
                  <a:chExt cx="5867773" cy="4596606"/>
                </a:xfrm>
              </p:grpSpPr>
              <p:grpSp>
                <p:nvGrpSpPr>
                  <p:cNvPr id="17" name="Group 16"/>
                  <p:cNvGrpSpPr/>
                  <p:nvPr/>
                </p:nvGrpSpPr>
                <p:grpSpPr>
                  <a:xfrm>
                    <a:off x="5884625" y="1889051"/>
                    <a:ext cx="5867773" cy="3816424"/>
                    <a:chOff x="5844851" y="2420888"/>
                    <a:chExt cx="5891932" cy="3834924"/>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851" y="2420888"/>
                      <a:ext cx="5891932" cy="3834924"/>
                    </a:xfrm>
                    <a:prstGeom prst="rect">
                      <a:avLst/>
                    </a:prstGeom>
                    <a:ln>
                      <a:noFill/>
                    </a:ln>
                    <a:effectLst>
                      <a:outerShdw blurRad="292100" dist="139700" dir="2700000" algn="tl" rotWithShape="0">
                        <a:srgbClr val="333333">
                          <a:alpha val="65000"/>
                        </a:srgbClr>
                      </a:outerShdw>
                    </a:effectLst>
                  </p:spPr>
                </p:pic>
                <p:sp>
                  <p:nvSpPr>
                    <p:cNvPr id="16" name="Rectangle 15"/>
                    <p:cNvSpPr/>
                    <p:nvPr/>
                  </p:nvSpPr>
                  <p:spPr>
                    <a:xfrm>
                      <a:off x="6731863" y="4019775"/>
                      <a:ext cx="3607592" cy="162785"/>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2" name="Picture 21"/>
                  <p:cNvPicPr>
                    <a:picLocks noChangeAspect="1"/>
                  </p:cNvPicPr>
                  <p:nvPr/>
                </p:nvPicPr>
                <p:blipFill>
                  <a:blip r:embed="rId5"/>
                  <a:stretch>
                    <a:fillRect/>
                  </a:stretch>
                </p:blipFill>
                <p:spPr>
                  <a:xfrm>
                    <a:off x="6347151" y="3798413"/>
                    <a:ext cx="3675200" cy="2687244"/>
                  </a:xfrm>
                  <a:prstGeom prst="rect">
                    <a:avLst/>
                  </a:prstGeom>
                </p:spPr>
              </p:pic>
              <p:sp>
                <p:nvSpPr>
                  <p:cNvPr id="27" name="Curved Left Arrow 26"/>
                  <p:cNvSpPr/>
                  <p:nvPr/>
                </p:nvSpPr>
                <p:spPr>
                  <a:xfrm rot="1545085">
                    <a:off x="10245967" y="3819514"/>
                    <a:ext cx="642014" cy="101920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56" name="Rectangle 55"/>
                <p:cNvSpPr/>
                <p:nvPr/>
              </p:nvSpPr>
              <p:spPr>
                <a:xfrm>
                  <a:off x="8308800" y="3219938"/>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p:cNvSpPr/>
                <p:nvPr/>
              </p:nvSpPr>
              <p:spPr>
                <a:xfrm>
                  <a:off x="8154764" y="3073856"/>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p:cNvSpPr/>
                <p:nvPr/>
              </p:nvSpPr>
              <p:spPr>
                <a:xfrm>
                  <a:off x="6930000" y="3073856"/>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p:cNvSpPr/>
                <p:nvPr/>
              </p:nvSpPr>
              <p:spPr>
                <a:xfrm>
                  <a:off x="6145163" y="3362531"/>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6" name="Rectangle 65"/>
              <p:cNvSpPr/>
              <p:nvPr/>
            </p:nvSpPr>
            <p:spPr>
              <a:xfrm>
                <a:off x="7754400" y="5673600"/>
                <a:ext cx="270000" cy="104400"/>
              </a:xfrm>
              <a:prstGeom prst="rect">
                <a:avLst/>
              </a:prstGeom>
              <a:solidFill>
                <a:srgbClr val="64584E"/>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7" name="Rectangle 36"/>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Content Placeholder 8"/>
          <p:cNvSpPr>
            <a:spLocks noGrp="1"/>
          </p:cNvSpPr>
          <p:nvPr>
            <p:ph idx="1"/>
          </p:nvPr>
        </p:nvSpPr>
        <p:spPr>
          <a:xfrm>
            <a:off x="720000" y="1772816"/>
            <a:ext cx="4986741" cy="2174696"/>
          </a:xfrm>
        </p:spPr>
        <p:txBody>
          <a:bodyPr/>
          <a:lstStyle/>
          <a:p>
            <a:pPr marL="324000" indent="-324000">
              <a:buBlip>
                <a:blip r:embed="rId6"/>
              </a:buBlip>
            </a:pPr>
            <a:r>
              <a:rPr lang="en-US" sz="2200" dirty="0"/>
              <a:t>Use ssh to connect:</a:t>
            </a:r>
            <a:br>
              <a:rPr lang="en-US" dirty="0"/>
            </a:br>
            <a:r>
              <a:rPr lang="en-US" sz="2000" dirty="0">
                <a:latin typeface="Courier New" panose="02070309020205020404" pitchFamily="49" charset="0"/>
                <a:cs typeface="Courier New" panose="02070309020205020404" pitchFamily="49" charset="0"/>
              </a:rPr>
              <a:t>$ ssh -A vscXXXXX@&lt;host_name&gt;</a:t>
            </a:r>
            <a:endParaRPr lang="en-US" dirty="0"/>
          </a:p>
          <a:p>
            <a:pPr marL="324000" indent="-324000">
              <a:buBlip>
                <a:blip r:embed="rId6"/>
              </a:buBlip>
            </a:pPr>
            <a:r>
              <a:rPr lang="en-US" sz="2200" dirty="0"/>
              <a:t>If key not found:</a:t>
            </a:r>
            <a:br>
              <a:rPr lang="en-US"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i</a:t>
            </a:r>
            <a:r>
              <a:rPr lang="en-US" sz="1800" b="1" dirty="0">
                <a:latin typeface="Courier New" panose="02070309020205020404" pitchFamily="49" charset="0"/>
                <a:cs typeface="Courier New" panose="02070309020205020404" pitchFamily="49" charset="0"/>
              </a:rPr>
              <a:t> &lt;/path/to/</a:t>
            </a:r>
            <a:r>
              <a:rPr lang="en-US" sz="1800" b="1" dirty="0" err="1">
                <a:latin typeface="Courier New" panose="02070309020205020404" pitchFamily="49" charset="0"/>
                <a:cs typeface="Courier New" panose="02070309020205020404" pitchFamily="49" charset="0"/>
              </a:rPr>
              <a:t>keyfile</a:t>
            </a:r>
            <a:r>
              <a:rPr lang="en-US" sz="1800" b="1" dirty="0">
                <a:latin typeface="Courier New" panose="02070309020205020404" pitchFamily="49" charset="0"/>
                <a:cs typeface="Courier New" panose="02070309020205020404" pitchFamily="49" charset="0"/>
              </a:rPr>
              <a:t>&gt; </a:t>
            </a:r>
            <a:r>
              <a:rPr lang="en-US" sz="1800" dirty="0">
                <a:latin typeface="Courier New" panose="02070309020205020404" pitchFamily="49" charset="0"/>
                <a:cs typeface="Courier New" panose="02070309020205020404" pitchFamily="49" charset="0"/>
              </a:rPr>
              <a:t>...</a:t>
            </a:r>
            <a:endParaRPr lang="nl-BE" sz="1800" dirty="0">
              <a:latin typeface="Courier New" panose="02070309020205020404" pitchFamily="49" charset="0"/>
              <a:cs typeface="Courier New" panose="02070309020205020404" pitchFamily="49" charset="0"/>
            </a:endParaRPr>
          </a:p>
          <a:p>
            <a:pPr marL="0" indent="0">
              <a:buNone/>
            </a:pPr>
            <a:br>
              <a:rPr lang="en-US" dirty="0"/>
            </a:br>
            <a:br>
              <a:rPr lang="en-US" dirty="0">
                <a:latin typeface="Courier New" panose="02070309020205020404" pitchFamily="49" charset="0"/>
                <a:cs typeface="Courier New" panose="02070309020205020404" pitchFamily="49" charset="0"/>
              </a:rPr>
            </a:br>
            <a:endParaRPr lang="nl-BE" dirty="0">
              <a:latin typeface="Courier New" panose="02070309020205020404" pitchFamily="49" charset="0"/>
              <a:cs typeface="Courier New" panose="02070309020205020404" pitchFamily="49" charset="0"/>
            </a:endParaRPr>
          </a:p>
        </p:txBody>
      </p:sp>
      <p:sp>
        <p:nvSpPr>
          <p:cNvPr id="15" name="TextBox 14"/>
          <p:cNvSpPr txBox="1"/>
          <p:nvPr/>
        </p:nvSpPr>
        <p:spPr>
          <a:xfrm>
            <a:off x="670532" y="4006337"/>
            <a:ext cx="4029518" cy="1785104"/>
          </a:xfrm>
          <a:prstGeom prst="rect">
            <a:avLst/>
          </a:prstGeom>
          <a:noFill/>
          <a:ln w="19050">
            <a:solidFill>
              <a:srgbClr val="FF0000"/>
            </a:solidFill>
          </a:ln>
        </p:spPr>
        <p:txBody>
          <a:bodyPr wrap="square" rtlCol="0">
            <a:spAutoFit/>
          </a:bodyPr>
          <a:lstStyle/>
          <a:p>
            <a:r>
              <a:rPr lang="en-US" sz="2200" dirty="0"/>
              <a:t>If asked for </a:t>
            </a:r>
            <a:r>
              <a:rPr lang="en-US" sz="2200" b="1" dirty="0">
                <a:solidFill>
                  <a:srgbClr val="FF0000"/>
                </a:solidFill>
              </a:rPr>
              <a:t>password</a:t>
            </a:r>
            <a:r>
              <a:rPr lang="en-US" sz="2200" dirty="0"/>
              <a:t>, please stop connecting and contact support, otherwise after a few attempts you will be blocked for 24h.</a:t>
            </a:r>
          </a:p>
        </p:txBody>
      </p:sp>
      <p:sp>
        <p:nvSpPr>
          <p:cNvPr id="20" name="TextBox 19"/>
          <p:cNvSpPr txBox="1"/>
          <p:nvPr/>
        </p:nvSpPr>
        <p:spPr>
          <a:xfrm>
            <a:off x="6240016" y="508583"/>
            <a:ext cx="5536176" cy="1077218"/>
          </a:xfrm>
          <a:prstGeom prst="rect">
            <a:avLst/>
          </a:prstGeom>
          <a:noFill/>
          <a:ln w="19050">
            <a:solidFill>
              <a:schemeClr val="accent5"/>
            </a:solidFill>
          </a:ln>
        </p:spPr>
        <p:txBody>
          <a:bodyPr wrap="square" rtlCol="0">
            <a:spAutoFit/>
          </a:bodyPr>
          <a:lstStyle/>
          <a:p>
            <a:r>
              <a:rPr lang="en-US" sz="3200" b="1" dirty="0"/>
              <a:t>Hostname: </a:t>
            </a:r>
            <a:r>
              <a:rPr lang="en-US" sz="3200" b="1" dirty="0">
                <a:latin typeface="Courier New" panose="02070309020205020404" pitchFamily="49" charset="0"/>
                <a:cs typeface="Courier New" panose="02070309020205020404" pitchFamily="49" charset="0"/>
              </a:rPr>
              <a:t>login.hpc.kuleuven.be</a:t>
            </a:r>
            <a:endParaRPr lang="nl-BE" sz="3200" b="1" dirty="0"/>
          </a:p>
        </p:txBody>
      </p:sp>
      <p:sp>
        <p:nvSpPr>
          <p:cNvPr id="26" name="Slide Number Placeholder 4"/>
          <p:cNvSpPr>
            <a:spLocks noGrp="1"/>
          </p:cNvSpPr>
          <p:nvPr>
            <p:ph type="sldNum" sz="quarter" idx="12"/>
          </p:nvPr>
        </p:nvSpPr>
        <p:spPr>
          <a:xfrm>
            <a:off x="5844851" y="6384346"/>
            <a:ext cx="502300" cy="365125"/>
          </a:xfrm>
        </p:spPr>
        <p:txBody>
          <a:bodyPr/>
          <a:lstStyle/>
          <a:p>
            <a:fld id="{F35D8031-C8E5-48F8-A3B6-81643B27A3AF}" type="slidenum">
              <a:rPr lang="nl-BE" smtClean="0"/>
              <a:pPr/>
              <a:t>47</a:t>
            </a:fld>
            <a:endParaRPr lang="nl-BE" dirty="0"/>
          </a:p>
        </p:txBody>
      </p:sp>
      <p:grpSp>
        <p:nvGrpSpPr>
          <p:cNvPr id="2" name="Group 1"/>
          <p:cNvGrpSpPr/>
          <p:nvPr/>
        </p:nvGrpSpPr>
        <p:grpSpPr>
          <a:xfrm>
            <a:off x="5963455" y="1771989"/>
            <a:ext cx="5871889" cy="3960950"/>
            <a:chOff x="5884625" y="1894163"/>
            <a:chExt cx="5871889" cy="3960950"/>
          </a:xfrm>
        </p:grpSpPr>
        <p:grpSp>
          <p:nvGrpSpPr>
            <p:cNvPr id="47" name="Group 46"/>
            <p:cNvGrpSpPr/>
            <p:nvPr/>
          </p:nvGrpSpPr>
          <p:grpSpPr>
            <a:xfrm>
              <a:off x="5884625" y="1894163"/>
              <a:ext cx="5871889" cy="3960950"/>
              <a:chOff x="5884625" y="1894163"/>
              <a:chExt cx="5871889" cy="3960950"/>
            </a:xfrm>
          </p:grpSpPr>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84625" y="1894163"/>
                <a:ext cx="5871889" cy="3960950"/>
              </a:xfrm>
              <a:prstGeom prst="rect">
                <a:avLst/>
              </a:prstGeom>
              <a:ln>
                <a:noFill/>
              </a:ln>
              <a:effectLst>
                <a:outerShdw blurRad="292100" dist="139700" dir="2700000" algn="tl" rotWithShape="0">
                  <a:srgbClr val="333333">
                    <a:alpha val="65000"/>
                  </a:srgbClr>
                </a:outerShdw>
              </a:effectLst>
            </p:spPr>
          </p:pic>
          <p:sp>
            <p:nvSpPr>
              <p:cNvPr id="41" name="Rectangle 40"/>
              <p:cNvSpPr/>
              <p:nvPr/>
            </p:nvSpPr>
            <p:spPr>
              <a:xfrm>
                <a:off x="8308800" y="2788482"/>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p:cNvSpPr/>
              <p:nvPr/>
            </p:nvSpPr>
            <p:spPr>
              <a:xfrm>
                <a:off x="8154764" y="2642400"/>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p:cNvSpPr/>
              <p:nvPr/>
            </p:nvSpPr>
            <p:spPr>
              <a:xfrm>
                <a:off x="6930000" y="2642400"/>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p:cNvSpPr/>
              <p:nvPr/>
            </p:nvSpPr>
            <p:spPr>
              <a:xfrm>
                <a:off x="6145163" y="2931075"/>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p:cNvSpPr/>
              <p:nvPr/>
            </p:nvSpPr>
            <p:spPr>
              <a:xfrm>
                <a:off x="7362676" y="5673657"/>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4" name="Rectangle 33"/>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Connecting via a terminal</a:t>
            </a:r>
          </a:p>
        </p:txBody>
      </p:sp>
      <p:sp>
        <p:nvSpPr>
          <p:cNvPr id="50" name="Rectangle 49"/>
          <p:cNvSpPr/>
          <p:nvPr/>
        </p:nvSpPr>
        <p:spPr>
          <a:xfrm>
            <a:off x="720000" y="974355"/>
            <a:ext cx="1941557" cy="369332"/>
          </a:xfrm>
          <a:prstGeom prst="rect">
            <a:avLst/>
          </a:prstGeom>
        </p:spPr>
        <p:txBody>
          <a:bodyPr wrap="none">
            <a:spAutoFit/>
          </a:bodyPr>
          <a:lstStyle/>
          <a:p>
            <a:r>
              <a:rPr lang="en-US" b="1" dirty="0"/>
              <a:t>(Linux and Mac)</a:t>
            </a:r>
            <a:endParaRPr lang="en-US" sz="3200" b="1" dirty="0"/>
          </a:p>
        </p:txBody>
      </p:sp>
    </p:spTree>
    <p:extLst>
      <p:ext uri="{BB962C8B-B14F-4D97-AF65-F5344CB8AC3E}">
        <p14:creationId xmlns:p14="http://schemas.microsoft.com/office/powerpoint/2010/main" val="22503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720000" y="1743843"/>
            <a:ext cx="5272409" cy="4272816"/>
          </a:xfrm>
        </p:spPr>
        <p:txBody>
          <a:bodyPr/>
          <a:lstStyle/>
          <a:p>
            <a:pPr marL="0" indent="0">
              <a:buNone/>
            </a:pPr>
            <a:r>
              <a:rPr lang="en-US" sz="2200" b="1" dirty="0"/>
              <a:t>With an SSH agent</a:t>
            </a:r>
          </a:p>
          <a:p>
            <a:pPr>
              <a:buBlip>
                <a:blip r:embed="rId3"/>
              </a:buBlip>
            </a:pPr>
            <a:endParaRPr lang="en-US" sz="2200" dirty="0"/>
          </a:p>
          <a:p>
            <a:pPr marL="324000" indent="-324000">
              <a:buBlip>
                <a:blip r:embed="rId3"/>
              </a:buBlip>
            </a:pPr>
            <a:r>
              <a:rPr lang="en-US" sz="2200" dirty="0"/>
              <a:t>Check your SSH agent </a:t>
            </a:r>
            <a:br>
              <a:rPr lang="en-US" sz="2200" dirty="0"/>
            </a:br>
            <a:r>
              <a:rPr lang="en-US" sz="2200" dirty="0"/>
              <a:t>Is your SSH key found?</a:t>
            </a:r>
            <a:br>
              <a:rPr lang="en-US" sz="2200"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-add –l</a:t>
            </a:r>
          </a:p>
          <a:p>
            <a:pPr marL="324000" indent="-324000">
              <a:buBlip>
                <a:blip r:embed="rId3"/>
              </a:buBlip>
            </a:pPr>
            <a:r>
              <a:rPr lang="en-US" sz="2200" dirty="0"/>
              <a:t>If your SSH agent is not running:</a:t>
            </a:r>
            <a:br>
              <a:rPr lang="en-US" sz="2200" dirty="0"/>
            </a:br>
            <a:r>
              <a:rPr lang="en-US" sz="1800" dirty="0">
                <a:latin typeface="Courier New" panose="02070309020205020404" pitchFamily="49" charset="0"/>
                <a:cs typeface="Courier New" panose="02070309020205020404" pitchFamily="49" charset="0"/>
              </a:rPr>
              <a:t>$ eval $(ssh-agent)</a:t>
            </a:r>
            <a:endParaRPr lang="en-US" sz="1800" dirty="0"/>
          </a:p>
          <a:p>
            <a:pPr marL="324000" indent="-324000">
              <a:buBlip>
                <a:blip r:embed="rId3"/>
              </a:buBlip>
            </a:pPr>
            <a:r>
              <a:rPr lang="en-US" sz="2200" dirty="0"/>
              <a:t>If your key is not found, </a:t>
            </a:r>
            <a:br>
              <a:rPr lang="en-US" sz="2200" dirty="0"/>
            </a:br>
            <a:r>
              <a:rPr lang="en-US" sz="2200" dirty="0"/>
              <a:t>add it to the agent:</a:t>
            </a:r>
            <a:br>
              <a:rPr lang="en-US" sz="2200" dirty="0"/>
            </a:br>
            <a:r>
              <a:rPr lang="en-US" sz="1800" dirty="0">
                <a:latin typeface="Courier New" panose="02070309020205020404" pitchFamily="49" charset="0"/>
                <a:cs typeface="Courier New" panose="02070309020205020404" pitchFamily="49" charset="0"/>
              </a:rPr>
              <a:t>$ ssh-add &lt;/path/to/</a:t>
            </a:r>
            <a:r>
              <a:rPr lang="en-US" sz="1800" dirty="0" err="1">
                <a:latin typeface="Courier New" panose="02070309020205020404" pitchFamily="49" charset="0"/>
                <a:cs typeface="Courier New" panose="02070309020205020404" pitchFamily="49" charset="0"/>
              </a:rPr>
              <a:t>keyfile</a:t>
            </a:r>
            <a:r>
              <a:rPr lang="en-US" sz="1800" dirty="0">
                <a:latin typeface="Courier New" panose="02070309020205020404" pitchFamily="49" charset="0"/>
                <a:cs typeface="Courier New" panose="02070309020205020404" pitchFamily="49" charset="0"/>
              </a:rPr>
              <a:t>&gt;</a:t>
            </a:r>
          </a:p>
          <a:p>
            <a:pPr marL="324000" indent="-324000">
              <a:buBlip>
                <a:blip r:embed="rId3"/>
              </a:buBlip>
            </a:pPr>
            <a:r>
              <a:rPr lang="en-US" sz="2200" dirty="0"/>
              <a:t>Use ssh to connect:</a:t>
            </a:r>
            <a:br>
              <a:rPr lang="en-US" sz="2200" dirty="0"/>
            </a:br>
            <a:r>
              <a:rPr lang="en-US" sz="1800" dirty="0">
                <a:latin typeface="Courier New" panose="02070309020205020404" pitchFamily="49" charset="0"/>
                <a:cs typeface="Courier New" panose="02070309020205020404" pitchFamily="49" charset="0"/>
              </a:rPr>
              <a:t>$ ssh -A vscXXXXX@&lt;hostname&gt;</a:t>
            </a:r>
            <a:endParaRPr lang="nl-BE" sz="1800" dirty="0">
              <a:latin typeface="Courier New" panose="02070309020205020404" pitchFamily="49" charset="0"/>
              <a:cs typeface="Courier New" panose="02070309020205020404" pitchFamily="49" charset="0"/>
            </a:endParaRPr>
          </a:p>
        </p:txBody>
      </p:sp>
      <p:sp>
        <p:nvSpPr>
          <p:cNvPr id="20" name="TextBox 19"/>
          <p:cNvSpPr txBox="1"/>
          <p:nvPr/>
        </p:nvSpPr>
        <p:spPr>
          <a:xfrm>
            <a:off x="6240016" y="508583"/>
            <a:ext cx="5536176" cy="1077218"/>
          </a:xfrm>
          <a:prstGeom prst="rect">
            <a:avLst/>
          </a:prstGeom>
          <a:noFill/>
          <a:ln w="19050">
            <a:solidFill>
              <a:schemeClr val="accent5"/>
            </a:solidFill>
          </a:ln>
        </p:spPr>
        <p:txBody>
          <a:bodyPr wrap="square" rtlCol="0">
            <a:spAutoFit/>
          </a:bodyPr>
          <a:lstStyle/>
          <a:p>
            <a:r>
              <a:rPr lang="en-US" sz="3200" b="1" dirty="0"/>
              <a:t>Hostname: </a:t>
            </a:r>
            <a:r>
              <a:rPr lang="en-US" sz="3200" b="1" dirty="0">
                <a:latin typeface="Courier New" panose="02070309020205020404" pitchFamily="49" charset="0"/>
                <a:cs typeface="Courier New" panose="02070309020205020404" pitchFamily="49" charset="0"/>
              </a:rPr>
              <a:t>login.hpc.kuleuven.be</a:t>
            </a:r>
            <a:endParaRPr lang="nl-BE" sz="3200" b="1" dirty="0"/>
          </a:p>
        </p:txBody>
      </p:sp>
      <p:sp>
        <p:nvSpPr>
          <p:cNvPr id="5" name="Slide Number Placeholder 4"/>
          <p:cNvSpPr>
            <a:spLocks noGrp="1"/>
          </p:cNvSpPr>
          <p:nvPr>
            <p:ph type="sldNum" sz="quarter" idx="12"/>
          </p:nvPr>
        </p:nvSpPr>
        <p:spPr/>
        <p:txBody>
          <a:bodyPr/>
          <a:lstStyle/>
          <a:p>
            <a:fld id="{F35D8031-C8E5-48F8-A3B6-81643B27A3AF}" type="slidenum">
              <a:rPr lang="nl-BE" smtClean="0"/>
              <a:pPr/>
              <a:t>48</a:t>
            </a:fld>
            <a:endParaRPr lang="nl-BE" dirty="0"/>
          </a:p>
        </p:txBody>
      </p:sp>
      <p:grpSp>
        <p:nvGrpSpPr>
          <p:cNvPr id="26" name="Group 25"/>
          <p:cNvGrpSpPr/>
          <p:nvPr/>
        </p:nvGrpSpPr>
        <p:grpSpPr>
          <a:xfrm>
            <a:off x="5965200" y="1771200"/>
            <a:ext cx="5867773" cy="4596606"/>
            <a:chOff x="5884625" y="1889051"/>
            <a:chExt cx="5867773" cy="4596606"/>
          </a:xfrm>
        </p:grpSpPr>
        <p:grpSp>
          <p:nvGrpSpPr>
            <p:cNvPr id="27" name="Group 26"/>
            <p:cNvGrpSpPr/>
            <p:nvPr/>
          </p:nvGrpSpPr>
          <p:grpSpPr>
            <a:xfrm>
              <a:off x="5884625" y="1889051"/>
              <a:ext cx="5867773" cy="4596606"/>
              <a:chOff x="5884625" y="1889051"/>
              <a:chExt cx="5867773" cy="4596606"/>
            </a:xfrm>
          </p:grpSpPr>
          <p:grpSp>
            <p:nvGrpSpPr>
              <p:cNvPr id="30" name="Group 29"/>
              <p:cNvGrpSpPr/>
              <p:nvPr/>
            </p:nvGrpSpPr>
            <p:grpSpPr>
              <a:xfrm>
                <a:off x="5884625" y="1889051"/>
                <a:ext cx="5867773" cy="4596606"/>
                <a:chOff x="5884625" y="1889051"/>
                <a:chExt cx="5867773" cy="4596606"/>
              </a:xfrm>
            </p:grpSpPr>
            <p:grpSp>
              <p:nvGrpSpPr>
                <p:cNvPr id="32" name="Group 31"/>
                <p:cNvGrpSpPr/>
                <p:nvPr/>
              </p:nvGrpSpPr>
              <p:grpSpPr>
                <a:xfrm>
                  <a:off x="5884625" y="1889051"/>
                  <a:ext cx="5867773" cy="4596606"/>
                  <a:chOff x="5884625" y="1889051"/>
                  <a:chExt cx="5867773" cy="4596606"/>
                </a:xfrm>
              </p:grpSpPr>
              <p:grpSp>
                <p:nvGrpSpPr>
                  <p:cNvPr id="37" name="Group 36"/>
                  <p:cNvGrpSpPr/>
                  <p:nvPr/>
                </p:nvGrpSpPr>
                <p:grpSpPr>
                  <a:xfrm>
                    <a:off x="5884625" y="1889051"/>
                    <a:ext cx="5867773" cy="3816424"/>
                    <a:chOff x="5844851" y="2420888"/>
                    <a:chExt cx="5891932" cy="3834924"/>
                  </a:xfrm>
                </p:grpSpPr>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851" y="2420888"/>
                      <a:ext cx="5891932" cy="3834924"/>
                    </a:xfrm>
                    <a:prstGeom prst="rect">
                      <a:avLst/>
                    </a:prstGeom>
                    <a:ln>
                      <a:noFill/>
                    </a:ln>
                    <a:effectLst>
                      <a:outerShdw blurRad="292100" dist="139700" dir="2700000" algn="tl" rotWithShape="0">
                        <a:srgbClr val="333333">
                          <a:alpha val="65000"/>
                        </a:srgbClr>
                      </a:outerShdw>
                    </a:effectLst>
                  </p:spPr>
                </p:pic>
                <p:sp>
                  <p:nvSpPr>
                    <p:cNvPr id="41" name="Rectangle 40"/>
                    <p:cNvSpPr/>
                    <p:nvPr/>
                  </p:nvSpPr>
                  <p:spPr>
                    <a:xfrm>
                      <a:off x="6731863" y="4019775"/>
                      <a:ext cx="3607592" cy="162785"/>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38" name="Picture 37"/>
                  <p:cNvPicPr>
                    <a:picLocks noChangeAspect="1"/>
                  </p:cNvPicPr>
                  <p:nvPr/>
                </p:nvPicPr>
                <p:blipFill>
                  <a:blip r:embed="rId5"/>
                  <a:stretch>
                    <a:fillRect/>
                  </a:stretch>
                </p:blipFill>
                <p:spPr>
                  <a:xfrm>
                    <a:off x="6347151" y="3798413"/>
                    <a:ext cx="3675200" cy="2687244"/>
                  </a:xfrm>
                  <a:prstGeom prst="rect">
                    <a:avLst/>
                  </a:prstGeom>
                </p:spPr>
              </p:pic>
              <p:sp>
                <p:nvSpPr>
                  <p:cNvPr id="39" name="Curved Left Arrow 38"/>
                  <p:cNvSpPr/>
                  <p:nvPr/>
                </p:nvSpPr>
                <p:spPr>
                  <a:xfrm rot="1545085">
                    <a:off x="10245967" y="3819514"/>
                    <a:ext cx="642014" cy="101920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33" name="Rectangle 32"/>
                <p:cNvSpPr/>
                <p:nvPr/>
              </p:nvSpPr>
              <p:spPr>
                <a:xfrm>
                  <a:off x="8308800" y="3219938"/>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p:cNvSpPr/>
                <p:nvPr/>
              </p:nvSpPr>
              <p:spPr>
                <a:xfrm>
                  <a:off x="8154764" y="3073856"/>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6930000" y="3073856"/>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p:cNvSpPr/>
                <p:nvPr/>
              </p:nvSpPr>
              <p:spPr>
                <a:xfrm>
                  <a:off x="6145163" y="3362531"/>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1" name="Rectangle 30"/>
              <p:cNvSpPr/>
              <p:nvPr/>
            </p:nvSpPr>
            <p:spPr>
              <a:xfrm>
                <a:off x="7754400" y="5673600"/>
                <a:ext cx="270000" cy="104400"/>
              </a:xfrm>
              <a:prstGeom prst="rect">
                <a:avLst/>
              </a:prstGeom>
              <a:solidFill>
                <a:srgbClr val="64584E"/>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8" name="Rectangle 27"/>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2" name="Group 41"/>
          <p:cNvGrpSpPr/>
          <p:nvPr/>
        </p:nvGrpSpPr>
        <p:grpSpPr>
          <a:xfrm>
            <a:off x="5965200" y="1771200"/>
            <a:ext cx="5871889" cy="3960950"/>
            <a:chOff x="5884625" y="1894163"/>
            <a:chExt cx="5871889" cy="3960950"/>
          </a:xfrm>
        </p:grpSpPr>
        <p:grpSp>
          <p:nvGrpSpPr>
            <p:cNvPr id="43" name="Group 42"/>
            <p:cNvGrpSpPr/>
            <p:nvPr/>
          </p:nvGrpSpPr>
          <p:grpSpPr>
            <a:xfrm>
              <a:off x="5884625" y="1894163"/>
              <a:ext cx="5871889" cy="3960950"/>
              <a:chOff x="5884625" y="1894163"/>
              <a:chExt cx="5871889" cy="3960950"/>
            </a:xfrm>
          </p:grpSpPr>
          <p:pic>
            <p:nvPicPr>
              <p:cNvPr id="46" name="Picture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4625" y="1894163"/>
                <a:ext cx="5871889" cy="3960950"/>
              </a:xfrm>
              <a:prstGeom prst="rect">
                <a:avLst/>
              </a:prstGeom>
              <a:ln>
                <a:noFill/>
              </a:ln>
              <a:effectLst>
                <a:outerShdw blurRad="292100" dist="139700" dir="2700000" algn="tl" rotWithShape="0">
                  <a:srgbClr val="333333">
                    <a:alpha val="65000"/>
                  </a:srgbClr>
                </a:outerShdw>
              </a:effectLst>
            </p:spPr>
          </p:pic>
          <p:sp>
            <p:nvSpPr>
              <p:cNvPr id="47" name="Rectangle 46"/>
              <p:cNvSpPr/>
              <p:nvPr/>
            </p:nvSpPr>
            <p:spPr>
              <a:xfrm>
                <a:off x="8308800" y="2788482"/>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8154764" y="2642400"/>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6930000" y="2642400"/>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6145163" y="2931075"/>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7362676" y="5673657"/>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4" name="Rectangle 43"/>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Connecting via a terminal</a:t>
            </a:r>
          </a:p>
        </p:txBody>
      </p:sp>
      <p:sp>
        <p:nvSpPr>
          <p:cNvPr id="56" name="Rectangle 55"/>
          <p:cNvSpPr/>
          <p:nvPr/>
        </p:nvSpPr>
        <p:spPr>
          <a:xfrm>
            <a:off x="720000" y="974355"/>
            <a:ext cx="1941557" cy="369332"/>
          </a:xfrm>
          <a:prstGeom prst="rect">
            <a:avLst/>
          </a:prstGeom>
        </p:spPr>
        <p:txBody>
          <a:bodyPr wrap="none">
            <a:spAutoFit/>
          </a:bodyPr>
          <a:lstStyle/>
          <a:p>
            <a:r>
              <a:rPr lang="en-US" b="1" dirty="0"/>
              <a:t>(Linux and Mac)</a:t>
            </a:r>
            <a:endParaRPr lang="en-US" sz="3200" b="1" dirty="0"/>
          </a:p>
        </p:txBody>
      </p:sp>
    </p:spTree>
    <p:extLst>
      <p:ext uri="{BB962C8B-B14F-4D97-AF65-F5344CB8AC3E}">
        <p14:creationId xmlns:p14="http://schemas.microsoft.com/office/powerpoint/2010/main" val="3049715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9616" y="241598"/>
            <a:ext cx="9351343" cy="6120679"/>
          </a:xfrm>
          <a:prstGeom prst="rect">
            <a:avLst/>
          </a:prstGeom>
        </p:spPr>
      </p:pic>
      <p:grpSp>
        <p:nvGrpSpPr>
          <p:cNvPr id="5" name="Group 4"/>
          <p:cNvGrpSpPr/>
          <p:nvPr/>
        </p:nvGrpSpPr>
        <p:grpSpPr>
          <a:xfrm>
            <a:off x="6899444" y="1020486"/>
            <a:ext cx="4845433" cy="3827435"/>
            <a:chOff x="5412781" y="1609362"/>
            <a:chExt cx="4212467" cy="3479061"/>
          </a:xfrm>
        </p:grpSpPr>
        <p:sp>
          <p:nvSpPr>
            <p:cNvPr id="3" name="Rectangle 2"/>
            <p:cNvSpPr/>
            <p:nvPr/>
          </p:nvSpPr>
          <p:spPr>
            <a:xfrm>
              <a:off x="5412781" y="1609362"/>
              <a:ext cx="4212467" cy="34790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Courier New" panose="02070309020205020404" pitchFamily="49" charset="0"/>
                <a:buChar char="o"/>
              </a:pPr>
              <a:endParaRPr lang="nl-BE" dirty="0"/>
            </a:p>
          </p:txBody>
        </p:sp>
        <p:sp>
          <p:nvSpPr>
            <p:cNvPr id="4" name="TextBox 3"/>
            <p:cNvSpPr txBox="1"/>
            <p:nvPr/>
          </p:nvSpPr>
          <p:spPr>
            <a:xfrm>
              <a:off x="5430617" y="1693196"/>
              <a:ext cx="4176465" cy="3357152"/>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bg1"/>
                  </a:solidFill>
                </a:rPr>
                <a:t>NX is a graphical login node</a:t>
              </a:r>
            </a:p>
            <a:p>
              <a:pPr marL="285750" indent="-285750">
                <a:buFont typeface="Wingdings" panose="05000000000000000000" pitchFamily="2" charset="2"/>
                <a:buChar char="q"/>
              </a:pPr>
              <a:r>
                <a:rPr lang="en-US" dirty="0">
                  <a:solidFill>
                    <a:schemeClr val="bg1"/>
                  </a:solidFill>
                </a:rPr>
                <a:t>A new session stays active for long</a:t>
              </a:r>
            </a:p>
            <a:p>
              <a:pPr marL="285750" indent="-285750">
                <a:buFont typeface="Wingdings" panose="05000000000000000000" pitchFamily="2" charset="2"/>
                <a:buChar char="q"/>
              </a:pPr>
              <a:r>
                <a:rPr lang="en-US" dirty="0">
                  <a:solidFill>
                    <a:schemeClr val="bg1"/>
                  </a:solidFill>
                </a:rPr>
                <a:t>Extensive suite of applications:</a:t>
              </a:r>
              <a:br>
                <a:rPr lang="en-US" dirty="0">
                  <a:solidFill>
                    <a:schemeClr val="bg1"/>
                  </a:solidFill>
                </a:rPr>
              </a:br>
              <a:r>
                <a:rPr lang="en-US" dirty="0">
                  <a:solidFill>
                    <a:schemeClr val="bg1"/>
                  </a:solidFill>
                </a:rPr>
                <a:t>Terminal, Firefox, text editor, MATLAB, </a:t>
              </a:r>
              <a:r>
                <a:rPr lang="en-US" dirty="0" err="1">
                  <a:solidFill>
                    <a:schemeClr val="bg1"/>
                  </a:solidFill>
                </a:rPr>
                <a:t>VisIt</a:t>
              </a:r>
              <a:r>
                <a:rPr lang="en-US" dirty="0">
                  <a:solidFill>
                    <a:schemeClr val="bg1"/>
                  </a:solidFill>
                </a:rPr>
                <a:t>, …</a:t>
              </a:r>
            </a:p>
            <a:p>
              <a:pPr marL="285750" indent="-285750">
                <a:buFont typeface="Wingdings" panose="05000000000000000000" pitchFamily="2" charset="2"/>
                <a:buChar char="q"/>
              </a:pPr>
              <a:r>
                <a:rPr lang="en-US" dirty="0">
                  <a:solidFill>
                    <a:schemeClr val="bg1"/>
                  </a:solidFill>
                </a:rPr>
                <a:t>NX runs on a shared login node </a:t>
              </a:r>
              <a:br>
                <a:rPr lang="en-US" dirty="0">
                  <a:solidFill>
                    <a:schemeClr val="bg1"/>
                  </a:solidFill>
                </a:rPr>
              </a:br>
              <a:r>
                <a:rPr lang="en-US" dirty="0">
                  <a:solidFill>
                    <a:srgbClr val="FFFF00"/>
                  </a:solidFill>
                </a:rPr>
                <a:t>Do not perform computations here</a:t>
              </a:r>
              <a:br>
                <a:rPr lang="en-US" dirty="0">
                  <a:solidFill>
                    <a:srgbClr val="FFFF00"/>
                  </a:solidFill>
                </a:rPr>
              </a:br>
              <a:r>
                <a:rPr lang="en-US" dirty="0">
                  <a:solidFill>
                    <a:schemeClr val="bg1"/>
                  </a:solidFill>
                </a:rPr>
                <a:t>(use an interactive job instead)</a:t>
              </a:r>
            </a:p>
            <a:p>
              <a:pPr marL="285750" indent="-285750">
                <a:buFont typeface="Wingdings" panose="05000000000000000000" pitchFamily="2" charset="2"/>
                <a:buChar char="q"/>
              </a:pPr>
              <a:r>
                <a:rPr lang="en-US" dirty="0">
                  <a:solidFill>
                    <a:schemeClr val="bg1"/>
                  </a:solidFill>
                </a:rPr>
                <a:t>NX server is attached to Genius</a:t>
              </a:r>
              <a:br>
                <a:rPr lang="en-US" dirty="0">
                  <a:solidFill>
                    <a:schemeClr val="bg1"/>
                  </a:solidFill>
                </a:rPr>
              </a:br>
              <a:r>
                <a:rPr lang="en-US" dirty="0">
                  <a:solidFill>
                    <a:schemeClr val="bg1"/>
                  </a:solidFill>
                </a:rPr>
                <a:t>Jobs sent from NX enter the Genius queue</a:t>
              </a:r>
            </a:p>
            <a:p>
              <a:pPr marL="285750" indent="-285750">
                <a:buFont typeface="Wingdings" panose="05000000000000000000" pitchFamily="2" charset="2"/>
                <a:buChar char="q"/>
              </a:pPr>
              <a:r>
                <a:rPr lang="en-US" dirty="0">
                  <a:solidFill>
                    <a:schemeClr val="bg1"/>
                  </a:solidFill>
                </a:rPr>
                <a:t>Requires a </a:t>
              </a:r>
              <a:r>
                <a:rPr lang="en-US" dirty="0">
                  <a:solidFill>
                    <a:schemeClr val="bg1"/>
                  </a:solidFill>
                  <a:hlinkClick r:id="rId3"/>
                </a:rPr>
                <a:t>NoMachine</a:t>
              </a:r>
              <a:r>
                <a:rPr lang="en-US" dirty="0">
                  <a:solidFill>
                    <a:schemeClr val="bg1"/>
                  </a:solidFill>
                </a:rPr>
                <a:t> client</a:t>
              </a:r>
              <a:br>
                <a:rPr lang="en-US" dirty="0">
                  <a:solidFill>
                    <a:schemeClr val="bg1"/>
                  </a:solidFill>
                </a:rPr>
              </a:br>
              <a:r>
                <a:rPr lang="en-US" dirty="0">
                  <a:solidFill>
                    <a:schemeClr val="bg1"/>
                  </a:solidFill>
                </a:rPr>
                <a:t>(see the </a:t>
              </a:r>
              <a:r>
                <a:rPr lang="en-US" dirty="0">
                  <a:solidFill>
                    <a:schemeClr val="bg1"/>
                  </a:solidFill>
                  <a:hlinkClick r:id="rId4"/>
                </a:rPr>
                <a:t>configuration guide</a:t>
              </a:r>
              <a:r>
                <a:rPr lang="en-US" dirty="0">
                  <a:solidFill>
                    <a:schemeClr val="bg1"/>
                  </a:solidFill>
                </a:rPr>
                <a:t>)</a:t>
              </a:r>
            </a:p>
            <a:p>
              <a:pPr marL="285750" indent="-285750">
                <a:buFont typeface="Wingdings" panose="05000000000000000000" pitchFamily="2" charset="2"/>
                <a:buChar char="q"/>
              </a:pPr>
              <a:r>
                <a:rPr lang="en-US" sz="1800" dirty="0">
                  <a:solidFill>
                    <a:srgbClr val="FFFFFF"/>
                  </a:solidFill>
                </a:rPr>
                <a:t>Requires an SSH agent with a valid</a:t>
              </a:r>
              <a:br>
                <a:rPr lang="en-US" sz="1800" dirty="0">
                  <a:solidFill>
                    <a:srgbClr val="FFFFFF"/>
                  </a:solidFill>
                </a:rPr>
              </a:br>
              <a:r>
                <a:rPr lang="en-US" sz="1800" dirty="0">
                  <a:solidFill>
                    <a:srgbClr val="FFFFFF"/>
                  </a:solidFill>
                </a:rPr>
                <a:t>SSH certificate</a:t>
              </a:r>
              <a:endParaRPr lang="pl-PL" sz="1800" dirty="0"/>
            </a:p>
          </p:txBody>
        </p:sp>
      </p:grpSp>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49</a:t>
            </a:fld>
            <a:endParaRPr lang="nl-BE" sz="900" dirty="0">
              <a:solidFill>
                <a:schemeClr val="bg1"/>
              </a:solidFill>
            </a:endParaRPr>
          </a:p>
        </p:txBody>
      </p:sp>
      <p:sp>
        <p:nvSpPr>
          <p:cNvPr id="9" name="Rectangle 2">
            <a:extLst>
              <a:ext uri="{FF2B5EF4-FFF2-40B4-BE49-F238E27FC236}">
                <a16:creationId xmlns:a16="http://schemas.microsoft.com/office/drawing/2014/main" id="{4D1453E3-6EF4-5913-B82C-4DC391DB3B36}"/>
              </a:ext>
            </a:extLst>
          </p:cNvPr>
          <p:cNvSpPr txBox="1">
            <a:spLocks noChangeArrowheads="1"/>
          </p:cNvSpPr>
          <p:nvPr/>
        </p:nvSpPr>
        <p:spPr>
          <a:xfrm>
            <a:off x="720000" y="332657"/>
            <a:ext cx="839496"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NX</a:t>
            </a:r>
          </a:p>
        </p:txBody>
      </p:sp>
    </p:spTree>
    <p:extLst>
      <p:ext uri="{BB962C8B-B14F-4D97-AF65-F5344CB8AC3E}">
        <p14:creationId xmlns:p14="http://schemas.microsoft.com/office/powerpoint/2010/main" val="2492046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a:t>
            </a:fld>
            <a:endParaRPr lang="nl-BE" sz="900" dirty="0">
              <a:solidFill>
                <a:schemeClr val="bg1"/>
              </a:solidFill>
            </a:endParaRPr>
          </a:p>
        </p:txBody>
      </p:sp>
      <p:sp>
        <p:nvSpPr>
          <p:cNvPr id="2" name="Rectangle 2">
            <a:extLst>
              <a:ext uri="{FF2B5EF4-FFF2-40B4-BE49-F238E27FC236}">
                <a16:creationId xmlns:a16="http://schemas.microsoft.com/office/drawing/2014/main" id="{8EEB5A54-8A14-65E2-46D6-AF1BC1DED8E3}"/>
              </a:ext>
            </a:extLst>
          </p:cNvPr>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Training outline</a:t>
            </a:r>
            <a:endParaRPr lang="en-US" altLang="en-US" dirty="0"/>
          </a:p>
        </p:txBody>
      </p:sp>
      <p:grpSp>
        <p:nvGrpSpPr>
          <p:cNvPr id="10" name="Group 9">
            <a:extLst>
              <a:ext uri="{FF2B5EF4-FFF2-40B4-BE49-F238E27FC236}">
                <a16:creationId xmlns:a16="http://schemas.microsoft.com/office/drawing/2014/main" id="{76E60B2B-F5AA-B221-947B-83AEAA7272D0}"/>
              </a:ext>
            </a:extLst>
          </p:cNvPr>
          <p:cNvGrpSpPr/>
          <p:nvPr/>
        </p:nvGrpSpPr>
        <p:grpSpPr>
          <a:xfrm>
            <a:off x="511494" y="1271662"/>
            <a:ext cx="5333357" cy="4352712"/>
            <a:chOff x="511494" y="1030723"/>
            <a:chExt cx="5333357" cy="4352712"/>
          </a:xfrm>
        </p:grpSpPr>
        <p:sp>
          <p:nvSpPr>
            <p:cNvPr id="3" name="TextBox 2"/>
            <p:cNvSpPr txBox="1"/>
            <p:nvPr/>
          </p:nvSpPr>
          <p:spPr>
            <a:xfrm>
              <a:off x="518042" y="1413117"/>
              <a:ext cx="5326809" cy="3970318"/>
            </a:xfrm>
            <a:prstGeom prst="rect">
              <a:avLst/>
            </a:prstGeom>
            <a:noFill/>
            <a:ln w="25400">
              <a:solidFill>
                <a:schemeClr val="accent1"/>
              </a:solidFill>
            </a:ln>
          </p:spPr>
          <p:txBody>
            <a:bodyPr wrap="square" rtlCol="0">
              <a:spAutoFit/>
            </a:bodyPr>
            <a:lstStyle/>
            <a:p>
              <a:pPr marL="324000" indent="-324000">
                <a:buClr>
                  <a:srgbClr val="DB6C30"/>
                </a:buClr>
                <a:buFont typeface="Wingdings" panose="05000000000000000000" pitchFamily="2" charset="2"/>
                <a:buChar char="q"/>
              </a:pPr>
              <a:r>
                <a:rPr lang="en-US" sz="2100" dirty="0"/>
                <a:t>VSC</a:t>
              </a:r>
            </a:p>
            <a:p>
              <a:pPr marL="324000" indent="-324000">
                <a:buClr>
                  <a:srgbClr val="DB6C30"/>
                </a:buClr>
                <a:buFont typeface="Wingdings" panose="05000000000000000000" pitchFamily="2" charset="2"/>
                <a:buChar char="q"/>
              </a:pPr>
              <a:r>
                <a:rPr lang="en-US" sz="2100" dirty="0"/>
                <a:t>Tier-2 clusters</a:t>
              </a:r>
            </a:p>
            <a:p>
              <a:pPr marL="324000" indent="-324000">
                <a:buClr>
                  <a:srgbClr val="DB6C30"/>
                </a:buClr>
                <a:buFont typeface="Wingdings" panose="05000000000000000000" pitchFamily="2" charset="2"/>
                <a:buChar char="q"/>
              </a:pPr>
              <a:r>
                <a:rPr lang="en-US" sz="2100" dirty="0"/>
                <a:t>Storage</a:t>
              </a:r>
            </a:p>
            <a:p>
              <a:pPr marL="324000" indent="-324000">
                <a:buClr>
                  <a:srgbClr val="DB6C30"/>
                </a:buClr>
                <a:buFont typeface="Wingdings" panose="05000000000000000000" pitchFamily="2" charset="2"/>
                <a:buChar char="q"/>
              </a:pPr>
              <a:r>
                <a:rPr lang="en-US" sz="2100" dirty="0"/>
                <a:t>Accounting</a:t>
              </a:r>
            </a:p>
            <a:p>
              <a:pPr marL="324000" indent="-324000">
                <a:buClr>
                  <a:srgbClr val="DB6C30"/>
                </a:buClr>
                <a:buFont typeface="Wingdings" panose="05000000000000000000" pitchFamily="2" charset="2"/>
                <a:buChar char="q"/>
              </a:pPr>
              <a:r>
                <a:rPr lang="en-US" sz="2100" dirty="0"/>
                <a:t>Login</a:t>
              </a:r>
              <a:br>
                <a:rPr lang="en-US" sz="2100" dirty="0"/>
              </a:br>
              <a:r>
                <a:rPr lang="en-US" sz="2100" dirty="0"/>
                <a:t>Open OnDemand</a:t>
              </a:r>
              <a:br>
                <a:rPr lang="en-US" sz="2100" dirty="0"/>
              </a:br>
              <a:r>
                <a:rPr lang="en-US" sz="2100" dirty="0"/>
                <a:t>SSH client &amp; terminal</a:t>
              </a:r>
              <a:br>
                <a:rPr lang="en-US" sz="2100" dirty="0"/>
              </a:br>
              <a:r>
                <a:rPr lang="en-US" sz="2100" dirty="0"/>
                <a:t>NX</a:t>
              </a:r>
            </a:p>
            <a:p>
              <a:pPr marL="324000" indent="-324000">
                <a:buClr>
                  <a:srgbClr val="DB6C30"/>
                </a:buClr>
                <a:buFont typeface="Wingdings" panose="05000000000000000000" pitchFamily="2" charset="2"/>
                <a:buChar char="q"/>
              </a:pPr>
              <a:r>
                <a:rPr lang="en-US" sz="2100" dirty="0"/>
                <a:t>Data transfer</a:t>
              </a:r>
              <a:br>
                <a:rPr lang="en-US" sz="2100" dirty="0"/>
              </a:br>
              <a:r>
                <a:rPr lang="en-US" sz="2100" dirty="0"/>
                <a:t>FileZilla</a:t>
              </a:r>
              <a:br>
                <a:rPr lang="en-US" sz="2100" dirty="0"/>
              </a:br>
              <a:r>
                <a:rPr lang="en-US" sz="2100" dirty="0" err="1"/>
                <a:t>rsync</a:t>
              </a:r>
              <a:br>
                <a:rPr lang="en-US" sz="2100" dirty="0"/>
              </a:br>
              <a:r>
                <a:rPr lang="en-US" sz="2100" dirty="0"/>
                <a:t>Globus</a:t>
              </a:r>
            </a:p>
          </p:txBody>
        </p:sp>
        <p:sp>
          <p:nvSpPr>
            <p:cNvPr id="9" name="TextBox 8">
              <a:extLst>
                <a:ext uri="{FF2B5EF4-FFF2-40B4-BE49-F238E27FC236}">
                  <a16:creationId xmlns:a16="http://schemas.microsoft.com/office/drawing/2014/main" id="{87586110-722A-4490-5C5D-C78335ED5432}"/>
                </a:ext>
              </a:extLst>
            </p:cNvPr>
            <p:cNvSpPr txBox="1"/>
            <p:nvPr/>
          </p:nvSpPr>
          <p:spPr>
            <a:xfrm>
              <a:off x="511494" y="1030723"/>
              <a:ext cx="1905550" cy="400110"/>
            </a:xfrm>
            <a:prstGeom prst="rect">
              <a:avLst/>
            </a:prstGeom>
            <a:solidFill>
              <a:schemeClr val="accent1"/>
            </a:solidFill>
          </p:spPr>
          <p:txBody>
            <a:bodyPr wrap="square" rtlCol="0">
              <a:spAutoFit/>
            </a:bodyPr>
            <a:lstStyle/>
            <a:p>
              <a:r>
                <a:rPr lang="en-US" sz="2000" b="1" dirty="0"/>
                <a:t>Part 1: Basics</a:t>
              </a:r>
              <a:endParaRPr lang="nl-BE" sz="2000" b="1" dirty="0"/>
            </a:p>
          </p:txBody>
        </p:sp>
      </p:grpSp>
      <p:grpSp>
        <p:nvGrpSpPr>
          <p:cNvPr id="11" name="Group 10">
            <a:extLst>
              <a:ext uri="{FF2B5EF4-FFF2-40B4-BE49-F238E27FC236}">
                <a16:creationId xmlns:a16="http://schemas.microsoft.com/office/drawing/2014/main" id="{12F9E280-9B11-66A2-7709-C1EB7BC08AEF}"/>
              </a:ext>
            </a:extLst>
          </p:cNvPr>
          <p:cNvGrpSpPr/>
          <p:nvPr/>
        </p:nvGrpSpPr>
        <p:grpSpPr>
          <a:xfrm>
            <a:off x="6505191" y="1268264"/>
            <a:ext cx="5343518" cy="2035106"/>
            <a:chOff x="501333" y="1030723"/>
            <a:chExt cx="5343518" cy="2035106"/>
          </a:xfrm>
        </p:grpSpPr>
        <p:sp>
          <p:nvSpPr>
            <p:cNvPr id="12" name="TextBox 11">
              <a:extLst>
                <a:ext uri="{FF2B5EF4-FFF2-40B4-BE49-F238E27FC236}">
                  <a16:creationId xmlns:a16="http://schemas.microsoft.com/office/drawing/2014/main" id="{1CA2BB6B-6046-2458-A97D-9D240453F2CA}"/>
                </a:ext>
              </a:extLst>
            </p:cNvPr>
            <p:cNvSpPr txBox="1"/>
            <p:nvPr/>
          </p:nvSpPr>
          <p:spPr>
            <a:xfrm>
              <a:off x="518042" y="1434613"/>
              <a:ext cx="5326809" cy="1631216"/>
            </a:xfrm>
            <a:prstGeom prst="rect">
              <a:avLst/>
            </a:prstGeom>
            <a:noFill/>
            <a:ln w="25400">
              <a:solidFill>
                <a:schemeClr val="accent1"/>
              </a:solidFill>
            </a:ln>
          </p:spPr>
          <p:txBody>
            <a:bodyPr wrap="square" rtlCol="0">
              <a:spAutoFit/>
            </a:bodyPr>
            <a:lstStyle/>
            <a:p>
              <a:pPr marL="324000" indent="-324000">
                <a:buClr>
                  <a:srgbClr val="DB6C30"/>
                </a:buClr>
                <a:buFont typeface="Wingdings" panose="05000000000000000000" pitchFamily="2" charset="2"/>
                <a:buChar char="q"/>
              </a:pPr>
              <a:r>
                <a:rPr lang="en-US" sz="2000" dirty="0"/>
                <a:t>Using Open OnDemand</a:t>
              </a:r>
            </a:p>
            <a:p>
              <a:pPr marL="324000" indent="-324000">
                <a:buClr>
                  <a:srgbClr val="DB6C30"/>
                </a:buClr>
                <a:buFont typeface="Wingdings" panose="05000000000000000000" pitchFamily="2" charset="2"/>
                <a:buChar char="q"/>
              </a:pPr>
              <a:r>
                <a:rPr lang="en-US" sz="2000" dirty="0"/>
                <a:t>Software</a:t>
              </a:r>
            </a:p>
            <a:p>
              <a:pPr marL="324000" indent="-324000">
                <a:buClr>
                  <a:srgbClr val="DB6C30"/>
                </a:buClr>
                <a:buFont typeface="Wingdings" panose="05000000000000000000" pitchFamily="2" charset="2"/>
                <a:buChar char="q"/>
              </a:pPr>
              <a:r>
                <a:rPr lang="en-US" sz="2000" dirty="0" err="1"/>
                <a:t>Miniconda</a:t>
              </a:r>
              <a:endParaRPr lang="en-US" sz="2000" dirty="0"/>
            </a:p>
            <a:p>
              <a:pPr marL="324000" indent="-324000">
                <a:buClr>
                  <a:srgbClr val="DB6C30"/>
                </a:buClr>
                <a:buFont typeface="Wingdings" panose="05000000000000000000" pitchFamily="2" charset="2"/>
                <a:buChar char="q"/>
              </a:pPr>
              <a:r>
                <a:rPr lang="en-US" sz="2000" dirty="0"/>
                <a:t>Batch jobs</a:t>
              </a:r>
            </a:p>
            <a:p>
              <a:pPr marL="324000" indent="-324000">
                <a:buClr>
                  <a:srgbClr val="DB6C30"/>
                </a:buClr>
                <a:buFont typeface="Wingdings" panose="05000000000000000000" pitchFamily="2" charset="2"/>
                <a:buChar char="q"/>
              </a:pPr>
              <a:r>
                <a:rPr lang="en-US" sz="2000" dirty="0"/>
                <a:t>Demo: try things yourself</a:t>
              </a:r>
            </a:p>
          </p:txBody>
        </p:sp>
        <p:sp>
          <p:nvSpPr>
            <p:cNvPr id="13" name="TextBox 12">
              <a:extLst>
                <a:ext uri="{FF2B5EF4-FFF2-40B4-BE49-F238E27FC236}">
                  <a16:creationId xmlns:a16="http://schemas.microsoft.com/office/drawing/2014/main" id="{EA15D92B-96CB-26DF-576A-A0D336448DED}"/>
                </a:ext>
              </a:extLst>
            </p:cNvPr>
            <p:cNvSpPr txBox="1"/>
            <p:nvPr/>
          </p:nvSpPr>
          <p:spPr>
            <a:xfrm>
              <a:off x="501333" y="1030723"/>
              <a:ext cx="2055789" cy="400110"/>
            </a:xfrm>
            <a:prstGeom prst="rect">
              <a:avLst/>
            </a:prstGeom>
            <a:solidFill>
              <a:schemeClr val="accent1"/>
            </a:solidFill>
          </p:spPr>
          <p:txBody>
            <a:bodyPr wrap="square" rtlCol="0">
              <a:spAutoFit/>
            </a:bodyPr>
            <a:lstStyle/>
            <a:p>
              <a:r>
                <a:rPr lang="en-US" sz="2000" b="1" dirty="0"/>
                <a:t>Part 2: Hands-on</a:t>
              </a:r>
              <a:endParaRPr lang="nl-BE" sz="2000" b="1" dirty="0"/>
            </a:p>
          </p:txBody>
        </p:sp>
      </p:grpSp>
    </p:spTree>
    <p:extLst>
      <p:ext uri="{BB962C8B-B14F-4D97-AF65-F5344CB8AC3E}">
        <p14:creationId xmlns:p14="http://schemas.microsoft.com/office/powerpoint/2010/main" val="30045405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308755" y="4221088"/>
            <a:ext cx="2410981"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Data transfer</a:t>
            </a:r>
          </a:p>
        </p:txBody>
      </p:sp>
      <p:sp>
        <p:nvSpPr>
          <p:cNvPr id="6" name="Slide Number Placeholder 5"/>
          <p:cNvSpPr>
            <a:spLocks noGrp="1"/>
          </p:cNvSpPr>
          <p:nvPr>
            <p:ph type="sldNum" sz="quarter" idx="12"/>
          </p:nvPr>
        </p:nvSpPr>
        <p:spPr/>
        <p:txBody>
          <a:bodyPr/>
          <a:lstStyle/>
          <a:p>
            <a:fld id="{A2912448-FEEC-49E8-9588-2DF1F90D57C2}" type="slidenum">
              <a:rPr lang="en-US" smtClean="0"/>
              <a:t>50</a:t>
            </a:fld>
            <a:endParaRPr lang="en-US"/>
          </a:p>
        </p:txBody>
      </p:sp>
    </p:spTree>
    <p:extLst>
      <p:ext uri="{BB962C8B-B14F-4D97-AF65-F5344CB8AC3E}">
        <p14:creationId xmlns:p14="http://schemas.microsoft.com/office/powerpoint/2010/main" val="3155925097"/>
      </p:ext>
    </p:extLst>
  </p:cSld>
  <p:clrMapOvr>
    <a:masterClrMapping/>
  </p:clrMapOvr>
  <p:extLst>
    <p:ext uri="{3A86A75C-4F4B-4683-9AE1-C65F6400EC91}">
      <p14:laserTraceLst xmlns:p14="http://schemas.microsoft.com/office/powerpoint/2010/main">
        <p14:tracePtLst>
          <p14:tracePt t="957" x="7843838" y="2922588"/>
        </p14:tracePtLst>
      </p14:laserTraceLst>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95210" y="1441228"/>
            <a:ext cx="5839746" cy="4404766"/>
          </a:xfrm>
          <a:prstGeom prst="rect">
            <a:avLst/>
          </a:prstGeom>
          <a:solidFill>
            <a:schemeClr val="accent1">
              <a:alpha val="25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2" name="Table 1"/>
          <p:cNvGraphicFramePr>
            <a:graphicFrameLocks noGrp="1"/>
          </p:cNvGraphicFramePr>
          <p:nvPr/>
        </p:nvGraphicFramePr>
        <p:xfrm>
          <a:off x="6492046" y="2358811"/>
          <a:ext cx="3902974" cy="1854200"/>
        </p:xfrm>
        <a:graphic>
          <a:graphicData uri="http://schemas.openxmlformats.org/drawingml/2006/table">
            <a:tbl>
              <a:tblPr firstRow="1" bandRow="1">
                <a:tableStyleId>{5C22544A-7EE6-4342-B048-85BDC9FD1C3A}</a:tableStyleId>
              </a:tblPr>
              <a:tblGrid>
                <a:gridCol w="1521894">
                  <a:extLst>
                    <a:ext uri="{9D8B030D-6E8A-4147-A177-3AD203B41FA5}">
                      <a16:colId xmlns:a16="http://schemas.microsoft.com/office/drawing/2014/main" val="2817841479"/>
                    </a:ext>
                  </a:extLst>
                </a:gridCol>
                <a:gridCol w="2381080">
                  <a:extLst>
                    <a:ext uri="{9D8B030D-6E8A-4147-A177-3AD203B41FA5}">
                      <a16:colId xmlns:a16="http://schemas.microsoft.com/office/drawing/2014/main" val="1923223384"/>
                    </a:ext>
                  </a:extLst>
                </a:gridCol>
              </a:tblGrid>
              <a:tr h="370840">
                <a:tc>
                  <a:txBody>
                    <a:bodyPr/>
                    <a:lstStyle/>
                    <a:p>
                      <a:r>
                        <a:rPr lang="en-US" dirty="0"/>
                        <a:t>Application</a:t>
                      </a:r>
                      <a:endParaRPr lang="nl-BE" dirty="0"/>
                    </a:p>
                  </a:txBody>
                  <a:tcPr/>
                </a:tc>
                <a:tc>
                  <a:txBody>
                    <a:bodyPr/>
                    <a:lstStyle/>
                    <a:p>
                      <a:r>
                        <a:rPr lang="en-US" dirty="0"/>
                        <a:t>OS</a:t>
                      </a:r>
                      <a:endParaRPr lang="nl-BE" dirty="0"/>
                    </a:p>
                  </a:txBody>
                  <a:tcPr/>
                </a:tc>
                <a:extLst>
                  <a:ext uri="{0D108BD9-81ED-4DB2-BD59-A6C34878D82A}">
                    <a16:rowId xmlns:a16="http://schemas.microsoft.com/office/drawing/2014/main" val="570025582"/>
                  </a:ext>
                </a:extLst>
              </a:tr>
              <a:tr h="370840">
                <a:tc>
                  <a:txBody>
                    <a:bodyPr/>
                    <a:lstStyle/>
                    <a:p>
                      <a:r>
                        <a:rPr lang="en-US" dirty="0">
                          <a:hlinkClick r:id="rId3"/>
                        </a:rPr>
                        <a:t>FileZilla</a:t>
                      </a:r>
                      <a:endParaRPr lang="nl-BE" dirty="0"/>
                    </a:p>
                  </a:txBody>
                  <a:tcPr/>
                </a:tc>
                <a:tc>
                  <a:txBody>
                    <a:bodyPr/>
                    <a:lstStyle/>
                    <a:p>
                      <a:r>
                        <a:rPr lang="en-US" dirty="0"/>
                        <a:t>Windows,</a:t>
                      </a:r>
                      <a:r>
                        <a:rPr lang="en-US" baseline="0" dirty="0"/>
                        <a:t> Linux, Mac</a:t>
                      </a:r>
                      <a:endParaRPr lang="nl-BE" dirty="0"/>
                    </a:p>
                  </a:txBody>
                  <a:tcPr/>
                </a:tc>
                <a:extLst>
                  <a:ext uri="{0D108BD9-81ED-4DB2-BD59-A6C34878D82A}">
                    <a16:rowId xmlns:a16="http://schemas.microsoft.com/office/drawing/2014/main" val="941569183"/>
                  </a:ext>
                </a:extLst>
              </a:tr>
              <a:tr h="370840">
                <a:tc>
                  <a:txBody>
                    <a:bodyPr/>
                    <a:lstStyle/>
                    <a:p>
                      <a:r>
                        <a:rPr lang="en-US" dirty="0" err="1">
                          <a:hlinkClick r:id="rId4"/>
                        </a:rPr>
                        <a:t>WinSCP</a:t>
                      </a:r>
                      <a:endParaRPr lang="nl-BE" dirty="0"/>
                    </a:p>
                  </a:txBody>
                  <a:tcPr/>
                </a:tc>
                <a:tc>
                  <a:txBody>
                    <a:bodyPr/>
                    <a:lstStyle/>
                    <a:p>
                      <a:r>
                        <a:rPr lang="en-US" dirty="0"/>
                        <a:t>Windows</a:t>
                      </a:r>
                      <a:endParaRPr lang="nl-BE" dirty="0"/>
                    </a:p>
                  </a:txBody>
                  <a:tcPr/>
                </a:tc>
                <a:extLst>
                  <a:ext uri="{0D108BD9-81ED-4DB2-BD59-A6C34878D82A}">
                    <a16:rowId xmlns:a16="http://schemas.microsoft.com/office/drawing/2014/main" val="2517790187"/>
                  </a:ext>
                </a:extLst>
              </a:tr>
              <a:tr h="370840">
                <a:tc>
                  <a:txBody>
                    <a:bodyPr/>
                    <a:lstStyle/>
                    <a:p>
                      <a:r>
                        <a:rPr lang="en-US" dirty="0" err="1"/>
                        <a:t>rsync</a:t>
                      </a:r>
                      <a:r>
                        <a:rPr lang="en-US" dirty="0"/>
                        <a:t>,</a:t>
                      </a:r>
                      <a:r>
                        <a:rPr lang="en-US" baseline="0" dirty="0"/>
                        <a:t> </a:t>
                      </a:r>
                      <a:r>
                        <a:rPr lang="en-US" baseline="0" dirty="0" err="1"/>
                        <a:t>scp</a:t>
                      </a:r>
                      <a:endParaRPr lang="nl-BE" dirty="0"/>
                    </a:p>
                  </a:txBody>
                  <a:tcPr/>
                </a:tc>
                <a:tc>
                  <a:txBody>
                    <a:bodyPr/>
                    <a:lstStyle/>
                    <a:p>
                      <a:r>
                        <a:rPr lang="en-US" dirty="0"/>
                        <a:t>Linux, Mac</a:t>
                      </a:r>
                      <a:endParaRPr lang="nl-BE" dirty="0"/>
                    </a:p>
                  </a:txBody>
                  <a:tcPr/>
                </a:tc>
                <a:extLst>
                  <a:ext uri="{0D108BD9-81ED-4DB2-BD59-A6C34878D82A}">
                    <a16:rowId xmlns:a16="http://schemas.microsoft.com/office/drawing/2014/main" val="1414451379"/>
                  </a:ext>
                </a:extLst>
              </a:tr>
              <a:tr h="370840">
                <a:tc>
                  <a:txBody>
                    <a:bodyPr/>
                    <a:lstStyle/>
                    <a:p>
                      <a:r>
                        <a:rPr lang="en-US" dirty="0">
                          <a:hlinkClick r:id="rId5"/>
                        </a:rPr>
                        <a:t>Globus</a:t>
                      </a:r>
                      <a:endParaRPr lang="nl-BE" dirty="0"/>
                    </a:p>
                  </a:txBody>
                  <a:tcPr/>
                </a:tc>
                <a:tc>
                  <a:txBody>
                    <a:bodyPr/>
                    <a:lstStyle/>
                    <a:p>
                      <a:r>
                        <a:rPr lang="en-US" dirty="0"/>
                        <a:t>Window, Linux, Mac</a:t>
                      </a:r>
                      <a:endParaRPr lang="nl-BE" dirty="0"/>
                    </a:p>
                  </a:txBody>
                  <a:tcPr/>
                </a:tc>
                <a:extLst>
                  <a:ext uri="{0D108BD9-81ED-4DB2-BD59-A6C34878D82A}">
                    <a16:rowId xmlns:a16="http://schemas.microsoft.com/office/drawing/2014/main" val="2195651994"/>
                  </a:ext>
                </a:extLst>
              </a:tr>
            </a:tbl>
          </a:graphicData>
        </a:graphic>
      </p:graphicFrame>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69313" y="2794520"/>
            <a:ext cx="1225868" cy="2451736"/>
          </a:xfrm>
          <a:prstGeom prst="rect">
            <a:avLst/>
          </a:prstGeom>
        </p:spPr>
      </p:pic>
      <p:grpSp>
        <p:nvGrpSpPr>
          <p:cNvPr id="24" name="Group 23"/>
          <p:cNvGrpSpPr/>
          <p:nvPr/>
        </p:nvGrpSpPr>
        <p:grpSpPr>
          <a:xfrm>
            <a:off x="4280872" y="3013576"/>
            <a:ext cx="1193757" cy="1976908"/>
            <a:chOff x="4280872" y="3013576"/>
            <a:chExt cx="1193757" cy="1976908"/>
          </a:xfrm>
        </p:grpSpPr>
        <p:pic>
          <p:nvPicPr>
            <p:cNvPr id="11" name="Picture 10"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71291" y="3013576"/>
              <a:ext cx="648000" cy="863999"/>
            </a:xfrm>
            <a:prstGeom prst="rect">
              <a:avLst/>
            </a:prstGeom>
          </p:spPr>
        </p:pic>
        <p:pic>
          <p:nvPicPr>
            <p:cNvPr id="12" name="Picture 11"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80872" y="4020388"/>
              <a:ext cx="1193757" cy="970096"/>
            </a:xfrm>
            <a:prstGeom prst="rect">
              <a:avLst/>
            </a:prstGeom>
          </p:spPr>
        </p:pic>
      </p:grpSp>
      <p:grpSp>
        <p:nvGrpSpPr>
          <p:cNvPr id="23" name="Group 22"/>
          <p:cNvGrpSpPr/>
          <p:nvPr/>
        </p:nvGrpSpPr>
        <p:grpSpPr>
          <a:xfrm>
            <a:off x="549320" y="1896213"/>
            <a:ext cx="1575386" cy="3094272"/>
            <a:chOff x="549320" y="1896213"/>
            <a:chExt cx="1575386" cy="3094272"/>
          </a:xfrm>
        </p:grpSpPr>
        <p:pic>
          <p:nvPicPr>
            <p:cNvPr id="8" name="Picture 7"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0554" y="3013577"/>
              <a:ext cx="648000" cy="863999"/>
            </a:xfrm>
            <a:prstGeom prst="rect">
              <a:avLst/>
            </a:prstGeom>
          </p:spPr>
        </p:pic>
        <p:pic>
          <p:nvPicPr>
            <p:cNvPr id="9" name="Picture 8"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0135" y="4020389"/>
              <a:ext cx="1193757" cy="970096"/>
            </a:xfrm>
            <a:prstGeom prst="rect">
              <a:avLst/>
            </a:prstGeom>
          </p:spPr>
        </p:pic>
        <p:sp>
          <p:nvSpPr>
            <p:cNvPr id="15" name="Rectangle 14"/>
            <p:cNvSpPr/>
            <p:nvPr/>
          </p:nvSpPr>
          <p:spPr>
            <a:xfrm>
              <a:off x="549320" y="1896213"/>
              <a:ext cx="1575386"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Local files</a:t>
              </a:r>
              <a:endParaRPr lang="nl-BE" dirty="0">
                <a:solidFill>
                  <a:schemeClr val="tx1"/>
                </a:solidFill>
              </a:endParaRPr>
            </a:p>
          </p:txBody>
        </p:sp>
      </p:grpSp>
      <p:sp>
        <p:nvSpPr>
          <p:cNvPr id="17" name="Rectangle 16"/>
          <p:cNvSpPr/>
          <p:nvPr/>
        </p:nvSpPr>
        <p:spPr>
          <a:xfrm>
            <a:off x="3971975" y="1901981"/>
            <a:ext cx="1557127"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VSC account</a:t>
            </a:r>
            <a:endParaRPr lang="nl-BE" dirty="0">
              <a:solidFill>
                <a:schemeClr val="tx1"/>
              </a:solidFill>
            </a:endParaRPr>
          </a:p>
        </p:txBody>
      </p:sp>
      <p:sp>
        <p:nvSpPr>
          <p:cNvPr id="19" name="Right Arrow 18"/>
          <p:cNvSpPr/>
          <p:nvPr/>
        </p:nvSpPr>
        <p:spPr>
          <a:xfrm>
            <a:off x="3692228" y="3537353"/>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ight Arrow 19"/>
          <p:cNvSpPr/>
          <p:nvPr/>
        </p:nvSpPr>
        <p:spPr>
          <a:xfrm>
            <a:off x="1728534" y="3533135"/>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7631" y="3388414"/>
            <a:ext cx="1042928" cy="1042928"/>
          </a:xfrm>
          <a:prstGeom prst="rect">
            <a:avLst/>
          </a:prstGeom>
        </p:spPr>
      </p:pic>
      <p:grpSp>
        <p:nvGrpSpPr>
          <p:cNvPr id="30" name="Group 29"/>
          <p:cNvGrpSpPr/>
          <p:nvPr/>
        </p:nvGrpSpPr>
        <p:grpSpPr>
          <a:xfrm>
            <a:off x="1728534" y="3877575"/>
            <a:ext cx="2377433" cy="301233"/>
            <a:chOff x="1728534" y="3877575"/>
            <a:chExt cx="2377433" cy="301233"/>
          </a:xfrm>
        </p:grpSpPr>
        <p:sp>
          <p:nvSpPr>
            <p:cNvPr id="28" name="Right Arrow 27"/>
            <p:cNvSpPr/>
            <p:nvPr/>
          </p:nvSpPr>
          <p:spPr>
            <a:xfrm rot="10800000">
              <a:off x="3648877" y="3877575"/>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Right Arrow 28"/>
            <p:cNvSpPr/>
            <p:nvPr/>
          </p:nvSpPr>
          <p:spPr>
            <a:xfrm rot="10800000">
              <a:off x="1728534" y="3877576"/>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21"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51</a:t>
            </a:fld>
            <a:endParaRPr lang="nl-BE" sz="900" dirty="0">
              <a:solidFill>
                <a:schemeClr val="bg1"/>
              </a:solidFill>
            </a:endParaRPr>
          </a:p>
        </p:txBody>
      </p:sp>
      <p:sp>
        <p:nvSpPr>
          <p:cNvPr id="2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pl-PL" altLang="en-US" sz="3200" dirty="0"/>
              <a:t>File transfer</a:t>
            </a:r>
            <a:r>
              <a:rPr lang="en-US" altLang="en-US" sz="3200" dirty="0"/>
              <a:t> tools</a:t>
            </a:r>
            <a:endParaRPr lang="pl-PL" altLang="en-US" sz="3200" dirty="0"/>
          </a:p>
        </p:txBody>
      </p:sp>
    </p:spTree>
    <p:custDataLst>
      <p:tags r:id="rId1"/>
    </p:custDataLst>
    <p:extLst>
      <p:ext uri="{BB962C8B-B14F-4D97-AF65-F5344CB8AC3E}">
        <p14:creationId xmlns:p14="http://schemas.microsoft.com/office/powerpoint/2010/main" val="2452014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Lst>
  </p:timing>
  <p:extLst>
    <p:ext uri="{3A86A75C-4F4B-4683-9AE1-C65F6400EC91}">
      <p14:laserTraceLst xmlns:p14="http://schemas.microsoft.com/office/powerpoint/2010/main">
        <p14:tracePtLst>
          <p14:tracePt t="3156" x="7754938" y="3935413"/>
          <p14:tracePt t="3417" x="7646988" y="3925888"/>
          <p14:tracePt t="3430" x="7504113" y="3890963"/>
          <p14:tracePt t="3436" x="7305675" y="3836988"/>
          <p14:tracePt t="3453" x="7091363" y="3783013"/>
          <p14:tracePt t="3469" x="6589713" y="3657600"/>
          <p14:tracePt t="3486" x="6032500" y="3532188"/>
          <p14:tracePt t="3503" x="5719763" y="3460750"/>
          <p14:tracePt t="3520" x="5100638" y="3335338"/>
          <p14:tracePt t="3536" x="4527550" y="3200400"/>
          <p14:tracePt t="3553" x="4141788" y="3092450"/>
          <p14:tracePt t="3570" x="3989388" y="3048000"/>
          <p14:tracePt t="3586" x="3819525" y="3003550"/>
          <p14:tracePt t="3603" x="3711575" y="2967038"/>
          <p14:tracePt t="3620" x="3684588" y="2949575"/>
          <p14:tracePt t="3648" x="3657600" y="2940050"/>
          <p14:tracePt t="3654" x="3648075" y="2940050"/>
          <p14:tracePt t="3669" x="3640138" y="2932113"/>
          <p14:tracePt t="3942" x="3514725" y="2932113"/>
          <p14:tracePt t="3951" x="3308350" y="2959100"/>
          <p14:tracePt t="3963" x="3128963" y="2967038"/>
          <p14:tracePt t="3980" x="2959100" y="2967038"/>
          <p14:tracePt t="3997" x="2679700" y="2967038"/>
          <p14:tracePt t="4013" x="2465388" y="2967038"/>
          <p14:tracePt t="4030" x="2384425" y="2967038"/>
          <p14:tracePt t="4047" x="2276475" y="2967038"/>
          <p14:tracePt t="4063" x="2214563" y="2976563"/>
          <p14:tracePt t="4080" x="2205038" y="2984500"/>
          <p14:tracePt t="4096" x="2187575" y="2994025"/>
          <p14:tracePt t="4113" x="2187575" y="3011488"/>
          <p14:tracePt t="4130" x="2187575" y="3065463"/>
          <p14:tracePt t="4146" x="2187575" y="3119438"/>
          <p14:tracePt t="4163" x="2187575" y="3190875"/>
          <p14:tracePt t="4180" x="2187575" y="3236913"/>
          <p14:tracePt t="4196" x="2187575" y="3263900"/>
          <p14:tracePt t="4213" x="2178050" y="3298825"/>
          <p14:tracePt t="4230" x="2160588" y="3325813"/>
          <p14:tracePt t="4246" x="2151063" y="3343275"/>
          <p14:tracePt t="4263" x="2133600" y="3362325"/>
          <p14:tracePt t="4280" x="2116138" y="3379788"/>
          <p14:tracePt t="4296" x="2097088" y="3379788"/>
          <p14:tracePt t="4313" x="2070100" y="3406775"/>
          <p14:tracePt t="4330" x="2044700" y="3424238"/>
          <p14:tracePt t="4363" x="2035175" y="3433763"/>
          <p14:tracePt t="4380" x="2025650" y="3433763"/>
          <p14:tracePt t="4399" x="2017713" y="3433763"/>
          <p14:tracePt t="4479" x="2017713" y="3424238"/>
          <p14:tracePt t="4500" x="2017713" y="3416300"/>
          <p14:tracePt t="4509" x="2017713" y="3406775"/>
          <p14:tracePt t="4519" x="2017713" y="3389313"/>
          <p14:tracePt t="4530" x="2008188" y="3370263"/>
          <p14:tracePt t="4547" x="1998663" y="3325813"/>
          <p14:tracePt t="4563" x="1990725" y="3308350"/>
          <p14:tracePt t="4580" x="1971675" y="3263900"/>
          <p14:tracePt t="4597" x="1944688" y="3227388"/>
          <p14:tracePt t="4613" x="1936750" y="3209925"/>
          <p14:tracePt t="4630" x="1917700" y="3173413"/>
          <p14:tracePt t="4647" x="1917700" y="3163888"/>
          <p14:tracePt t="4663" x="1909763" y="3155950"/>
          <p14:tracePt t="4679" x="1900238" y="3136900"/>
          <p14:tracePt t="4718" x="1900238" y="3128963"/>
          <p14:tracePt t="8359" x="1927225" y="3119438"/>
          <p14:tracePt t="8369" x="1981200" y="3111500"/>
          <p14:tracePt t="8379" x="2017713" y="3101975"/>
          <p14:tracePt t="8396" x="2052638" y="3092450"/>
          <p14:tracePt t="8412" x="2116138" y="3084513"/>
          <p14:tracePt t="8429" x="2151063" y="3065463"/>
          <p14:tracePt t="8446" x="2178050" y="3065463"/>
          <p14:tracePt t="8448" x="2205038" y="3048000"/>
          <p14:tracePt t="8462" x="2232025" y="3038475"/>
          <p14:tracePt t="8479" x="2286000" y="3021013"/>
          <p14:tracePt t="8496" x="2330450" y="3003550"/>
          <p14:tracePt t="8512" x="2349500" y="2994025"/>
          <p14:tracePt t="8529" x="2393950" y="2976563"/>
          <p14:tracePt t="8546" x="2428875" y="2959100"/>
          <p14:tracePt t="8562" x="2455863" y="2940050"/>
          <p14:tracePt t="8579" x="2501900" y="2922588"/>
          <p14:tracePt t="8595" x="2536825" y="2913063"/>
          <p14:tracePt t="8612" x="2554288" y="2895600"/>
          <p14:tracePt t="8629" x="2590800" y="2886075"/>
          <p14:tracePt t="8646" x="2627313" y="2868613"/>
          <p14:tracePt t="8662" x="2635250" y="2868613"/>
          <p14:tracePt t="8679" x="2662238" y="2859088"/>
          <p14:tracePt t="8696" x="2679700" y="2851150"/>
          <p14:tracePt t="8712" x="2698750" y="2841625"/>
          <p14:tracePt t="8729" x="2716213" y="2832100"/>
          <p14:tracePt t="8745" x="2733675" y="2824163"/>
          <p14:tracePt t="8762" x="2733675" y="2814638"/>
          <p14:tracePt t="8779" x="2743200" y="2814638"/>
          <p14:tracePt t="8795" x="2752725" y="2806700"/>
          <p14:tracePt t="9121" x="2743200" y="2806700"/>
          <p14:tracePt t="9213" x="2733675" y="2806700"/>
          <p14:tracePt t="9254" x="2725738" y="2806700"/>
          <p14:tracePt t="9274" x="2716213" y="2806700"/>
          <p14:tracePt t="9294" x="2698750" y="2797175"/>
          <p14:tracePt t="9302" x="2689225" y="2797175"/>
          <p14:tracePt t="9312" x="2679700" y="2787650"/>
          <p14:tracePt t="9327" x="2662238" y="2787650"/>
          <p14:tracePt t="9344" x="2654300" y="2779713"/>
          <p14:tracePt t="9361" x="2644775" y="2779713"/>
          <p14:tracePt t="9377" x="2635250" y="2779713"/>
          <p14:tracePt t="9393" x="2627313" y="2770188"/>
          <p14:tracePt t="9412" x="2617788" y="2770188"/>
          <p14:tracePt t="9427" x="2617788" y="2760663"/>
          <p14:tracePt t="9501" x="2608263" y="2760663"/>
          <p14:tracePt t="9510" x="2608263" y="2752725"/>
          <p14:tracePt t="10276" x="2617788" y="2752725"/>
          <p14:tracePt t="10576" x="2617788" y="2760663"/>
          <p14:tracePt t="11211" x="2617788" y="2770188"/>
          <p14:tracePt t="11750" x="2627313" y="2770188"/>
          <p14:tracePt t="12983" x="2635250" y="2770188"/>
          <p14:tracePt t="31598" x="2698750" y="2779713"/>
          <p14:tracePt t="31608" x="2770188" y="2787650"/>
          <p14:tracePt t="31616" x="2851150" y="2797175"/>
          <p14:tracePt t="31626" x="2922588" y="2806700"/>
          <p14:tracePt t="31638" x="2994025" y="2814638"/>
          <p14:tracePt t="31655" x="3074988" y="2814638"/>
          <p14:tracePt t="31671" x="3236913" y="2814638"/>
          <p14:tracePt t="31688" x="3389313" y="2814638"/>
          <p14:tracePt t="31704" x="3568700" y="2814638"/>
          <p14:tracePt t="31721" x="3648075" y="2814638"/>
          <p14:tracePt t="31738" x="3810000" y="2814638"/>
          <p14:tracePt t="31754" x="3952875" y="2814638"/>
          <p14:tracePt t="31771" x="4006850" y="2814638"/>
          <p14:tracePt t="31788" x="4151313" y="2814638"/>
          <p14:tracePt t="31804" x="4284663" y="2824163"/>
          <p14:tracePt t="31821" x="4338638" y="2832100"/>
          <p14:tracePt t="31838" x="4437063" y="2851150"/>
          <p14:tracePt t="31854" x="4483100" y="2868613"/>
          <p14:tracePt t="31871" x="4508500" y="2868613"/>
          <p14:tracePt t="31888" x="4535488" y="2886075"/>
          <p14:tracePt t="31904" x="4554538" y="2905125"/>
          <p14:tracePt t="31921" x="4562475" y="2905125"/>
          <p14:tracePt t="31938" x="4581525" y="2922588"/>
          <p14:tracePt t="31954" x="4589463" y="2932113"/>
          <p14:tracePt t="32265" x="4608513" y="2940050"/>
          <p14:tracePt t="32274" x="4625975" y="2940050"/>
          <p14:tracePt t="32285" x="4635500" y="2949575"/>
          <p14:tracePt t="32302" x="4643438" y="2949575"/>
          <p14:tracePt t="32318" x="4652963" y="2959100"/>
          <p14:tracePt t="32434" x="4643438" y="2959100"/>
          <p14:tracePt t="32464" x="4635500" y="2959100"/>
          <p14:tracePt t="32514" x="4625975" y="2959100"/>
          <p14:tracePt t="32584" x="4616450" y="2959100"/>
          <p14:tracePt t="32613" x="4608513" y="2959100"/>
          <p14:tracePt t="32623" x="4598988" y="2959100"/>
          <p14:tracePt t="32635" x="4598988" y="2949575"/>
          <p14:tracePt t="32652" x="4572000" y="2949575"/>
          <p14:tracePt t="32668" x="4562475" y="2940050"/>
          <p14:tracePt t="32685" x="4535488" y="2940050"/>
          <p14:tracePt t="32702" x="4508500" y="2932113"/>
          <p14:tracePt t="32718" x="4500563" y="2922588"/>
          <p14:tracePt t="32735" x="4473575" y="2922588"/>
          <p14:tracePt t="32752" x="4464050" y="2922588"/>
          <p14:tracePt t="32768" x="4456113" y="2913063"/>
          <p14:tracePt t="32785" x="4446588" y="2913063"/>
          <p14:tracePt t="32801" x="4437063" y="2905125"/>
          <p14:tracePt t="32822" x="4429125" y="2905125"/>
          <p14:tracePt t="33330" x="4437063" y="2905125"/>
          <p14:tracePt t="33508" x="4437063" y="2895600"/>
          <p14:tracePt t="33698" x="4446588" y="2895600"/>
          <p14:tracePt t="33778" x="4446588" y="2886075"/>
          <p14:tracePt t="33797" x="4456113" y="2886075"/>
          <p14:tracePt t="33808" x="4464050" y="2886075"/>
          <p14:tracePt t="33819" x="4483100" y="2878138"/>
          <p14:tracePt t="33836" x="4589463" y="2878138"/>
          <p14:tracePt t="33853" x="4660900" y="2868613"/>
          <p14:tracePt t="33869" x="4787900" y="2868613"/>
          <p14:tracePt t="33886" x="4921250" y="2878138"/>
          <p14:tracePt t="33903" x="4984750" y="2905125"/>
          <p14:tracePt t="33919" x="5110163" y="2959100"/>
          <p14:tracePt t="33936" x="5218113" y="3030538"/>
          <p14:tracePt t="33953" x="5270500" y="3084513"/>
          <p14:tracePt t="33958" x="5316538" y="3136900"/>
          <p14:tracePt t="33969" x="5378450" y="3209925"/>
          <p14:tracePt t="33986" x="5459413" y="3343275"/>
          <p14:tracePt t="34003" x="5486400" y="3397250"/>
          <p14:tracePt t="34019" x="5530850" y="3505200"/>
          <p14:tracePt t="34035" x="5557838" y="3603625"/>
          <p14:tracePt t="34052" x="5575300" y="3648075"/>
          <p14:tracePt t="34069" x="5594350" y="3721100"/>
          <p14:tracePt t="34085" x="5611813" y="3783013"/>
          <p14:tracePt t="34102" x="5621338" y="3819525"/>
          <p14:tracePt t="34118" x="5629275" y="3881438"/>
          <p14:tracePt t="34135" x="5638800" y="3935413"/>
          <p14:tracePt t="34152" x="5648325" y="3962400"/>
          <p14:tracePt t="34169" x="5656263" y="3998913"/>
          <p14:tracePt t="34185" x="5656263" y="4033838"/>
          <p14:tracePt t="34202" x="5656263" y="4043363"/>
          <p14:tracePt t="34219" x="5665788" y="4070350"/>
          <p14:tracePt t="34235" x="5675313" y="4078288"/>
          <p14:tracePt t="34253" x="5675313" y="4087813"/>
          <p14:tracePt t="34269" x="5675313" y="4097338"/>
          <p14:tracePt t="34285" x="5683250" y="4105275"/>
          <p14:tracePt t="34303" x="5683250" y="4114800"/>
          <p14:tracePt t="34335" x="5683250" y="4124325"/>
          <p14:tracePt t="34353" x="5692775" y="4124325"/>
          <p14:tracePt t="43758" x="5737225" y="4087813"/>
          <p14:tracePt t="43768" x="5800725" y="4033838"/>
          <p14:tracePt t="43777" x="5845175" y="3979863"/>
          <p14:tracePt t="43793" x="5899150" y="3917950"/>
          <p14:tracePt t="43810" x="6024563" y="3792538"/>
          <p14:tracePt t="43827" x="6122988" y="3675063"/>
          <p14:tracePt t="43843" x="6211888" y="3576638"/>
          <p14:tracePt t="43860" x="6248400" y="3549650"/>
          <p14:tracePt t="43877" x="6302375" y="3468688"/>
          <p14:tracePt t="43893" x="6346825" y="3416300"/>
          <p14:tracePt t="43910" x="6364288" y="3397250"/>
          <p14:tracePt t="43927" x="6391275" y="3362325"/>
          <p14:tracePt t="43943" x="6418263" y="3343275"/>
          <p14:tracePt t="43960" x="6437313" y="3325813"/>
          <p14:tracePt t="43962" x="6445250" y="3316288"/>
          <p14:tracePt t="43976" x="6454775" y="3298825"/>
          <p14:tracePt t="43993" x="6472238" y="3289300"/>
          <p14:tracePt t="44010" x="6472238" y="3281363"/>
          <p14:tracePt t="44027" x="6481763" y="3271838"/>
          <p14:tracePt t="44043" x="6481763" y="3263900"/>
          <p14:tracePt t="44062" x="6481763" y="3254375"/>
          <p14:tracePt t="44076" x="6489700" y="3254375"/>
          <p14:tracePt t="44154" x="6489700" y="3244850"/>
          <p14:tracePt t="44303" x="6489700" y="3236913"/>
          <p14:tracePt t="44343" x="6481763" y="3236913"/>
          <p14:tracePt t="44372" x="6472238" y="3236913"/>
          <p14:tracePt t="44382" x="6464300" y="3227388"/>
          <p14:tracePt t="44402" x="6454775" y="3227388"/>
          <p14:tracePt t="44413" x="6454775" y="3209925"/>
          <p14:tracePt t="44424" x="6437313" y="3209925"/>
          <p14:tracePt t="44441" x="6427788" y="3182938"/>
          <p14:tracePt t="44458" x="6418263" y="3173413"/>
          <p14:tracePt t="44461" x="6418263" y="3155950"/>
          <p14:tracePt t="44474" x="6400800" y="3136900"/>
          <p14:tracePt t="44491" x="6391275" y="3111500"/>
          <p14:tracePt t="44508" x="6391275" y="3084513"/>
          <p14:tracePt t="44524" x="6383338" y="3048000"/>
          <p14:tracePt t="44541" x="6373813" y="3011488"/>
          <p14:tracePt t="44558" x="6373813" y="2994025"/>
          <p14:tracePt t="44574" x="6373813" y="2959100"/>
          <p14:tracePt t="44591" x="6364288" y="2932113"/>
          <p14:tracePt t="44607" x="6364288" y="2913063"/>
          <p14:tracePt t="44624" x="6356350" y="2895600"/>
          <p14:tracePt t="44641" x="6356350" y="2886075"/>
          <p14:tracePt t="44657" x="6356350" y="2878138"/>
          <p14:tracePt t="44674" x="6356350" y="2868613"/>
          <p14:tracePt t="44691" x="6346825" y="2859088"/>
          <p14:tracePt t="44707" x="6346825" y="2851150"/>
          <p14:tracePt t="44741" x="6346825" y="2841625"/>
          <p14:tracePt t="44757" x="6346825" y="2832100"/>
          <p14:tracePt t="44790" x="6346825" y="2824163"/>
          <p14:tracePt t="44819" x="6346825" y="2814638"/>
          <p14:tracePt t="44849" x="6337300" y="2806700"/>
          <p14:tracePt t="44859" x="6337300" y="2797175"/>
          <p14:tracePt t="44869" x="6337300" y="2787650"/>
          <p14:tracePt t="44889" x="6337300" y="2779713"/>
          <p14:tracePt t="44899" x="6337300" y="2770188"/>
          <p14:tracePt t="44909" x="6337300" y="2760663"/>
          <p14:tracePt t="44924" x="6337300" y="2752725"/>
          <p14:tracePt t="44941" x="6337300" y="2733675"/>
          <p14:tracePt t="44957" x="6329363" y="2716213"/>
          <p14:tracePt t="44973" x="6329363" y="2706688"/>
          <p14:tracePt t="44990" x="6329363" y="2698750"/>
          <p14:tracePt t="45007" x="6329363" y="2689225"/>
          <p14:tracePt t="45023" x="6329363" y="2679700"/>
          <p14:tracePt t="45040" x="6319838" y="2679700"/>
          <p14:tracePt t="45057" x="6319838" y="2671763"/>
          <p14:tracePt t="45546" x="6319838" y="2679700"/>
          <p14:tracePt t="45646" x="6319838" y="2689225"/>
          <p14:tracePt t="45674" x="6311900" y="2689225"/>
          <p14:tracePt t="45732" x="6302375" y="2689225"/>
          <p14:tracePt t="45743" x="6302375" y="2698750"/>
          <p14:tracePt t="45793" x="6302375" y="2706688"/>
          <p14:tracePt t="45843" x="6292850" y="2706688"/>
          <p14:tracePt t="45883" x="6292850" y="2716213"/>
          <p14:tracePt t="46120" x="6284913" y="2716213"/>
          <p14:tracePt t="51267" x="6284913" y="2725738"/>
          <p14:tracePt t="51825" x="6275388" y="2725738"/>
          <p14:tracePt t="51865" x="6265863" y="2725738"/>
          <p14:tracePt t="51965" x="6257925" y="2725738"/>
          <p14:tracePt t="52452" x="6257925" y="2733675"/>
          <p14:tracePt t="52493" x="6257925" y="2743200"/>
          <p14:tracePt t="52582" x="6257925" y="2752725"/>
          <p14:tracePt t="52601" x="6265863" y="2752725"/>
          <p14:tracePt t="52781" x="6275388" y="2752725"/>
          <p14:tracePt t="53816" x="6284913" y="2752725"/>
          <p14:tracePt t="54184" x="6284913" y="2743200"/>
          <p14:tracePt t="54282" x="6284913" y="2733675"/>
          <p14:tracePt t="55090" x="6292850" y="2733675"/>
          <p14:tracePt t="55120" x="6319838" y="2725738"/>
          <p14:tracePt t="55131" x="6464300" y="2679700"/>
          <p14:tracePt t="55139" x="6651625" y="2635250"/>
          <p14:tracePt t="55148" x="6831013" y="2581275"/>
          <p14:tracePt t="55161" x="7027863" y="2519363"/>
          <p14:tracePt t="55178" x="7467600" y="2393950"/>
          <p14:tracePt t="55194" x="7683500" y="2322513"/>
          <p14:tracePt t="55211" x="8121650" y="2214563"/>
          <p14:tracePt t="55227" x="8382000" y="2151063"/>
          <p14:tracePt t="55244" x="8462963" y="2133600"/>
          <p14:tracePt t="55261" x="8561388" y="2116138"/>
          <p14:tracePt t="55277" x="8615363" y="2106613"/>
          <p14:tracePt t="55294" x="8623300" y="2106613"/>
          <p14:tracePt t="55311" x="8642350" y="2106613"/>
          <p14:tracePt t="55328" x="8650288" y="2106613"/>
          <p14:tracePt t="55361" x="8659813" y="2106613"/>
          <p14:tracePt t="55378" x="8669338" y="2106613"/>
          <p14:tracePt t="56750" x="8669338" y="2116138"/>
          <p14:tracePt t="56762" x="8677275" y="2116138"/>
          <p14:tracePt t="56772" x="8677275" y="2124075"/>
          <p14:tracePt t="56789" x="8686800" y="2133600"/>
          <p14:tracePt t="56806" x="8686800" y="2143125"/>
          <p14:tracePt t="56822" x="8704263" y="2151063"/>
          <p14:tracePt t="56839" x="8713788" y="2160588"/>
          <p14:tracePt t="56856" x="8731250" y="2178050"/>
          <p14:tracePt t="56873" x="8758238" y="2205038"/>
          <p14:tracePt t="56891" x="8775700" y="2241550"/>
          <p14:tracePt t="56906" x="8794750" y="2249488"/>
          <p14:tracePt t="56922" x="8812213" y="2276475"/>
          <p14:tracePt t="56941" x="8829675" y="2295525"/>
          <p14:tracePt t="56956" x="8839200" y="2303463"/>
          <p14:tracePt t="56973" x="8848725" y="2330450"/>
          <p14:tracePt t="56991" x="8856663" y="2349500"/>
          <p14:tracePt t="57006" x="8866188" y="2366963"/>
          <p14:tracePt t="57023" x="8866188" y="2384425"/>
          <p14:tracePt t="57040" x="8875713" y="2420938"/>
          <p14:tracePt t="57056" x="8875713" y="2428875"/>
          <p14:tracePt t="57073" x="8875713" y="2455863"/>
          <p14:tracePt t="57090" x="8875713" y="2474913"/>
          <p14:tracePt t="57106" x="8875713" y="2509838"/>
          <p14:tracePt t="57123" x="8875713" y="2546350"/>
          <p14:tracePt t="57140" x="8875713" y="2563813"/>
          <p14:tracePt t="57156" x="8875713" y="2600325"/>
          <p14:tracePt t="57173" x="8856663" y="2644775"/>
          <p14:tracePt t="57189" x="8856663" y="2662238"/>
          <p14:tracePt t="57206" x="8856663" y="2706688"/>
          <p14:tracePt t="57223" x="8839200" y="2752725"/>
          <p14:tracePt t="57239" x="8839200" y="2770188"/>
          <p14:tracePt t="57256" x="8829675" y="2797175"/>
          <p14:tracePt t="57273" x="8829675" y="2806700"/>
          <p14:tracePt t="57289" x="8829675" y="2814638"/>
          <p14:tracePt t="57306" x="8829675" y="2824163"/>
          <p14:tracePt t="57717" x="8821738" y="2824163"/>
          <p14:tracePt t="57840" x="8821738" y="2814638"/>
          <p14:tracePt t="58078" x="8821738" y="2806700"/>
          <p14:tracePt t="58128" x="8856663" y="2797175"/>
          <p14:tracePt t="58137" x="8947150" y="2770188"/>
          <p14:tracePt t="58149" x="9036050" y="2752725"/>
          <p14:tracePt t="58166" x="9107488" y="2725738"/>
          <p14:tracePt t="58183" x="9215438" y="2706688"/>
          <p14:tracePt t="58199" x="9269413" y="2689225"/>
          <p14:tracePt t="58216" x="9296400" y="2679700"/>
          <p14:tracePt t="58233" x="9313863" y="2679700"/>
          <p14:tracePt t="58249" x="9332913" y="2679700"/>
          <p14:tracePt t="58282" x="9340850" y="2679700"/>
          <p14:tracePt t="59362" x="9332913" y="2679700"/>
          <p14:tracePt t="59373" x="9286875" y="2679700"/>
          <p14:tracePt t="59384" x="9107488" y="2679700"/>
          <p14:tracePt t="59400" x="8794750" y="2679700"/>
          <p14:tracePt t="59416" x="8642350" y="2679700"/>
          <p14:tracePt t="59433" x="8391525" y="2679700"/>
          <p14:tracePt t="59450" x="8158163" y="2679700"/>
          <p14:tracePt t="59466" x="8050213" y="2679700"/>
          <p14:tracePt t="59483" x="7880350" y="2689225"/>
          <p14:tracePt t="59499" x="7772400" y="2698750"/>
          <p14:tracePt t="59516" x="7745413" y="2706688"/>
          <p14:tracePt t="59533" x="7691438" y="2706688"/>
          <p14:tracePt t="59549" x="7664450" y="2706688"/>
          <p14:tracePt t="59583" x="7646988" y="2706688"/>
          <p14:tracePt t="59600" x="7637463" y="2706688"/>
          <p14:tracePt t="59629" x="7637463" y="2716213"/>
          <p14:tracePt t="59639" x="7629525" y="2716213"/>
          <p14:tracePt t="59649" x="7620000" y="2716213"/>
          <p14:tracePt t="59689" x="7610475" y="2716213"/>
          <p14:tracePt t="59708" x="7602538" y="2725738"/>
          <p14:tracePt t="59728" x="7593013" y="2733675"/>
          <p14:tracePt t="59738" x="7583488" y="2733675"/>
          <p14:tracePt t="59748" x="7575550" y="2743200"/>
          <p14:tracePt t="59758" x="7566025" y="2743200"/>
          <p14:tracePt t="59767" x="7556500" y="2743200"/>
          <p14:tracePt t="59783" x="7556500" y="2752725"/>
          <p14:tracePt t="59799" x="7548563" y="2752725"/>
          <p14:tracePt t="59816" x="7539038" y="2760663"/>
          <p14:tracePt t="59833" x="7539038" y="2770188"/>
          <p14:tracePt t="59849" x="7531100" y="2779713"/>
          <p14:tracePt t="59866" x="7521575" y="2779713"/>
          <p14:tracePt t="59883" x="7521575" y="2806700"/>
          <p14:tracePt t="59899" x="7504113" y="2832100"/>
          <p14:tracePt t="59916" x="7504113" y="2841625"/>
          <p14:tracePt t="59932" x="7504113" y="2851150"/>
          <p14:tracePt t="59949" x="7504113" y="2859088"/>
          <p14:tracePt t="59966" x="7504113" y="2868613"/>
          <p14:tracePt t="59987" x="7504113" y="2878138"/>
          <p14:tracePt t="60029" x="7504113" y="2886075"/>
          <p14:tracePt t="60097" x="7512050" y="2886075"/>
          <p14:tracePt t="60107" x="7512050" y="2895600"/>
          <p14:tracePt t="60147" x="7512050" y="2905125"/>
          <p14:tracePt t="60177" x="7521575" y="2905125"/>
          <p14:tracePt t="60227" x="7521575" y="2913063"/>
          <p14:tracePt t="60257" x="7531100" y="2913063"/>
          <p14:tracePt t="60306" x="7531100" y="2922588"/>
          <p14:tracePt t="60346" x="7539038" y="2922588"/>
          <p14:tracePt t="60365" x="7539038" y="2932113"/>
          <p14:tracePt t="60385" x="7548563" y="2940050"/>
          <p14:tracePt t="60435" x="7548563" y="2949575"/>
          <p14:tracePt t="60485" x="7556500" y="2949575"/>
          <p14:tracePt t="60515" x="7556500" y="2959100"/>
          <p14:tracePt t="60636" x="7566025" y="2959100"/>
          <p14:tracePt t="60715" x="7566025" y="2967038"/>
          <p14:tracePt t="61948" x="7566025" y="2959100"/>
          <p14:tracePt t="62049" x="7566025" y="2949575"/>
          <p14:tracePt t="62139" x="7566025" y="2940050"/>
          <p14:tracePt t="62807" x="7566025" y="2932113"/>
          <p14:tracePt t="66270" x="7566025" y="2922588"/>
          <p14:tracePt t="66319" x="7566025" y="2913063"/>
          <p14:tracePt t="66370" x="7566025" y="2905125"/>
          <p14:tracePt t="67404" x="7566025" y="2913063"/>
          <p14:tracePt t="67415" x="7566025" y="2922588"/>
          <p14:tracePt t="67426" x="7566025" y="2932113"/>
          <p14:tracePt t="67442" x="7566025" y="2940050"/>
          <p14:tracePt t="67471" x="7566025" y="2949575"/>
          <p14:tracePt t="67533" x="7566025" y="2959100"/>
          <p14:tracePt t="67582" x="7566025" y="2967038"/>
          <p14:tracePt t="67614" x="7566025" y="2976563"/>
          <p14:tracePt t="67622" x="7575550" y="2976563"/>
          <p14:tracePt t="67631" x="7575550" y="2984500"/>
          <p14:tracePt t="67642" x="7583488" y="2994025"/>
          <p14:tracePt t="67659" x="7583488" y="3011488"/>
          <p14:tracePt t="67676" x="7602538" y="3030538"/>
          <p14:tracePt t="67692" x="7620000" y="3057525"/>
          <p14:tracePt t="67710" x="7637463" y="3074988"/>
          <p14:tracePt t="67726" x="7646988" y="3084513"/>
          <p14:tracePt t="67742" x="7683500" y="3101975"/>
          <p14:tracePt t="67759" x="7700963" y="3119438"/>
          <p14:tracePt t="67775" x="7735888" y="3146425"/>
          <p14:tracePt t="67792" x="7781925" y="3163888"/>
          <p14:tracePt t="67810" x="7808913" y="3182938"/>
          <p14:tracePt t="67826" x="7826375" y="3182938"/>
          <p14:tracePt t="67842" x="7861300" y="3190875"/>
          <p14:tracePt t="67859" x="7870825" y="3200400"/>
          <p14:tracePt t="67875" x="7907338" y="3200400"/>
          <p14:tracePt t="67892" x="7942263" y="3217863"/>
          <p14:tracePt t="67909" x="7951788" y="3217863"/>
          <p14:tracePt t="67925" x="7988300" y="3227388"/>
          <p14:tracePt t="67942" x="8023225" y="3244850"/>
          <p14:tracePt t="67959" x="8032750" y="3244850"/>
          <p14:tracePt t="67975" x="8050213" y="3244850"/>
          <p14:tracePt t="67992" x="8059738" y="3254375"/>
          <p14:tracePt t="68009" x="8067675" y="3254375"/>
          <p14:tracePt t="68266" x="8067675" y="3263900"/>
          <p14:tracePt t="68458" x="8059738" y="3263900"/>
          <p14:tracePt t="68479" x="8050213" y="3263900"/>
          <p14:tracePt t="68489" x="8032750" y="3263900"/>
          <p14:tracePt t="68499" x="8005763" y="3263900"/>
          <p14:tracePt t="68513" x="7978775" y="3263900"/>
          <p14:tracePt t="68529" x="7934325" y="3271838"/>
          <p14:tracePt t="68546" x="7915275" y="3271838"/>
          <p14:tracePt t="68562" x="7880350" y="3281363"/>
          <p14:tracePt t="68579" x="7843838" y="3281363"/>
          <p14:tracePt t="68596" x="7835900" y="3281363"/>
          <p14:tracePt t="68613" x="7808913" y="3281363"/>
          <p14:tracePt t="68629" x="7799388" y="3289300"/>
          <p14:tracePt t="68646" x="7789863" y="3289300"/>
          <p14:tracePt t="68662" x="7781925" y="3289300"/>
          <p14:tracePt t="68679" x="7772400" y="3289300"/>
          <p14:tracePt t="68696" x="7754938" y="3289300"/>
          <p14:tracePt t="68712" x="7745413" y="3289300"/>
          <p14:tracePt t="68729" x="7735888" y="3289300"/>
          <p14:tracePt t="68746" x="7727950" y="3289300"/>
          <p14:tracePt t="68779" x="7708900" y="3289300"/>
          <p14:tracePt t="68795" x="7700963" y="3298825"/>
          <p14:tracePt t="68829" x="7691438" y="3298825"/>
          <p14:tracePt t="68846" x="7683500" y="3298825"/>
          <p14:tracePt t="68875" x="7673975" y="3298825"/>
          <p14:tracePt t="70630" x="7673975" y="3316288"/>
          <p14:tracePt t="70640" x="7691438" y="3352800"/>
          <p14:tracePt t="70652" x="7691438" y="3379788"/>
          <p14:tracePt t="70669" x="7708900" y="3416300"/>
          <p14:tracePt t="70685" x="7718425" y="3451225"/>
          <p14:tracePt t="70702" x="7727950" y="3468688"/>
          <p14:tracePt t="70719" x="7735888" y="3495675"/>
          <p14:tracePt t="70735" x="7745413" y="3505200"/>
          <p14:tracePt t="70752" x="7745413" y="3514725"/>
          <p14:tracePt t="70769" x="7754938" y="3522663"/>
          <p14:tracePt t="70785" x="7754938" y="3532188"/>
          <p14:tracePt t="70819" x="7762875" y="3541713"/>
          <p14:tracePt t="70846" x="7762875" y="3549650"/>
          <p14:tracePt t="70856" x="7772400" y="3559175"/>
          <p14:tracePt t="70895" x="7781925" y="3568700"/>
          <p14:tracePt t="70906" x="7789863" y="3568700"/>
          <p14:tracePt t="70925" x="7789863" y="3576638"/>
          <p14:tracePt t="70935" x="7799388" y="3576638"/>
          <p14:tracePt t="70956" x="7799388" y="3586163"/>
          <p14:tracePt t="70966" x="7808913" y="3594100"/>
          <p14:tracePt t="70985" x="7808913" y="3603625"/>
          <p14:tracePt t="70995" x="7816850" y="3603625"/>
          <p14:tracePt t="71005" x="7816850" y="3613150"/>
          <p14:tracePt t="71025" x="7826375" y="3621088"/>
          <p14:tracePt t="71035" x="7835900" y="3630613"/>
          <p14:tracePt t="71052" x="7835900" y="3640138"/>
          <p14:tracePt t="71068" x="7843838" y="3648075"/>
          <p14:tracePt t="71085" x="7843838" y="3657600"/>
          <p14:tracePt t="71102" x="7853363" y="3657600"/>
          <p14:tracePt t="71118" x="7853363" y="3667125"/>
          <p14:tracePt t="71135" x="7861300" y="3667125"/>
          <p14:tracePt t="71152" x="7861300" y="3675063"/>
          <p14:tracePt t="71293" x="7870825" y="3675063"/>
          <p14:tracePt t="71753" x="7880350" y="3675063"/>
          <p14:tracePt t="72201" x="7880350" y="3667125"/>
          <p14:tracePt t="72247" x="7880350" y="3657600"/>
          <p14:tracePt t="73176" x="7870825" y="3657600"/>
          <p14:tracePt t="73335" x="7861300" y="3657600"/>
          <p14:tracePt t="78091" x="7861300" y="3667125"/>
          <p14:tracePt t="78101" x="7861300" y="3684588"/>
          <p14:tracePt t="78112" x="7861300" y="3721100"/>
          <p14:tracePt t="78128" x="7843838" y="3819525"/>
          <p14:tracePt t="78145" x="7835900" y="3863975"/>
          <p14:tracePt t="78162" x="7826375" y="3925888"/>
          <p14:tracePt t="78178" x="7808913" y="3971925"/>
          <p14:tracePt t="78195" x="7799388" y="3979863"/>
          <p14:tracePt t="78212" x="7799388" y="3998913"/>
          <p14:tracePt t="78228" x="7789863" y="4016375"/>
          <p14:tracePt t="78245" x="7789863" y="4025900"/>
          <p14:tracePt t="78262" x="7781925" y="4043363"/>
          <p14:tracePt t="78278" x="7772400" y="4070350"/>
          <p14:tracePt t="78295" x="7772400" y="4087813"/>
          <p14:tracePt t="78312" x="7762875" y="4114800"/>
          <p14:tracePt t="78328" x="7754938" y="4151313"/>
          <p14:tracePt t="78361" x="7754938" y="4168775"/>
          <p14:tracePt t="78378" x="7745413" y="4178300"/>
          <p14:tracePt t="78459" x="7735888" y="4178300"/>
          <p14:tracePt t="78806" x="7727950" y="4178300"/>
          <p14:tracePt t="78914" x="7718425" y="4178300"/>
          <p14:tracePt t="78954" x="7718425" y="4168775"/>
          <p14:tracePt t="78965" x="7708900" y="4168775"/>
          <p14:tracePt t="78985" x="7708900" y="4159250"/>
          <p14:tracePt t="79004" x="7700963" y="4159250"/>
          <p14:tracePt t="79014" x="7691438" y="4159250"/>
          <p14:tracePt t="79034" x="7683500" y="4159250"/>
          <p14:tracePt t="79045" x="7664450" y="4159250"/>
          <p14:tracePt t="79054" x="7656513" y="4159250"/>
          <p14:tracePt t="79065" x="7646988" y="4159250"/>
          <p14:tracePt t="79077" x="7637463" y="4159250"/>
          <p14:tracePt t="79094" x="7629525" y="4159250"/>
          <p14:tracePt t="79143" x="7620000" y="4159250"/>
          <p14:tracePt t="79224" x="7620000" y="4151313"/>
          <p14:tracePt t="106064" x="7610475" y="4151313"/>
          <p14:tracePt t="106074" x="7602538" y="4168775"/>
          <p14:tracePt t="106084" x="7583488" y="4186238"/>
          <p14:tracePt t="106101" x="7575550" y="4195763"/>
          <p14:tracePt t="106118" x="7548563" y="4230688"/>
          <p14:tracePt t="106134" x="7512050" y="4257675"/>
          <p14:tracePt t="106151" x="7485063" y="4276725"/>
          <p14:tracePt t="106167" x="7440613" y="4303713"/>
          <p14:tracePt t="106184" x="7386638" y="4330700"/>
          <p14:tracePt t="106201" x="7342188" y="4348163"/>
          <p14:tracePt t="106217" x="7324725" y="4356100"/>
          <p14:tracePt t="106234" x="7278688" y="4375150"/>
          <p14:tracePt t="106251" x="7234238" y="4375150"/>
          <p14:tracePt t="106267" x="7216775" y="4383088"/>
          <p14:tracePt t="106284" x="7189788" y="4392613"/>
          <p14:tracePt t="106301" x="7145338" y="4402138"/>
          <p14:tracePt t="106317" x="7126288" y="4402138"/>
          <p14:tracePt t="106334" x="7091363" y="4402138"/>
          <p14:tracePt t="106351" x="7054850" y="4402138"/>
          <p14:tracePt t="106367" x="7019925" y="4392613"/>
          <p14:tracePt t="106384" x="6946900" y="4356100"/>
          <p14:tracePt t="106401" x="6875463" y="4284663"/>
          <p14:tracePt t="106418" x="6831013" y="4257675"/>
          <p14:tracePt t="106434" x="6759575" y="4186238"/>
          <p14:tracePt t="106451" x="6688138" y="4097338"/>
          <p14:tracePt t="106467" x="6651625" y="4043363"/>
          <p14:tracePt t="106484" x="6589713" y="3944938"/>
          <p14:tracePt t="106501" x="6526213" y="3836988"/>
          <p14:tracePt t="106517" x="6499225" y="3773488"/>
          <p14:tracePt t="106534" x="6454775" y="3640138"/>
          <p14:tracePt t="106551" x="6418263" y="3478213"/>
          <p14:tracePt t="106567" x="6400800" y="3406775"/>
          <p14:tracePt t="106584" x="6383338" y="3254375"/>
          <p14:tracePt t="106600" x="6373813" y="3136900"/>
          <p14:tracePt t="106617" x="6373813" y="3101975"/>
          <p14:tracePt t="106634" x="6373813" y="3038475"/>
          <p14:tracePt t="106650" x="6373813" y="3003550"/>
          <p14:tracePt t="106667" x="6373813" y="2994025"/>
          <p14:tracePt t="106684" x="6383338" y="2967038"/>
          <p14:tracePt t="106701" x="6427788" y="2932113"/>
          <p14:tracePt t="106717" x="6481763" y="2913063"/>
          <p14:tracePt t="106734" x="6589713" y="2878138"/>
          <p14:tracePt t="106750" x="6661150" y="2859088"/>
          <p14:tracePt t="106767" x="6705600" y="2851150"/>
          <p14:tracePt t="106784" x="6769100" y="2832100"/>
          <p14:tracePt t="106800" x="6831013" y="2832100"/>
          <p14:tracePt t="106818" x="6911975" y="2824163"/>
          <p14:tracePt t="106834" x="6956425" y="2824163"/>
          <p14:tracePt t="106850" x="7099300" y="2824163"/>
          <p14:tracePt t="106867" x="7270750" y="2814638"/>
          <p14:tracePt t="106884" x="7351713" y="2814638"/>
          <p14:tracePt t="106900" x="7521575" y="2814638"/>
          <p14:tracePt t="106917" x="7656513" y="2814638"/>
          <p14:tracePt t="106934" x="7708900" y="2814638"/>
          <p14:tracePt t="106950" x="7789863" y="2824163"/>
          <p14:tracePt t="106967" x="7826375" y="2832100"/>
          <p14:tracePt t="106984" x="7870825" y="2859088"/>
          <p14:tracePt t="107000" x="7897813" y="2886075"/>
          <p14:tracePt t="107017" x="7915275" y="2994025"/>
          <p14:tracePt t="107033" x="7915275" y="3065463"/>
          <p14:tracePt t="107050" x="7915275" y="3209925"/>
          <p14:tracePt t="107067" x="7897813" y="3335338"/>
          <p14:tracePt t="107083" x="7888288" y="3389313"/>
          <p14:tracePt t="107100" x="7853363" y="3505200"/>
          <p14:tracePt t="107117" x="7835900" y="3621088"/>
          <p14:tracePt t="107133" x="7816850" y="3675063"/>
          <p14:tracePt t="107150" x="7781925" y="3783013"/>
          <p14:tracePt t="107167" x="7745413" y="3908425"/>
          <p14:tracePt t="107183" x="7727950" y="3962400"/>
          <p14:tracePt t="107200" x="7691438" y="4070350"/>
          <p14:tracePt t="107217" x="7646988" y="4159250"/>
          <p14:tracePt t="107233" x="7620000" y="4213225"/>
          <p14:tracePt t="107250" x="7593013" y="4294188"/>
          <p14:tracePt t="107267" x="7556500" y="4365625"/>
          <p14:tracePt t="107283" x="7548563" y="4392613"/>
          <p14:tracePt t="107300" x="7521575" y="4464050"/>
          <p14:tracePt t="107316" x="7504113" y="4508500"/>
          <p14:tracePt t="107333" x="7494588" y="4535488"/>
          <p14:tracePt t="107350" x="7477125" y="4589463"/>
          <p14:tracePt t="107367" x="7450138" y="4635500"/>
          <p14:tracePt t="107383" x="7450138" y="4660900"/>
          <p14:tracePt t="107400" x="7423150" y="4706938"/>
          <p14:tracePt t="107417" x="7413625" y="4733925"/>
          <p14:tracePt t="107433" x="7404100" y="4751388"/>
          <p14:tracePt t="107450" x="7386638" y="4760913"/>
          <p14:tracePt t="107466" x="7386638" y="4768850"/>
          <p14:tracePt t="107500" x="7378700" y="4768850"/>
          <p14:tracePt t="107516" x="7378700" y="4778375"/>
          <p14:tracePt t="107533" x="7378700" y="4787900"/>
          <p14:tracePt t="107550" x="7369175" y="4787900"/>
          <p14:tracePt t="107566" x="7369175" y="4795838"/>
          <p14:tracePt t="107605" x="7359650" y="4795838"/>
          <p14:tracePt t="107615" x="7359650" y="4805363"/>
          <p14:tracePt t="108033" x="7359650" y="4795838"/>
          <p14:tracePt t="108543" x="7359650" y="4787900"/>
          <p14:tracePt t="108791" x="7369175" y="4778375"/>
          <p14:tracePt t="109468" x="7369175" y="4768850"/>
          <p14:tracePt t="109577" x="7369175" y="4760913"/>
          <p14:tracePt t="109667" x="7369175" y="4751388"/>
          <p14:tracePt t="109717" x="7369175" y="4741863"/>
          <p14:tracePt t="111261" x="7324725" y="4733925"/>
          <p14:tracePt t="111270" x="7270750" y="4706938"/>
          <p14:tracePt t="111280" x="7226300" y="4687888"/>
          <p14:tracePt t="111296" x="7162800" y="4652963"/>
          <p14:tracePt t="111313" x="7145338" y="4643438"/>
          <p14:tracePt t="111330" x="7118350" y="4625975"/>
          <p14:tracePt t="111346" x="7099300" y="4608513"/>
          <p14:tracePt t="111363" x="7099300" y="4589463"/>
          <p14:tracePt t="111380" x="7081838" y="4554538"/>
          <p14:tracePt t="111396" x="7073900" y="4473575"/>
          <p14:tracePt t="111413" x="7064375" y="4437063"/>
          <p14:tracePt t="111430" x="7037388" y="4356100"/>
          <p14:tracePt t="111446" x="7027863" y="4294188"/>
          <p14:tracePt t="111463" x="7010400" y="4267200"/>
          <p14:tracePt t="111480" x="6992938" y="4240213"/>
          <p14:tracePt t="111496" x="6965950" y="4203700"/>
          <p14:tracePt t="111513" x="6946900" y="4195763"/>
          <p14:tracePt t="111530" x="6938963" y="4186238"/>
          <p14:tracePt t="111546" x="6921500" y="4178300"/>
          <p14:tracePt t="111580" x="6902450" y="4168775"/>
          <p14:tracePt t="111596" x="6884988" y="4168775"/>
          <p14:tracePt t="111613" x="6875463" y="4168775"/>
          <p14:tracePt t="111630" x="6840538" y="4168775"/>
          <p14:tracePt t="111646" x="6804025" y="4168775"/>
          <p14:tracePt t="111663" x="6794500" y="4168775"/>
          <p14:tracePt t="111680" x="6777038" y="4168775"/>
          <p14:tracePt t="111696" x="6759575" y="4168775"/>
          <p14:tracePt t="111730" x="6750050" y="4168775"/>
          <p14:tracePt t="111756" x="6750050" y="4159250"/>
          <p14:tracePt t="111776" x="6769100" y="4151313"/>
          <p14:tracePt t="111786" x="6821488" y="4132263"/>
          <p14:tracePt t="111796" x="6875463" y="4114800"/>
          <p14:tracePt t="111813" x="6911975" y="4097338"/>
          <p14:tracePt t="111830" x="6956425" y="4087813"/>
          <p14:tracePt t="111846" x="6973888" y="4078288"/>
          <p14:tracePt t="111880" x="6983413" y="4078288"/>
          <p14:tracePt t="111925" x="6965950" y="4078288"/>
          <p14:tracePt t="111935" x="6929438" y="4097338"/>
          <p14:tracePt t="111944" x="6875463" y="4124325"/>
          <p14:tracePt t="111955" x="6848475" y="4141788"/>
          <p14:tracePt t="111965" x="6813550" y="4168775"/>
          <p14:tracePt t="111980" x="6794500" y="4168775"/>
          <p14:tracePt t="111996" x="6777038" y="4186238"/>
          <p14:tracePt t="112013" x="6769100" y="4195763"/>
          <p14:tracePt t="112030" x="6759575" y="4195763"/>
          <p14:tracePt t="112084" x="6769100" y="4203700"/>
          <p14:tracePt t="112104" x="6777038" y="4203700"/>
          <p14:tracePt t="112115" x="6777038" y="4213225"/>
          <p14:tracePt t="112124" x="6794500" y="4213225"/>
          <p14:tracePt t="112134" x="6794500" y="4230688"/>
          <p14:tracePt t="112146" x="6794500" y="4249738"/>
          <p14:tracePt t="112163" x="6794500" y="4276725"/>
          <p14:tracePt t="112179" x="6794500" y="4330700"/>
          <p14:tracePt t="112196" x="6786563" y="4356100"/>
          <p14:tracePt t="112213" x="6786563" y="4375150"/>
          <p14:tracePt t="112229" x="6777038" y="4392613"/>
          <p14:tracePt t="112246" x="6769100" y="4402138"/>
          <p14:tracePt t="112264" x="6769100" y="4410075"/>
          <p14:tracePt t="112297" x="6769100" y="4419600"/>
          <p14:tracePt t="112325" x="6769100" y="4429125"/>
          <p14:tracePt t="112364" x="6769100" y="4437063"/>
          <p14:tracePt t="112404" x="6769100" y="4446588"/>
          <p14:tracePt t="112413" x="6777038" y="4446588"/>
          <p14:tracePt t="112423" x="6777038" y="4456113"/>
          <p14:tracePt t="112434" x="6786563" y="4456113"/>
          <p14:tracePt t="112473" x="6786563" y="4464050"/>
          <p14:tracePt t="112483" x="6794500" y="4464050"/>
          <p14:tracePt t="112511" x="6794500" y="4473575"/>
          <p14:tracePt t="112531" x="6804025" y="4473575"/>
          <p14:tracePt t="112551" x="6804025" y="4483100"/>
          <p14:tracePt t="112571" x="6804025" y="4491038"/>
          <p14:tracePt t="112604" x="6804025" y="4500563"/>
          <p14:tracePt t="112644" x="6804025" y="4508500"/>
          <p14:tracePt t="112664" x="6813550" y="4518025"/>
          <p14:tracePt t="112673" x="6813550" y="4527550"/>
          <p14:tracePt t="112684" x="6813550" y="4535488"/>
          <p14:tracePt t="112702" x="6813550" y="4545013"/>
          <p14:tracePt t="112722" x="6813550" y="4554538"/>
          <p14:tracePt t="112742" x="6813550" y="4562475"/>
          <p14:tracePt t="112772" x="6813550" y="4572000"/>
          <p14:tracePt t="112792" x="6813550" y="4581525"/>
          <p14:tracePt t="112801" x="6813550" y="4589463"/>
          <p14:tracePt t="112812" x="6813550" y="4598988"/>
        </p14:tracePtLst>
      </p14:laserTraceLst>
    </p:ext>
  </p:extLs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p:cNvGrpSpPr/>
          <p:nvPr/>
        </p:nvGrpSpPr>
        <p:grpSpPr>
          <a:xfrm>
            <a:off x="684572" y="1545203"/>
            <a:ext cx="4395337" cy="4478630"/>
            <a:chOff x="684572" y="1545203"/>
            <a:chExt cx="4395337" cy="447863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72" y="1545203"/>
              <a:ext cx="4395337" cy="4478630"/>
            </a:xfrm>
            <a:prstGeom prst="rect">
              <a:avLst/>
            </a:prstGeom>
          </p:spPr>
        </p:pic>
        <p:sp>
          <p:nvSpPr>
            <p:cNvPr id="22" name="Rectangle 21"/>
            <p:cNvSpPr/>
            <p:nvPr/>
          </p:nvSpPr>
          <p:spPr>
            <a:xfrm>
              <a:off x="1487488" y="3546119"/>
              <a:ext cx="324000" cy="108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1487488" y="3431879"/>
              <a:ext cx="324000" cy="108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8827" y="1545203"/>
            <a:ext cx="4369962" cy="4452775"/>
          </a:xfrm>
          <a:prstGeom prst="rect">
            <a:avLst/>
          </a:prstGeom>
        </p:spPr>
      </p:pic>
      <p:grpSp>
        <p:nvGrpSpPr>
          <p:cNvPr id="8" name="Group 7"/>
          <p:cNvGrpSpPr/>
          <p:nvPr/>
        </p:nvGrpSpPr>
        <p:grpSpPr>
          <a:xfrm>
            <a:off x="1012026" y="1848823"/>
            <a:ext cx="547566" cy="594970"/>
            <a:chOff x="1291750" y="509896"/>
            <a:chExt cx="547566" cy="594970"/>
          </a:xfrm>
        </p:grpSpPr>
        <p:sp>
          <p:nvSpPr>
            <p:cNvPr id="9" name="Right Arrow 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sp>
        <p:nvSpPr>
          <p:cNvPr id="11" name="Rectangle 10"/>
          <p:cNvSpPr/>
          <p:nvPr/>
        </p:nvSpPr>
        <p:spPr>
          <a:xfrm>
            <a:off x="1559592" y="2542942"/>
            <a:ext cx="2069757" cy="821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Edit -&gt; Settings</a:t>
            </a:r>
            <a:endParaRPr lang="nl-BE" dirty="0"/>
          </a:p>
        </p:txBody>
      </p:sp>
      <p:grpSp>
        <p:nvGrpSpPr>
          <p:cNvPr id="12" name="Group 11"/>
          <p:cNvGrpSpPr/>
          <p:nvPr/>
        </p:nvGrpSpPr>
        <p:grpSpPr>
          <a:xfrm>
            <a:off x="7188345" y="3119509"/>
            <a:ext cx="547566" cy="594970"/>
            <a:chOff x="1291750" y="509896"/>
            <a:chExt cx="547566" cy="594970"/>
          </a:xfrm>
        </p:grpSpPr>
        <p:sp>
          <p:nvSpPr>
            <p:cNvPr id="13" name="Right Arrow 12"/>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Oval 13"/>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grpSp>
        <p:nvGrpSpPr>
          <p:cNvPr id="15" name="Group 14"/>
          <p:cNvGrpSpPr/>
          <p:nvPr/>
        </p:nvGrpSpPr>
        <p:grpSpPr>
          <a:xfrm>
            <a:off x="8702152" y="3063356"/>
            <a:ext cx="547566" cy="594970"/>
            <a:chOff x="1291750" y="509896"/>
            <a:chExt cx="547566" cy="594970"/>
          </a:xfrm>
        </p:grpSpPr>
        <p:sp>
          <p:nvSpPr>
            <p:cNvPr id="16" name="Right Arrow 15"/>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grpSp>
        <p:nvGrpSpPr>
          <p:cNvPr id="18" name="Group 17"/>
          <p:cNvGrpSpPr/>
          <p:nvPr/>
        </p:nvGrpSpPr>
        <p:grpSpPr>
          <a:xfrm>
            <a:off x="9105702" y="4388136"/>
            <a:ext cx="547566" cy="594970"/>
            <a:chOff x="1291750" y="509896"/>
            <a:chExt cx="547566" cy="594970"/>
          </a:xfrm>
        </p:grpSpPr>
        <p:sp>
          <p:nvSpPr>
            <p:cNvPr id="19" name="Right Arrow 1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Oval 1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sp>
        <p:nvSpPr>
          <p:cNvPr id="21"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52</a:t>
            </a:fld>
            <a:endParaRPr lang="nl-BE" sz="900" dirty="0">
              <a:solidFill>
                <a:schemeClr val="bg1"/>
              </a:solidFill>
            </a:endParaRPr>
          </a:p>
        </p:txBody>
      </p:sp>
      <p:sp>
        <p:nvSpPr>
          <p:cNvPr id="24"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pl-PL" altLang="en-US" sz="3200" dirty="0"/>
              <a:t>File transfer</a:t>
            </a:r>
            <a:r>
              <a:rPr lang="en-US" altLang="en-US" sz="3200" dirty="0"/>
              <a:t> with FileZilla</a:t>
            </a:r>
            <a:endParaRPr lang="pl-PL" altLang="en-US" sz="3200" dirty="0"/>
          </a:p>
        </p:txBody>
      </p:sp>
    </p:spTree>
    <p:extLst>
      <p:ext uri="{BB962C8B-B14F-4D97-AF65-F5344CB8AC3E}">
        <p14:creationId xmlns:p14="http://schemas.microsoft.com/office/powerpoint/2010/main" val="177727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DEC2BD4-45B8-509C-ACBB-FEA42E173F1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02753" y="1189579"/>
            <a:ext cx="8586493" cy="4744368"/>
          </a:xfrm>
          <a:prstGeom prst="rect">
            <a:avLst/>
          </a:prstGeom>
        </p:spPr>
      </p:pic>
      <p:grpSp>
        <p:nvGrpSpPr>
          <p:cNvPr id="8" name="Group 7"/>
          <p:cNvGrpSpPr/>
          <p:nvPr/>
        </p:nvGrpSpPr>
        <p:grpSpPr>
          <a:xfrm>
            <a:off x="3647728" y="4149080"/>
            <a:ext cx="457200" cy="637409"/>
            <a:chOff x="1382116" y="647666"/>
            <a:chExt cx="457200" cy="637409"/>
          </a:xfrm>
        </p:grpSpPr>
        <p:sp>
          <p:nvSpPr>
            <p:cNvPr id="9" name="Right Arrow 8"/>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nvGrpSpPr>
          <p:cNvPr id="21" name="Group 20"/>
          <p:cNvGrpSpPr/>
          <p:nvPr/>
        </p:nvGrpSpPr>
        <p:grpSpPr>
          <a:xfrm>
            <a:off x="9070509" y="1747464"/>
            <a:ext cx="665247" cy="457200"/>
            <a:chOff x="1174069" y="647666"/>
            <a:chExt cx="665247" cy="457200"/>
          </a:xfrm>
        </p:grpSpPr>
        <p:sp>
          <p:nvSpPr>
            <p:cNvPr id="22" name="Right Arrow 21"/>
            <p:cNvSpPr/>
            <p:nvPr/>
          </p:nvSpPr>
          <p:spPr>
            <a:xfrm rot="10800000">
              <a:off x="1174069" y="749696"/>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Oval 22"/>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24" name="Group 23"/>
          <p:cNvGrpSpPr/>
          <p:nvPr/>
        </p:nvGrpSpPr>
        <p:grpSpPr>
          <a:xfrm>
            <a:off x="8377351" y="2240260"/>
            <a:ext cx="547566" cy="594970"/>
            <a:chOff x="1291750" y="509896"/>
            <a:chExt cx="547566" cy="594970"/>
          </a:xfrm>
        </p:grpSpPr>
        <p:sp>
          <p:nvSpPr>
            <p:cNvPr id="25" name="Right Arrow 24"/>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6" name="Oval 25"/>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27" name="Group 26"/>
          <p:cNvGrpSpPr/>
          <p:nvPr/>
        </p:nvGrpSpPr>
        <p:grpSpPr>
          <a:xfrm>
            <a:off x="7868812" y="3131515"/>
            <a:ext cx="547566" cy="594970"/>
            <a:chOff x="1291750" y="509896"/>
            <a:chExt cx="547566" cy="594970"/>
          </a:xfrm>
        </p:grpSpPr>
        <p:sp>
          <p:nvSpPr>
            <p:cNvPr id="28" name="Right Arrow 27"/>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Oval 28"/>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30" name="Group 29"/>
          <p:cNvGrpSpPr/>
          <p:nvPr/>
        </p:nvGrpSpPr>
        <p:grpSpPr>
          <a:xfrm>
            <a:off x="8113451" y="4970959"/>
            <a:ext cx="457200" cy="637409"/>
            <a:chOff x="1382116" y="647666"/>
            <a:chExt cx="457200" cy="637409"/>
          </a:xfrm>
        </p:grpSpPr>
        <p:sp>
          <p:nvSpPr>
            <p:cNvPr id="31" name="Right Arrow 30"/>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53</a:t>
            </a:fld>
            <a:endParaRPr lang="nl-BE" sz="900" dirty="0">
              <a:solidFill>
                <a:schemeClr val="bg1"/>
              </a:solidFill>
            </a:endParaRPr>
          </a:p>
        </p:txBody>
      </p:sp>
      <p:sp>
        <p:nvSpPr>
          <p:cNvPr id="3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pl-PL" altLang="en-US" sz="3200" dirty="0"/>
              <a:t>File transfer</a:t>
            </a:r>
            <a:r>
              <a:rPr lang="en-US" altLang="en-US" sz="3200" dirty="0"/>
              <a:t> with FileZilla</a:t>
            </a:r>
            <a:endParaRPr lang="pl-PL" altLang="en-US" sz="3200" dirty="0"/>
          </a:p>
        </p:txBody>
      </p:sp>
    </p:spTree>
    <p:extLst>
      <p:ext uri="{BB962C8B-B14F-4D97-AF65-F5344CB8AC3E}">
        <p14:creationId xmlns:p14="http://schemas.microsoft.com/office/powerpoint/2010/main" val="399448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681823" y="320654"/>
            <a:ext cx="5700888" cy="5808921"/>
            <a:chOff x="2681823" y="320654"/>
            <a:chExt cx="5700888" cy="5808921"/>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823" y="320654"/>
              <a:ext cx="5700888" cy="5808921"/>
            </a:xfrm>
            <a:prstGeom prst="rect">
              <a:avLst/>
            </a:prstGeom>
          </p:spPr>
        </p:pic>
        <p:sp>
          <p:nvSpPr>
            <p:cNvPr id="10" name="Rectangle 9"/>
            <p:cNvSpPr/>
            <p:nvPr/>
          </p:nvSpPr>
          <p:spPr>
            <a:xfrm>
              <a:off x="3672000" y="2775528"/>
              <a:ext cx="504000" cy="1188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6696000" y="2928850"/>
              <a:ext cx="288000" cy="1188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6397147" y="2780928"/>
              <a:ext cx="252000" cy="108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580000" y="1260000"/>
              <a:ext cx="612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5580000" y="1880368"/>
              <a:ext cx="612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7596000" y="2142000"/>
              <a:ext cx="612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3672000" y="2933328"/>
              <a:ext cx="432000" cy="1188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3636000" y="360000"/>
              <a:ext cx="396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 name="Rounded Rectangular Callout 2"/>
          <p:cNvSpPr/>
          <p:nvPr/>
        </p:nvSpPr>
        <p:spPr>
          <a:xfrm>
            <a:off x="388368" y="3068960"/>
            <a:ext cx="1891208" cy="1211997"/>
          </a:xfrm>
          <a:prstGeom prst="wedgeRoundRectCallout">
            <a:avLst>
              <a:gd name="adj1" fmla="val 147440"/>
              <a:gd name="adj2" fmla="val 420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Content on your local machine (e.g. laptop)</a:t>
            </a:r>
            <a:endParaRPr lang="nl-BE" dirty="0"/>
          </a:p>
        </p:txBody>
      </p:sp>
      <p:sp>
        <p:nvSpPr>
          <p:cNvPr id="5" name="Rounded Rectangular Callout 4"/>
          <p:cNvSpPr/>
          <p:nvPr/>
        </p:nvSpPr>
        <p:spPr>
          <a:xfrm>
            <a:off x="9082218" y="3159440"/>
            <a:ext cx="2817340" cy="955517"/>
          </a:xfrm>
          <a:prstGeom prst="wedgeRoundRectCallout">
            <a:avLst>
              <a:gd name="adj1" fmla="val -132236"/>
              <a:gd name="adj2" fmla="val 70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Content of your chosen folder</a:t>
            </a:r>
            <a:endParaRPr lang="nl-BE" dirty="0"/>
          </a:p>
        </p:txBody>
      </p:sp>
      <p:sp>
        <p:nvSpPr>
          <p:cNvPr id="33" name="Rounded Rectangular Callout 32"/>
          <p:cNvSpPr/>
          <p:nvPr/>
        </p:nvSpPr>
        <p:spPr>
          <a:xfrm>
            <a:off x="9082217" y="1952368"/>
            <a:ext cx="2817340" cy="994718"/>
          </a:xfrm>
          <a:prstGeom prst="wedgeRoundRectCallout">
            <a:avLst>
              <a:gd name="adj1" fmla="val -76945"/>
              <a:gd name="adj2" fmla="val -238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Navigate here to to your </a:t>
            </a:r>
            <a:r>
              <a:rPr lang="en-US" dirty="0">
                <a:latin typeface="Courier New" panose="02070309020205020404" pitchFamily="49" charset="0"/>
                <a:cs typeface="Courier New" panose="02070309020205020404" pitchFamily="49" charset="0"/>
              </a:rPr>
              <a:t>$VSC_DATA</a:t>
            </a:r>
            <a:r>
              <a:rPr lang="en-US" dirty="0"/>
              <a:t> folder, e.g.</a:t>
            </a:r>
            <a:br>
              <a:rPr lang="en-US" dirty="0"/>
            </a:br>
            <a:r>
              <a:rPr lang="en-US" sz="1600" dirty="0"/>
              <a:t>/data/</a:t>
            </a:r>
            <a:r>
              <a:rPr lang="en-US" sz="1600" dirty="0" err="1"/>
              <a:t>leuven</a:t>
            </a:r>
            <a:r>
              <a:rPr lang="en-US" sz="1600" dirty="0"/>
              <a:t>/399/vsc39934</a:t>
            </a:r>
            <a:endParaRPr lang="nl-BE" sz="1600" dirty="0"/>
          </a:p>
        </p:txBody>
      </p:sp>
      <p:sp>
        <p:nvSpPr>
          <p:cNvPr id="34" name="Rounded Rectangular Callout 33"/>
          <p:cNvSpPr/>
          <p:nvPr/>
        </p:nvSpPr>
        <p:spPr>
          <a:xfrm>
            <a:off x="8884508" y="320654"/>
            <a:ext cx="3015049" cy="995341"/>
          </a:xfrm>
          <a:prstGeom prst="wedgeRoundRectCallout">
            <a:avLst>
              <a:gd name="adj1" fmla="val -178005"/>
              <a:gd name="adj2" fmla="val -132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 can be convenient to bookmark your data and scratch folders</a:t>
            </a:r>
            <a:endParaRPr lang="nl-BE" dirty="0"/>
          </a:p>
        </p:txBody>
      </p:sp>
      <p:sp>
        <p:nvSpPr>
          <p:cNvPr id="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54</a:t>
            </a:fld>
            <a:endParaRPr lang="nl-BE" sz="900" dirty="0">
              <a:solidFill>
                <a:schemeClr val="bg1"/>
              </a:solidFill>
            </a:endParaRPr>
          </a:p>
        </p:txBody>
      </p:sp>
      <p:sp>
        <p:nvSpPr>
          <p:cNvPr id="4" name="Rounded Rectangular Callout 4">
            <a:extLst>
              <a:ext uri="{FF2B5EF4-FFF2-40B4-BE49-F238E27FC236}">
                <a16:creationId xmlns:a16="http://schemas.microsoft.com/office/drawing/2014/main" id="{F95FE157-ADB0-6DAE-2CD0-0E7FCB97C317}"/>
              </a:ext>
            </a:extLst>
          </p:cNvPr>
          <p:cNvSpPr/>
          <p:nvPr/>
        </p:nvSpPr>
        <p:spPr>
          <a:xfrm>
            <a:off x="9103185" y="4289775"/>
            <a:ext cx="2796372" cy="1443481"/>
          </a:xfrm>
          <a:prstGeom prst="wedgeRoundRectCallout">
            <a:avLst>
              <a:gd name="adj1" fmla="val -48501"/>
              <a:gd name="adj2" fmla="val -2084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FFFF00"/>
                </a:solidFill>
              </a:rPr>
              <a:t>WARNING:</a:t>
            </a:r>
            <a:r>
              <a:rPr lang="en-US" dirty="0"/>
              <a:t> by default you will land in your </a:t>
            </a:r>
            <a:r>
              <a:rPr lang="en-US" dirty="0">
                <a:latin typeface="Courier New" panose="02070309020205020404" pitchFamily="49" charset="0"/>
                <a:cs typeface="Courier New" panose="02070309020205020404" pitchFamily="49" charset="0"/>
              </a:rPr>
              <a:t>$VSC_HOME</a:t>
            </a:r>
            <a:r>
              <a:rPr lang="en-US" dirty="0"/>
              <a:t> which is typically </a:t>
            </a:r>
            <a:r>
              <a:rPr lang="en-US" b="1" dirty="0"/>
              <a:t>NOT</a:t>
            </a:r>
            <a:r>
              <a:rPr lang="en-US" dirty="0"/>
              <a:t> where you want to store data</a:t>
            </a:r>
            <a:endParaRPr lang="nl-BE" dirty="0"/>
          </a:p>
        </p:txBody>
      </p:sp>
    </p:spTree>
    <p:extLst>
      <p:ext uri="{BB962C8B-B14F-4D97-AF65-F5344CB8AC3E}">
        <p14:creationId xmlns:p14="http://schemas.microsoft.com/office/powerpoint/2010/main" val="178334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33" grpId="0" animBg="1"/>
      <p:bldP spid="34" grpId="0" animBg="1"/>
      <p:bldP spid="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55</a:t>
            </a:fld>
            <a:endParaRPr lang="nl-BE" sz="900" dirty="0">
              <a:solidFill>
                <a:schemeClr val="bg1"/>
              </a:solidFill>
            </a:endParaRPr>
          </a:p>
        </p:txBody>
      </p:sp>
      <p:sp>
        <p:nvSpPr>
          <p:cNvPr id="3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File transfer with </a:t>
            </a:r>
            <a:r>
              <a:rPr lang="en-US" altLang="en-US" sz="3200" dirty="0" err="1"/>
              <a:t>rsync</a:t>
            </a:r>
            <a:endParaRPr lang="pl-PL" altLang="en-US" sz="3200" dirty="0"/>
          </a:p>
        </p:txBody>
      </p:sp>
      <p:sp>
        <p:nvSpPr>
          <p:cNvPr id="5" name="Content Placeholder 2">
            <a:extLst>
              <a:ext uri="{FF2B5EF4-FFF2-40B4-BE49-F238E27FC236}">
                <a16:creationId xmlns:a16="http://schemas.microsoft.com/office/drawing/2014/main" id="{CE9DF47E-2934-83FF-027C-5EC21A68364C}"/>
              </a:ext>
            </a:extLst>
          </p:cNvPr>
          <p:cNvSpPr txBox="1">
            <a:spLocks/>
          </p:cNvSpPr>
          <p:nvPr/>
        </p:nvSpPr>
        <p:spPr>
          <a:xfrm>
            <a:off x="479376" y="1172011"/>
            <a:ext cx="11352624" cy="2401005"/>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For Linux, Mac and Windows WSL users</a:t>
            </a:r>
          </a:p>
          <a:p>
            <a:pPr marL="324000" indent="-324000">
              <a:buClr>
                <a:srgbClr val="DB6C30"/>
              </a:buClr>
              <a:buFont typeface="Wingdings" panose="05000000000000000000" pitchFamily="2" charset="2"/>
              <a:buChar char="q"/>
            </a:pPr>
            <a:r>
              <a:rPr lang="en-US" dirty="0"/>
              <a:t>Synchronize source and destination</a:t>
            </a:r>
          </a:p>
          <a:p>
            <a:pPr marL="324000" indent="-324000">
              <a:buClr>
                <a:srgbClr val="DB6C30"/>
              </a:buClr>
              <a:buFont typeface="Wingdings" panose="05000000000000000000" pitchFamily="2" charset="2"/>
              <a:buChar char="q"/>
            </a:pPr>
            <a:r>
              <a:rPr lang="en-US" dirty="0"/>
              <a:t>Listens to your SSH agent</a:t>
            </a:r>
          </a:p>
          <a:p>
            <a:pPr marL="324000" indent="-324000">
              <a:buClr>
                <a:srgbClr val="DB6C30"/>
              </a:buClr>
              <a:buFont typeface="Wingdings" panose="05000000000000000000" pitchFamily="2" charset="2"/>
              <a:buChar char="q"/>
            </a:pPr>
            <a:r>
              <a:rPr lang="en-US" dirty="0"/>
              <a:t>Example usage:</a:t>
            </a:r>
            <a:br>
              <a:rPr lang="en-US" dirty="0"/>
            </a:br>
            <a:br>
              <a:rPr lang="en-US"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rsync</a:t>
            </a:r>
            <a:r>
              <a:rPr lang="en-US" sz="1800" dirty="0">
                <a:latin typeface="Courier New" panose="02070309020205020404" pitchFamily="49" charset="0"/>
                <a:cs typeface="Courier New" panose="02070309020205020404" pitchFamily="49" charset="0"/>
              </a:rPr>
              <a:t> –av /path/to/source </a:t>
            </a:r>
            <a:r>
              <a:rPr lang="en-US" sz="1800" dirty="0">
                <a:latin typeface="Courier New" panose="02070309020205020404" pitchFamily="49" charset="0"/>
                <a:cs typeface="Courier New" panose="02070309020205020404" pitchFamily="49" charset="0"/>
                <a:hlinkClick r:id="rId2">
                  <a:extLst>
                    <a:ext uri="{A12FA001-AC4F-418D-AE19-62706E023703}">
                      <ahyp:hlinkClr xmlns:ahyp="http://schemas.microsoft.com/office/drawing/2018/hyperlinkcolor" val="tx"/>
                    </a:ext>
                  </a:extLst>
                </a:hlinkClick>
              </a:rPr>
              <a:t>vsc3XXXX@login.hpc.kuleuven.be:/path/to/destination</a:t>
            </a:r>
            <a:endParaRPr lang="en-US" sz="1800" dirty="0">
              <a:latin typeface="Courier New" panose="02070309020205020404" pitchFamily="49" charset="0"/>
              <a:cs typeface="Courier New" panose="02070309020205020404" pitchFamily="49" charset="0"/>
            </a:endParaRPr>
          </a:p>
          <a:p>
            <a:pPr marL="324000" indent="-324000">
              <a:buClr>
                <a:srgbClr val="DB6C30"/>
              </a:buClr>
              <a:buFont typeface="Wingdings" panose="05000000000000000000" pitchFamily="2" charset="2"/>
              <a:buChar char="q"/>
            </a:pPr>
            <a:endParaRPr lang="en-US" dirty="0">
              <a:cs typeface="Courier New" panose="02070309020205020404" pitchFamily="49" charset="0"/>
            </a:endParaRPr>
          </a:p>
        </p:txBody>
      </p:sp>
    </p:spTree>
    <p:extLst>
      <p:ext uri="{BB962C8B-B14F-4D97-AF65-F5344CB8AC3E}">
        <p14:creationId xmlns:p14="http://schemas.microsoft.com/office/powerpoint/2010/main" val="9921739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56</a:t>
            </a:fld>
            <a:endParaRPr lang="nl-BE" sz="900" dirty="0">
              <a:solidFill>
                <a:schemeClr val="bg1"/>
              </a:solidFill>
            </a:endParaRPr>
          </a:p>
        </p:txBody>
      </p:sp>
      <p:sp>
        <p:nvSpPr>
          <p:cNvPr id="3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File transfer with Globus</a:t>
            </a:r>
            <a:endParaRPr lang="pl-PL" altLang="en-US" sz="3200" dirty="0"/>
          </a:p>
        </p:txBody>
      </p:sp>
      <p:pic>
        <p:nvPicPr>
          <p:cNvPr id="2" name="Picture 1">
            <a:extLst>
              <a:ext uri="{FF2B5EF4-FFF2-40B4-BE49-F238E27FC236}">
                <a16:creationId xmlns:a16="http://schemas.microsoft.com/office/drawing/2014/main" id="{F7E02027-17C5-6485-3764-38B305A83A79}"/>
              </a:ext>
            </a:extLst>
          </p:cNvPr>
          <p:cNvPicPr>
            <a:picLocks noChangeAspect="1"/>
          </p:cNvPicPr>
          <p:nvPr/>
        </p:nvPicPr>
        <p:blipFill rotWithShape="1">
          <a:blip r:embed="rId2"/>
          <a:srcRect l="2224" t="6514" r="41926" b="2407"/>
          <a:stretch/>
        </p:blipFill>
        <p:spPr>
          <a:xfrm>
            <a:off x="5847724" y="1286929"/>
            <a:ext cx="5964561" cy="4464437"/>
          </a:xfrm>
          <a:prstGeom prst="rect">
            <a:avLst/>
          </a:prstGeom>
        </p:spPr>
      </p:pic>
      <p:sp>
        <p:nvSpPr>
          <p:cNvPr id="5" name="Content Placeholder 2">
            <a:extLst>
              <a:ext uri="{FF2B5EF4-FFF2-40B4-BE49-F238E27FC236}">
                <a16:creationId xmlns:a16="http://schemas.microsoft.com/office/drawing/2014/main" id="{CE9DF47E-2934-83FF-027C-5EC21A68364C}"/>
              </a:ext>
            </a:extLst>
          </p:cNvPr>
          <p:cNvSpPr txBox="1">
            <a:spLocks/>
          </p:cNvSpPr>
          <p:nvPr/>
        </p:nvSpPr>
        <p:spPr>
          <a:xfrm>
            <a:off x="479376" y="1268760"/>
            <a:ext cx="4968552" cy="4489238"/>
          </a:xfrm>
          <a:prstGeom prst="rect">
            <a:avLst/>
          </a:prstGeom>
          <a:ln w="1905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Web interface for transferring, sharing and searching within data</a:t>
            </a:r>
          </a:p>
          <a:p>
            <a:pPr marL="324000" indent="-324000">
              <a:buClr>
                <a:srgbClr val="DB6C30"/>
              </a:buClr>
              <a:buFont typeface="Wingdings" panose="05000000000000000000" pitchFamily="2" charset="2"/>
              <a:buChar char="q"/>
            </a:pPr>
            <a:r>
              <a:rPr lang="en-US" dirty="0"/>
              <a:t>Schedule and resume (large) transfers</a:t>
            </a:r>
          </a:p>
          <a:p>
            <a:pPr marL="324000" indent="-324000">
              <a:buClr>
                <a:srgbClr val="DB6C30"/>
              </a:buClr>
              <a:buFont typeface="Wingdings" panose="05000000000000000000" pitchFamily="2" charset="2"/>
              <a:buChar char="q"/>
            </a:pPr>
            <a:r>
              <a:rPr lang="en-US" dirty="0"/>
              <a:t>Workflow:</a:t>
            </a:r>
            <a:br>
              <a:rPr lang="en-US" dirty="0"/>
            </a:br>
            <a:r>
              <a:rPr lang="en-US" dirty="0"/>
              <a:t>Define “endpoint” on the source</a:t>
            </a:r>
            <a:br>
              <a:rPr lang="en-US" dirty="0"/>
            </a:br>
            <a:r>
              <a:rPr lang="en-US" dirty="0"/>
              <a:t>Define “endpoint” on the destination</a:t>
            </a:r>
            <a:br>
              <a:rPr lang="en-US" dirty="0"/>
            </a:br>
            <a:r>
              <a:rPr lang="en-US" dirty="0"/>
              <a:t>Transfer between endpoints</a:t>
            </a:r>
          </a:p>
          <a:p>
            <a:pPr marL="324000" indent="-324000">
              <a:buClr>
                <a:srgbClr val="DB6C30"/>
              </a:buClr>
              <a:buFont typeface="Wingdings" panose="05000000000000000000" pitchFamily="2" charset="2"/>
              <a:buChar char="q"/>
            </a:pPr>
            <a:r>
              <a:rPr lang="en-US" dirty="0"/>
              <a:t>Endpoints on all VSC sites:</a:t>
            </a:r>
            <a:br>
              <a:rPr lang="en-US" dirty="0"/>
            </a:br>
            <a:r>
              <a:rPr lang="en-US" dirty="0"/>
              <a:t>all Tier-2 clusters: home, data, scratch*</a:t>
            </a:r>
            <a:br>
              <a:rPr lang="en-US" dirty="0"/>
            </a:br>
            <a:r>
              <a:rPr lang="en-US" dirty="0"/>
              <a:t>all Tier-1 clusters: scratch, projects</a:t>
            </a:r>
          </a:p>
          <a:p>
            <a:pPr marL="324000" indent="-324000">
              <a:buClr>
                <a:srgbClr val="DB6C30"/>
              </a:buClr>
              <a:buFont typeface="Wingdings" panose="05000000000000000000" pitchFamily="2" charset="2"/>
              <a:buChar char="q"/>
            </a:pPr>
            <a:endParaRPr lang="en-US" dirty="0"/>
          </a:p>
          <a:p>
            <a:pPr marL="0" indent="0">
              <a:buClr>
                <a:srgbClr val="DB6C30"/>
              </a:buClr>
              <a:buNone/>
            </a:pPr>
            <a:r>
              <a:rPr lang="en-US" dirty="0"/>
              <a:t>* You can also access staging storage   </a:t>
            </a:r>
            <a:br>
              <a:rPr lang="en-US" dirty="0"/>
            </a:br>
            <a:r>
              <a:rPr lang="en-US" dirty="0"/>
              <a:t>   through this endpoint (Leuven Tier-2 only)</a:t>
            </a:r>
          </a:p>
        </p:txBody>
      </p:sp>
    </p:spTree>
    <p:extLst>
      <p:ext uri="{BB962C8B-B14F-4D97-AF65-F5344CB8AC3E}">
        <p14:creationId xmlns:p14="http://schemas.microsoft.com/office/powerpoint/2010/main" val="41038613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57</a:t>
            </a:fld>
            <a:endParaRPr lang="nl-BE" sz="900" dirty="0">
              <a:solidFill>
                <a:schemeClr val="bg1"/>
              </a:solidFill>
            </a:endParaRPr>
          </a:p>
        </p:txBody>
      </p:sp>
      <p:pic>
        <p:nvPicPr>
          <p:cNvPr id="4" name="Picture 3">
            <a:extLst>
              <a:ext uri="{FF2B5EF4-FFF2-40B4-BE49-F238E27FC236}">
                <a16:creationId xmlns:a16="http://schemas.microsoft.com/office/drawing/2014/main" id="{1530C477-AD68-5B71-3418-BC005F9936AF}"/>
              </a:ext>
            </a:extLst>
          </p:cNvPr>
          <p:cNvPicPr>
            <a:picLocks noChangeAspect="1"/>
          </p:cNvPicPr>
          <p:nvPr/>
        </p:nvPicPr>
        <p:blipFill>
          <a:blip r:embed="rId2"/>
          <a:stretch>
            <a:fillRect/>
          </a:stretch>
        </p:blipFill>
        <p:spPr>
          <a:xfrm>
            <a:off x="1587251" y="260648"/>
            <a:ext cx="8515199" cy="5575729"/>
          </a:xfrm>
          <a:prstGeom prst="rect">
            <a:avLst/>
          </a:prstGeom>
        </p:spPr>
      </p:pic>
    </p:spTree>
    <p:extLst>
      <p:ext uri="{BB962C8B-B14F-4D97-AF65-F5344CB8AC3E}">
        <p14:creationId xmlns:p14="http://schemas.microsoft.com/office/powerpoint/2010/main" val="34671123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86395" y="4212377"/>
            <a:ext cx="3137397"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Open OnDemand</a:t>
            </a:r>
          </a:p>
        </p:txBody>
      </p:sp>
      <p:sp>
        <p:nvSpPr>
          <p:cNvPr id="6" name="Slide Number Placeholder 5"/>
          <p:cNvSpPr>
            <a:spLocks noGrp="1"/>
          </p:cNvSpPr>
          <p:nvPr>
            <p:ph type="sldNum" sz="quarter" idx="12"/>
          </p:nvPr>
        </p:nvSpPr>
        <p:spPr/>
        <p:txBody>
          <a:bodyPr/>
          <a:lstStyle/>
          <a:p>
            <a:fld id="{A2912448-FEEC-49E8-9588-2DF1F90D57C2}" type="slidenum">
              <a:rPr lang="en-US" smtClean="0"/>
              <a:t>58</a:t>
            </a:fld>
            <a:endParaRPr lang="en-US"/>
          </a:p>
        </p:txBody>
      </p:sp>
    </p:spTree>
    <p:extLst>
      <p:ext uri="{BB962C8B-B14F-4D97-AF65-F5344CB8AC3E}">
        <p14:creationId xmlns:p14="http://schemas.microsoft.com/office/powerpoint/2010/main" val="9804414"/>
      </p:ext>
    </p:extLst>
  </p:cSld>
  <p:clrMapOvr>
    <a:masterClrMapping/>
  </p:clrMapOvr>
  <p:extLst>
    <p:ext uri="{3A86A75C-4F4B-4683-9AE1-C65F6400EC91}">
      <p14:laserTraceLst xmlns:p14="http://schemas.microsoft.com/office/powerpoint/2010/main">
        <p14:tracePtLst>
          <p14:tracePt t="957" x="7843838" y="2922588"/>
        </p14:tracePtLst>
      </p14:laserTraceLst>
    </p:ext>
  </p:extLs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a:t>
            </a:r>
            <a:r>
              <a:rPr lang="pl-PL" altLang="en-US" sz="3200" dirty="0" err="1"/>
              <a:t>OnDemand</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839415" y="1298179"/>
            <a:ext cx="5005435" cy="3787005"/>
          </a:xfrm>
          <a:prstGeom prst="rect">
            <a:avLst/>
          </a:prstGeom>
          <a:ln w="19050">
            <a:no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t>Access clusters via your web browser</a:t>
            </a:r>
          </a:p>
          <a:p>
            <a:pPr marL="324000" indent="-324000">
              <a:buBlip>
                <a:blip r:embed="rId3"/>
              </a:buBlip>
            </a:pPr>
            <a:r>
              <a:rPr lang="en-US" sz="2000" dirty="0">
                <a:hlinkClick r:id="rId4"/>
              </a:rPr>
              <a:t>https://ondemand.hpc.kuleuven.be</a:t>
            </a:r>
            <a:endParaRPr lang="en-US" sz="2000" dirty="0"/>
          </a:p>
          <a:p>
            <a:pPr marL="324000" indent="-324000">
              <a:buBlip>
                <a:blip r:embed="rId3"/>
              </a:buBlip>
            </a:pPr>
            <a:r>
              <a:rPr lang="en-US" dirty="0"/>
              <a:t>Login via your institute’s IDP</a:t>
            </a:r>
          </a:p>
          <a:p>
            <a:pPr marL="324000" indent="-324000">
              <a:buBlip>
                <a:blip r:embed="rId3"/>
              </a:buBlip>
            </a:pPr>
            <a:r>
              <a:rPr lang="en-US" dirty="0"/>
              <a:t>File browser + Data Transfer (Globus)</a:t>
            </a:r>
          </a:p>
          <a:p>
            <a:pPr marL="324000" indent="-324000">
              <a:buBlip>
                <a:blip r:embed="rId3"/>
              </a:buBlip>
            </a:pPr>
            <a:r>
              <a:rPr lang="en-US" dirty="0"/>
              <a:t>Develop, compile and test your code</a:t>
            </a:r>
          </a:p>
          <a:p>
            <a:pPr marL="324000" indent="-324000">
              <a:buBlip>
                <a:blip r:embed="rId3"/>
              </a:buBlip>
            </a:pPr>
            <a:r>
              <a:rPr lang="en-US" dirty="0"/>
              <a:t>Interactive apps + integrated shell</a:t>
            </a:r>
          </a:p>
          <a:p>
            <a:pPr marL="324000" indent="-324000">
              <a:buBlip>
                <a:blip r:embed="rId3"/>
              </a:buBlip>
            </a:pPr>
            <a:r>
              <a:rPr lang="en-US" dirty="0" err="1"/>
              <a:t>noVNC</a:t>
            </a:r>
            <a:r>
              <a:rPr lang="en-US" dirty="0"/>
              <a:t> Desktop for graphical apps</a:t>
            </a:r>
          </a:p>
          <a:p>
            <a:pPr marL="324000" indent="-324000">
              <a:buBlip>
                <a:blip r:embed="rId3"/>
              </a:buBlip>
            </a:pPr>
            <a:r>
              <a:rPr lang="en-US" dirty="0" err="1"/>
              <a:t>VSCode</a:t>
            </a:r>
            <a:r>
              <a:rPr lang="en-US" dirty="0"/>
              <a:t> and PyCharm editors</a:t>
            </a:r>
          </a:p>
          <a:p>
            <a:pPr marL="324000" indent="-324000">
              <a:buBlip>
                <a:blip r:embed="rId3"/>
              </a:buBlip>
            </a:pPr>
            <a:r>
              <a:rPr lang="en-US" dirty="0"/>
              <a:t>Fluent, </a:t>
            </a:r>
            <a:r>
              <a:rPr lang="en-US" dirty="0" err="1"/>
              <a:t>Jupyter</a:t>
            </a:r>
            <a:r>
              <a:rPr lang="en-US" dirty="0"/>
              <a:t> Lab, </a:t>
            </a:r>
            <a:r>
              <a:rPr lang="en-US" dirty="0" err="1"/>
              <a:t>Rstudio</a:t>
            </a:r>
            <a:r>
              <a:rPr lang="en-US" dirty="0"/>
              <a:t>, MATLAB, </a:t>
            </a:r>
            <a:r>
              <a:rPr lang="en-US" dirty="0" err="1"/>
              <a:t>ParaView</a:t>
            </a:r>
            <a:r>
              <a:rPr lang="en-US" dirty="0"/>
              <a:t>, </a:t>
            </a:r>
            <a:r>
              <a:rPr lang="en-US" dirty="0" err="1"/>
              <a:t>Tensorboard</a:t>
            </a:r>
            <a:r>
              <a:rPr lang="en-US" dirty="0"/>
              <a:t>, </a:t>
            </a:r>
            <a:r>
              <a:rPr lang="en-US" dirty="0" err="1"/>
              <a:t>Gnuplot</a:t>
            </a:r>
            <a:endParaRPr lang="nl-BE" dirty="0"/>
          </a:p>
        </p:txBody>
      </p:sp>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59</a:t>
            </a:fld>
            <a:endParaRPr lang="nl-BE" sz="900" dirty="0">
              <a:solidFill>
                <a:schemeClr val="bg1"/>
              </a:solidFill>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rcRect/>
          <a:stretch/>
        </p:blipFill>
        <p:spPr>
          <a:xfrm>
            <a:off x="6843361" y="332680"/>
            <a:ext cx="4492429" cy="5741543"/>
          </a:xfrm>
          <a:prstGeom prst="rect">
            <a:avLst/>
          </a:prstGeom>
        </p:spPr>
      </p:pic>
      <p:grpSp>
        <p:nvGrpSpPr>
          <p:cNvPr id="10" name="Group 9">
            <a:extLst>
              <a:ext uri="{FF2B5EF4-FFF2-40B4-BE49-F238E27FC236}">
                <a16:creationId xmlns:a16="http://schemas.microsoft.com/office/drawing/2014/main" id="{B7F409E1-F14E-2A4F-B417-916F0FABD87E}"/>
              </a:ext>
            </a:extLst>
          </p:cNvPr>
          <p:cNvGrpSpPr/>
          <p:nvPr/>
        </p:nvGrpSpPr>
        <p:grpSpPr>
          <a:xfrm>
            <a:off x="1271464" y="5047766"/>
            <a:ext cx="4248472" cy="996326"/>
            <a:chOff x="1055440" y="5047766"/>
            <a:chExt cx="4104456" cy="996326"/>
          </a:xfrm>
        </p:grpSpPr>
        <p:sp>
          <p:nvSpPr>
            <p:cNvPr id="2" name="Rectangle: Rounded Corners 1">
              <a:extLst>
                <a:ext uri="{FF2B5EF4-FFF2-40B4-BE49-F238E27FC236}">
                  <a16:creationId xmlns:a16="http://schemas.microsoft.com/office/drawing/2014/main" id="{99343D6B-AE28-C018-50BD-23F0D7E527A0}"/>
                </a:ext>
              </a:extLst>
            </p:cNvPr>
            <p:cNvSpPr/>
            <p:nvPr/>
          </p:nvSpPr>
          <p:spPr>
            <a:xfrm>
              <a:off x="1055440" y="5425438"/>
              <a:ext cx="4032448" cy="6186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Please close your interactive sessions</a:t>
              </a:r>
              <a:br>
                <a:rPr lang="en-US" dirty="0"/>
              </a:br>
              <a:r>
                <a:rPr lang="en-US" dirty="0"/>
                <a:t>when you no longer actively use them!</a:t>
              </a:r>
              <a:endParaRPr lang="nl-BE" dirty="0"/>
            </a:p>
          </p:txBody>
        </p:sp>
        <p:sp>
          <p:nvSpPr>
            <p:cNvPr id="3" name="TextBox 2">
              <a:extLst>
                <a:ext uri="{FF2B5EF4-FFF2-40B4-BE49-F238E27FC236}">
                  <a16:creationId xmlns:a16="http://schemas.microsoft.com/office/drawing/2014/main" id="{B0011A01-C1A2-38DA-4599-54D77E914CF8}"/>
                </a:ext>
              </a:extLst>
            </p:cNvPr>
            <p:cNvSpPr txBox="1"/>
            <p:nvPr/>
          </p:nvSpPr>
          <p:spPr>
            <a:xfrm>
              <a:off x="4799856" y="5047766"/>
              <a:ext cx="360040" cy="369332"/>
            </a:xfrm>
            <a:prstGeom prst="rect">
              <a:avLst/>
            </a:prstGeom>
            <a:noFill/>
          </p:spPr>
          <p:txBody>
            <a:bodyPr wrap="square" rtlCol="0">
              <a:spAutoFit/>
            </a:bodyPr>
            <a:lstStyle/>
            <a:p>
              <a:r>
                <a:rPr lang="nl-BE" dirty="0"/>
                <a:t>💡</a:t>
              </a:r>
            </a:p>
          </p:txBody>
        </p:sp>
      </p:grpSp>
    </p:spTree>
    <p:extLst>
      <p:ext uri="{BB962C8B-B14F-4D97-AF65-F5344CB8AC3E}">
        <p14:creationId xmlns:p14="http://schemas.microsoft.com/office/powerpoint/2010/main" val="4023084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271464" y="4005064"/>
            <a:ext cx="3442224" cy="861774"/>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VSC </a:t>
            </a:r>
            <a:br>
              <a:rPr lang="en-US" sz="3200" b="1" dirty="0">
                <a:solidFill>
                  <a:schemeClr val="bg1"/>
                </a:solidFill>
                <a:ea typeface="Roboto" panose="02000000000000000000" pitchFamily="2" charset="0"/>
              </a:rPr>
            </a:br>
            <a:r>
              <a:rPr lang="en-US" b="1" dirty="0">
                <a:solidFill>
                  <a:schemeClr val="bg1"/>
                </a:solidFill>
                <a:ea typeface="Roboto" panose="02000000000000000000" pitchFamily="2" charset="0"/>
              </a:rPr>
              <a:t>(</a:t>
            </a:r>
            <a:r>
              <a:rPr lang="en-US" b="1" dirty="0" err="1">
                <a:solidFill>
                  <a:schemeClr val="bg1"/>
                </a:solidFill>
                <a:ea typeface="Roboto" panose="02000000000000000000" pitchFamily="2" charset="0"/>
              </a:rPr>
              <a:t>Vlaams</a:t>
            </a:r>
            <a:r>
              <a:rPr lang="en-US" b="1" dirty="0">
                <a:solidFill>
                  <a:schemeClr val="bg1"/>
                </a:solidFill>
                <a:ea typeface="Roboto" panose="02000000000000000000" pitchFamily="2" charset="0"/>
              </a:rPr>
              <a:t> Supercomputer Centrum)</a:t>
            </a:r>
            <a:endParaRPr lang="en-US" sz="3200" b="1" dirty="0">
              <a:solidFill>
                <a:schemeClr val="bg1"/>
              </a:solidFill>
              <a:ea typeface="Roboto" panose="02000000000000000000" pitchFamily="2" charset="0"/>
            </a:endParaRPr>
          </a:p>
        </p:txBody>
      </p:sp>
      <p:sp>
        <p:nvSpPr>
          <p:cNvPr id="6" name="Slide Number Placeholder 5"/>
          <p:cNvSpPr>
            <a:spLocks noGrp="1"/>
          </p:cNvSpPr>
          <p:nvPr>
            <p:ph type="sldNum" sz="quarter" idx="12"/>
          </p:nvPr>
        </p:nvSpPr>
        <p:spPr/>
        <p:txBody>
          <a:bodyPr/>
          <a:lstStyle/>
          <a:p>
            <a:fld id="{A2912448-FEEC-49E8-9588-2DF1F90D57C2}" type="slidenum">
              <a:rPr lang="en-US" smtClean="0"/>
              <a:t>6</a:t>
            </a:fld>
            <a:endParaRPr lang="en-US"/>
          </a:p>
        </p:txBody>
      </p:sp>
    </p:spTree>
    <p:extLst>
      <p:ext uri="{BB962C8B-B14F-4D97-AF65-F5344CB8AC3E}">
        <p14:creationId xmlns:p14="http://schemas.microsoft.com/office/powerpoint/2010/main" val="29229661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a:t>
            </a:r>
            <a:r>
              <a:rPr lang="pl-PL" altLang="en-US" sz="3200" dirty="0" err="1"/>
              <a:t>OnDemand</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60</a:t>
            </a:fld>
            <a:endParaRPr lang="nl-BE" sz="900" dirty="0">
              <a:solidFill>
                <a:schemeClr val="bg1"/>
              </a:solidFill>
            </a:endParaRPr>
          </a:p>
        </p:txBody>
      </p:sp>
      <p:grpSp>
        <p:nvGrpSpPr>
          <p:cNvPr id="15" name="Group 14">
            <a:extLst>
              <a:ext uri="{FF2B5EF4-FFF2-40B4-BE49-F238E27FC236}">
                <a16:creationId xmlns:a16="http://schemas.microsoft.com/office/drawing/2014/main" id="{0959B70E-6044-3E1A-0785-73423CDCA59F}"/>
              </a:ext>
            </a:extLst>
          </p:cNvPr>
          <p:cNvGrpSpPr/>
          <p:nvPr/>
        </p:nvGrpSpPr>
        <p:grpSpPr>
          <a:xfrm>
            <a:off x="340950" y="1050258"/>
            <a:ext cx="11731714" cy="1874685"/>
            <a:chOff x="340950" y="1050258"/>
            <a:chExt cx="11731714" cy="1874685"/>
          </a:xfrm>
        </p:grpSpPr>
        <p:pic>
          <p:nvPicPr>
            <p:cNvPr id="3" name="Picture 2">
              <a:extLst>
                <a:ext uri="{FF2B5EF4-FFF2-40B4-BE49-F238E27FC236}">
                  <a16:creationId xmlns:a16="http://schemas.microsoft.com/office/drawing/2014/main" id="{942C30BC-86F3-A606-9164-79DC789366FA}"/>
                </a:ext>
              </a:extLst>
            </p:cNvPr>
            <p:cNvPicPr>
              <a:picLocks noChangeAspect="1"/>
            </p:cNvPicPr>
            <p:nvPr/>
          </p:nvPicPr>
          <p:blipFill>
            <a:blip r:embed="rId3"/>
            <a:stretch>
              <a:fillRect/>
            </a:stretch>
          </p:blipFill>
          <p:spPr>
            <a:xfrm>
              <a:off x="5628571" y="1530504"/>
              <a:ext cx="6203429" cy="1278826"/>
            </a:xfrm>
            <a:prstGeom prst="rect">
              <a:avLst/>
            </a:prstGeom>
          </p:spPr>
        </p:pic>
        <p:grpSp>
          <p:nvGrpSpPr>
            <p:cNvPr id="14" name="Group 13">
              <a:extLst>
                <a:ext uri="{FF2B5EF4-FFF2-40B4-BE49-F238E27FC236}">
                  <a16:creationId xmlns:a16="http://schemas.microsoft.com/office/drawing/2014/main" id="{843570E9-D0BC-C00C-BDA0-E9839705EAA6}"/>
                </a:ext>
              </a:extLst>
            </p:cNvPr>
            <p:cNvGrpSpPr/>
            <p:nvPr/>
          </p:nvGrpSpPr>
          <p:grpSpPr>
            <a:xfrm>
              <a:off x="340950" y="1050258"/>
              <a:ext cx="11731714" cy="1874685"/>
              <a:chOff x="340950" y="1050258"/>
              <a:chExt cx="11731714" cy="1874685"/>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412776"/>
                <a:ext cx="11712664" cy="1512167"/>
              </a:xfrm>
              <a:prstGeom prst="rect">
                <a:avLst/>
              </a:prstGeom>
              <a:ln w="2540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4"/>
                  </a:buBlip>
                </a:pPr>
                <a:r>
                  <a:rPr lang="en-US" dirty="0"/>
                  <a:t>Use the “Files” tab to access your </a:t>
                </a:r>
                <a:br>
                  <a:rPr lang="en-US" dirty="0"/>
                </a:br>
                <a:r>
                  <a:rPr lang="en-US" dirty="0"/>
                  <a:t>VSC_HOME and VSC_DATA</a:t>
                </a:r>
              </a:p>
              <a:p>
                <a:pPr marL="324000" indent="-324000">
                  <a:buBlip>
                    <a:blip r:embed="rId4"/>
                  </a:buBlip>
                </a:pPr>
                <a:r>
                  <a:rPr lang="en-US" dirty="0"/>
                  <a:t>VSC_SCRATCH is not available</a:t>
                </a:r>
                <a:br>
                  <a:rPr lang="en-US" dirty="0"/>
                </a:br>
                <a:r>
                  <a:rPr lang="en-US" dirty="0"/>
                  <a:t>from this menu</a:t>
                </a:r>
                <a:endParaRPr lang="nl-BE" dirty="0"/>
              </a:p>
            </p:txBody>
          </p:sp>
          <p:sp>
            <p:nvSpPr>
              <p:cNvPr id="13" name="TextBox 12">
                <a:extLst>
                  <a:ext uri="{FF2B5EF4-FFF2-40B4-BE49-F238E27FC236}">
                    <a16:creationId xmlns:a16="http://schemas.microsoft.com/office/drawing/2014/main" id="{794D014A-35E0-1DF7-514C-719712B099B2}"/>
                  </a:ext>
                </a:extLst>
              </p:cNvPr>
              <p:cNvSpPr txBox="1"/>
              <p:nvPr/>
            </p:nvSpPr>
            <p:spPr>
              <a:xfrm>
                <a:off x="9408368" y="1050258"/>
                <a:ext cx="2664296" cy="369332"/>
              </a:xfrm>
              <a:prstGeom prst="rect">
                <a:avLst/>
              </a:prstGeom>
              <a:solidFill>
                <a:srgbClr val="DB6C30"/>
              </a:solidFill>
            </p:spPr>
            <p:txBody>
              <a:bodyPr wrap="square" rtlCol="0">
                <a:spAutoFit/>
              </a:bodyPr>
              <a:lstStyle/>
              <a:p>
                <a:r>
                  <a:rPr lang="en-US" dirty="0"/>
                  <a:t>Access your VSC storage</a:t>
                </a:r>
                <a:endParaRPr lang="nl-BE" dirty="0"/>
              </a:p>
            </p:txBody>
          </p:sp>
        </p:grpSp>
      </p:grpSp>
      <p:grpSp>
        <p:nvGrpSpPr>
          <p:cNvPr id="22" name="Group 21">
            <a:extLst>
              <a:ext uri="{FF2B5EF4-FFF2-40B4-BE49-F238E27FC236}">
                <a16:creationId xmlns:a16="http://schemas.microsoft.com/office/drawing/2014/main" id="{5DC340A2-DA60-8142-E54F-728D5911AB90}"/>
              </a:ext>
            </a:extLst>
          </p:cNvPr>
          <p:cNvGrpSpPr/>
          <p:nvPr/>
        </p:nvGrpSpPr>
        <p:grpSpPr>
          <a:xfrm>
            <a:off x="303417" y="3373393"/>
            <a:ext cx="11735161" cy="2503879"/>
            <a:chOff x="303417" y="3238902"/>
            <a:chExt cx="11735161" cy="2503879"/>
          </a:xfrm>
        </p:grpSpPr>
        <p:sp>
          <p:nvSpPr>
            <p:cNvPr id="19" name="Tijdelijke aanduiding voor inhoud 2">
              <a:extLst>
                <a:ext uri="{FF2B5EF4-FFF2-40B4-BE49-F238E27FC236}">
                  <a16:creationId xmlns:a16="http://schemas.microsoft.com/office/drawing/2014/main" id="{2D1BB4D2-3517-6E3D-90CA-D05A716DBBE7}"/>
                </a:ext>
              </a:extLst>
            </p:cNvPr>
            <p:cNvSpPr txBox="1">
              <a:spLocks/>
            </p:cNvSpPr>
            <p:nvPr/>
          </p:nvSpPr>
          <p:spPr>
            <a:xfrm>
              <a:off x="303417" y="3652310"/>
              <a:ext cx="11712664" cy="2090471"/>
            </a:xfrm>
            <a:prstGeom prst="rect">
              <a:avLst/>
            </a:prstGeom>
            <a:ln w="2540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4"/>
                </a:buBlip>
              </a:pPr>
              <a:endParaRPr lang="en-US" dirty="0"/>
            </a:p>
            <a:p>
              <a:pPr marL="324000" indent="-324000">
                <a:buBlip>
                  <a:blip r:embed="rId4"/>
                </a:buBlip>
              </a:pPr>
              <a:endParaRPr lang="en-US" dirty="0"/>
            </a:p>
            <a:p>
              <a:pPr marL="324000" indent="-324000">
                <a:buBlip>
                  <a:blip r:embed="rId4"/>
                </a:buBlip>
              </a:pPr>
              <a:r>
                <a:rPr lang="en-US" dirty="0"/>
                <a:t>OK for transferring small files/folders</a:t>
              </a:r>
            </a:p>
            <a:p>
              <a:pPr marL="324000" indent="-324000">
                <a:buBlip>
                  <a:blip r:embed="rId4"/>
                </a:buBlip>
              </a:pPr>
              <a:r>
                <a:rPr lang="en-US" dirty="0"/>
                <a:t>Open any (sub)folder in terminal (will open a new tab)</a:t>
              </a:r>
            </a:p>
            <a:p>
              <a:pPr marL="324000" indent="-324000">
                <a:buBlip>
                  <a:blip r:embed="rId4"/>
                </a:buBlip>
              </a:pPr>
              <a:r>
                <a:rPr lang="en-US" dirty="0"/>
                <a:t>Deleted files/folders can be retrieved from (hourly, daily, weekly) snapshots</a:t>
              </a:r>
              <a:endParaRPr lang="nl-BE" dirty="0"/>
            </a:p>
          </p:txBody>
        </p:sp>
        <p:sp>
          <p:nvSpPr>
            <p:cNvPr id="20" name="TextBox 19">
              <a:extLst>
                <a:ext uri="{FF2B5EF4-FFF2-40B4-BE49-F238E27FC236}">
                  <a16:creationId xmlns:a16="http://schemas.microsoft.com/office/drawing/2014/main" id="{582EF448-58F3-A6A2-AA2E-348CBCBB80D8}"/>
                </a:ext>
              </a:extLst>
            </p:cNvPr>
            <p:cNvSpPr txBox="1"/>
            <p:nvPr/>
          </p:nvSpPr>
          <p:spPr>
            <a:xfrm>
              <a:off x="9408368" y="3238902"/>
              <a:ext cx="2630210" cy="369332"/>
            </a:xfrm>
            <a:prstGeom prst="rect">
              <a:avLst/>
            </a:prstGeom>
            <a:solidFill>
              <a:srgbClr val="DB6C30"/>
            </a:solidFill>
          </p:spPr>
          <p:txBody>
            <a:bodyPr wrap="square" rtlCol="0">
              <a:spAutoFit/>
            </a:bodyPr>
            <a:lstStyle/>
            <a:p>
              <a:r>
                <a:rPr lang="en-US" dirty="0"/>
                <a:t>File/Folder management</a:t>
              </a:r>
              <a:endParaRPr lang="nl-BE" dirty="0"/>
            </a:p>
          </p:txBody>
        </p:sp>
        <p:pic>
          <p:nvPicPr>
            <p:cNvPr id="12" name="Picture 11">
              <a:extLst>
                <a:ext uri="{FF2B5EF4-FFF2-40B4-BE49-F238E27FC236}">
                  <a16:creationId xmlns:a16="http://schemas.microsoft.com/office/drawing/2014/main" id="{C0629BC2-9343-0E08-884D-B532C718C291}"/>
                </a:ext>
              </a:extLst>
            </p:cNvPr>
            <p:cNvPicPr preferRelativeResize="0">
              <a:picLocks/>
            </p:cNvPicPr>
            <p:nvPr/>
          </p:nvPicPr>
          <p:blipFill>
            <a:blip r:embed="rId5">
              <a:extLst>
                <a:ext uri="{28A0092B-C50C-407E-A947-70E740481C1C}">
                  <a14:useLocalDpi xmlns:a14="http://schemas.microsoft.com/office/drawing/2010/main" val="0"/>
                </a:ext>
              </a:extLst>
            </a:blip>
            <a:stretch/>
          </p:blipFill>
          <p:spPr>
            <a:xfrm>
              <a:off x="600261" y="3724862"/>
              <a:ext cx="11184371" cy="505751"/>
            </a:xfrm>
            <a:prstGeom prst="rect">
              <a:avLst/>
            </a:prstGeom>
          </p:spPr>
        </p:pic>
      </p:grpSp>
    </p:spTree>
    <p:extLst>
      <p:ext uri="{BB962C8B-B14F-4D97-AF65-F5344CB8AC3E}">
        <p14:creationId xmlns:p14="http://schemas.microsoft.com/office/powerpoint/2010/main" val="40859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a:t>
            </a:r>
            <a:r>
              <a:rPr lang="pl-PL" altLang="en-US" sz="3200" dirty="0" err="1"/>
              <a:t>OnDemand</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61</a:t>
            </a:fld>
            <a:endParaRPr lang="nl-BE" sz="900" dirty="0">
              <a:solidFill>
                <a:schemeClr val="bg1"/>
              </a:solidFill>
            </a:endParaRPr>
          </a:p>
        </p:txBody>
      </p:sp>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412776"/>
            <a:ext cx="11712664" cy="4032448"/>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nl-BE" dirty="0"/>
          </a:p>
        </p:txBody>
      </p:sp>
      <p:sp>
        <p:nvSpPr>
          <p:cNvPr id="13" name="TextBox 12">
            <a:extLst>
              <a:ext uri="{FF2B5EF4-FFF2-40B4-BE49-F238E27FC236}">
                <a16:creationId xmlns:a16="http://schemas.microsoft.com/office/drawing/2014/main" id="{794D014A-35E0-1DF7-514C-719712B099B2}"/>
              </a:ext>
            </a:extLst>
          </p:cNvPr>
          <p:cNvSpPr txBox="1"/>
          <p:nvPr/>
        </p:nvSpPr>
        <p:spPr>
          <a:xfrm>
            <a:off x="9408368" y="1050258"/>
            <a:ext cx="2664296" cy="369332"/>
          </a:xfrm>
          <a:prstGeom prst="rect">
            <a:avLst/>
          </a:prstGeom>
          <a:solidFill>
            <a:srgbClr val="DB6C30"/>
          </a:solidFill>
        </p:spPr>
        <p:txBody>
          <a:bodyPr wrap="square" rtlCol="0">
            <a:spAutoFit/>
          </a:bodyPr>
          <a:lstStyle/>
          <a:p>
            <a:r>
              <a:rPr lang="en-US" dirty="0"/>
              <a:t>Monitor your active jobs</a:t>
            </a:r>
            <a:endParaRPr lang="nl-BE" dirty="0"/>
          </a:p>
        </p:txBody>
      </p:sp>
      <p:pic>
        <p:nvPicPr>
          <p:cNvPr id="10" name="Picture 9">
            <a:extLst>
              <a:ext uri="{FF2B5EF4-FFF2-40B4-BE49-F238E27FC236}">
                <a16:creationId xmlns:a16="http://schemas.microsoft.com/office/drawing/2014/main" id="{B2A62354-5B95-307F-F2C2-111A270EBB4B}"/>
              </a:ext>
            </a:extLst>
          </p:cNvPr>
          <p:cNvPicPr>
            <a:picLocks noChangeAspect="1"/>
          </p:cNvPicPr>
          <p:nvPr/>
        </p:nvPicPr>
        <p:blipFill>
          <a:blip r:embed="rId3"/>
          <a:stretch>
            <a:fillRect/>
          </a:stretch>
        </p:blipFill>
        <p:spPr>
          <a:xfrm>
            <a:off x="1427820" y="1794340"/>
            <a:ext cx="9336360" cy="3269320"/>
          </a:xfrm>
          <a:prstGeom prst="rect">
            <a:avLst/>
          </a:prstGeom>
        </p:spPr>
      </p:pic>
    </p:spTree>
    <p:extLst>
      <p:ext uri="{BB962C8B-B14F-4D97-AF65-F5344CB8AC3E}">
        <p14:creationId xmlns:p14="http://schemas.microsoft.com/office/powerpoint/2010/main" val="12291487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Login Server Shell Access</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62</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231425" y="1204379"/>
            <a:ext cx="4833269" cy="4067872"/>
            <a:chOff x="340950" y="-1221556"/>
            <a:chExt cx="11816428" cy="4267195"/>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821499"/>
              <a:ext cx="11816428" cy="3867138"/>
            </a:xfrm>
            <a:prstGeom prst="rect">
              <a:avLst/>
            </a:prstGeom>
            <a:ln w="2540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t>Starts a shell in a new browser tab</a:t>
              </a:r>
            </a:p>
            <a:p>
              <a:pPr marL="324000" indent="-324000">
                <a:buBlip>
                  <a:blip r:embed="rId3"/>
                </a:buBlip>
              </a:pPr>
              <a:r>
                <a:rPr lang="nl-BE" dirty="0" err="1"/>
                <a:t>You</a:t>
              </a:r>
              <a:r>
                <a:rPr lang="nl-BE" dirty="0"/>
                <a:t> land on a Genius login node</a:t>
              </a:r>
              <a:br>
                <a:rPr lang="nl-BE" dirty="0"/>
              </a:br>
              <a:r>
                <a:rPr lang="nl-BE" dirty="0"/>
                <a:t>(</a:t>
              </a:r>
              <a:r>
                <a:rPr lang="nl-BE" dirty="0" err="1"/>
                <a:t>from</a:t>
              </a:r>
              <a:r>
                <a:rPr lang="nl-BE" dirty="0"/>
                <a:t> </a:t>
              </a:r>
              <a:r>
                <a:rPr lang="nl-BE" dirty="0" err="1"/>
                <a:t>which</a:t>
              </a:r>
              <a:r>
                <a:rPr lang="nl-BE" dirty="0"/>
                <a:t> </a:t>
              </a:r>
              <a:r>
                <a:rPr lang="nl-BE" dirty="0" err="1"/>
                <a:t>you</a:t>
              </a:r>
              <a:r>
                <a:rPr lang="nl-BE" dirty="0"/>
                <a:t> </a:t>
              </a:r>
              <a:r>
                <a:rPr lang="nl-BE" dirty="0" err="1"/>
                <a:t>can</a:t>
              </a:r>
              <a:r>
                <a:rPr lang="nl-BE" dirty="0"/>
                <a:t> </a:t>
              </a:r>
              <a:r>
                <a:rPr lang="nl-BE" dirty="0" err="1"/>
                <a:t>also</a:t>
              </a:r>
              <a:r>
                <a:rPr lang="nl-BE" dirty="0"/>
                <a:t> access </a:t>
              </a:r>
              <a:r>
                <a:rPr lang="nl-BE" dirty="0" err="1"/>
                <a:t>wICE</a:t>
              </a:r>
              <a:r>
                <a:rPr lang="nl-BE" dirty="0"/>
                <a:t>)</a:t>
              </a:r>
            </a:p>
            <a:p>
              <a:pPr marL="324000" indent="-324000">
                <a:buBlip>
                  <a:blip r:embed="rId3"/>
                </a:buBlip>
              </a:pPr>
              <a:r>
                <a:rPr lang="nl-BE" dirty="0" err="1"/>
                <a:t>You</a:t>
              </a:r>
              <a:r>
                <a:rPr lang="nl-BE" dirty="0"/>
                <a:t> land on </a:t>
              </a:r>
              <a:r>
                <a:rPr lang="nl-BE" dirty="0" err="1"/>
                <a:t>your</a:t>
              </a:r>
              <a:r>
                <a:rPr lang="nl-BE" dirty="0"/>
                <a:t> VSC_HOME</a:t>
              </a:r>
              <a:br>
                <a:rPr lang="nl-BE" dirty="0"/>
              </a:br>
              <a:r>
                <a:rPr lang="nl-BE" dirty="0">
                  <a:latin typeface="Courier New" panose="02070309020205020404" pitchFamily="49" charset="0"/>
                  <a:cs typeface="Courier New" panose="02070309020205020404" pitchFamily="49" charset="0"/>
                </a:rPr>
                <a:t>cd</a:t>
              </a:r>
              <a:r>
                <a:rPr lang="nl-BE" dirty="0"/>
                <a:t> </a:t>
              </a:r>
              <a:r>
                <a:rPr lang="nl-BE" dirty="0" err="1"/>
                <a:t>to</a:t>
              </a:r>
              <a:r>
                <a:rPr lang="nl-BE" dirty="0"/>
                <a:t> data/scratch/</a:t>
              </a:r>
              <a:r>
                <a:rPr lang="nl-BE" dirty="0" err="1"/>
                <a:t>staging</a:t>
              </a:r>
              <a:r>
                <a:rPr lang="nl-BE" dirty="0"/>
                <a:t> </a:t>
              </a:r>
              <a:r>
                <a:rPr lang="nl-BE" dirty="0" err="1"/>
                <a:t>immediately</a:t>
              </a:r>
              <a:endParaRPr lang="nl-BE" dirty="0"/>
            </a:p>
            <a:p>
              <a:pPr marL="324000" indent="-324000">
                <a:buBlip>
                  <a:blip r:embed="rId3"/>
                </a:buBlip>
              </a:pPr>
              <a:r>
                <a:rPr lang="nl-BE" dirty="0"/>
                <a:t>Do NOT </a:t>
              </a:r>
              <a:r>
                <a:rPr lang="nl-BE" dirty="0" err="1"/>
                <a:t>compute</a:t>
              </a:r>
              <a:r>
                <a:rPr lang="nl-BE" dirty="0"/>
                <a:t> on </a:t>
              </a:r>
              <a:r>
                <a:rPr lang="nl-BE" dirty="0" err="1"/>
                <a:t>the</a:t>
              </a:r>
              <a:r>
                <a:rPr lang="nl-BE" dirty="0"/>
                <a:t> login </a:t>
              </a:r>
              <a:r>
                <a:rPr lang="nl-BE" dirty="0" err="1"/>
                <a:t>nodes</a:t>
              </a:r>
              <a:endParaRPr lang="nl-BE" dirty="0"/>
            </a:p>
            <a:p>
              <a:pPr marL="324000" indent="-324000">
                <a:buBlip>
                  <a:blip r:embed="rId3"/>
                </a:buBlip>
              </a:pPr>
              <a:r>
                <a:rPr lang="nl-BE" dirty="0" err="1"/>
                <a:t>Try</a:t>
              </a:r>
              <a:r>
                <a:rPr lang="nl-BE" dirty="0"/>
                <a:t>:</a:t>
              </a:r>
              <a:br>
                <a:rPr lang="nl-BE" dirty="0"/>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sam-balance</a:t>
              </a:r>
              <a:br>
                <a:rPr lang="nl-BE" dirty="0">
                  <a:latin typeface="Courier New" panose="02070309020205020404" pitchFamily="49" charset="0"/>
                  <a:cs typeface="Courier New" panose="02070309020205020404" pitchFamily="49" charset="0"/>
                </a:rPr>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myquota</a:t>
              </a:r>
              <a:endParaRPr lang="nl-BE" dirty="0">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9045256" y="-1221556"/>
              <a:ext cx="3112122" cy="387429"/>
            </a:xfrm>
            <a:prstGeom prst="rect">
              <a:avLst/>
            </a:prstGeom>
            <a:solidFill>
              <a:srgbClr val="DB6C30"/>
            </a:solidFill>
          </p:spPr>
          <p:txBody>
            <a:bodyPr wrap="square" rtlCol="0">
              <a:spAutoFit/>
            </a:bodyPr>
            <a:lstStyle/>
            <a:p>
              <a:r>
                <a:rPr lang="en-US" dirty="0"/>
                <a:t>Login shell</a:t>
              </a:r>
              <a:endParaRPr lang="nl-BE" dirty="0"/>
            </a:p>
          </p:txBody>
        </p:sp>
      </p:grpSp>
      <p:pic>
        <p:nvPicPr>
          <p:cNvPr id="5" name="Picture 4">
            <a:extLst>
              <a:ext uri="{FF2B5EF4-FFF2-40B4-BE49-F238E27FC236}">
                <a16:creationId xmlns:a16="http://schemas.microsoft.com/office/drawing/2014/main" id="{4925EEAE-FAB1-49A6-551E-CEDBCE32B3A2}"/>
              </a:ext>
            </a:extLst>
          </p:cNvPr>
          <p:cNvPicPr>
            <a:picLocks noChangeAspect="1"/>
          </p:cNvPicPr>
          <p:nvPr/>
        </p:nvPicPr>
        <p:blipFill>
          <a:blip r:embed="rId4"/>
          <a:stretch>
            <a:fillRect/>
          </a:stretch>
        </p:blipFill>
        <p:spPr>
          <a:xfrm>
            <a:off x="5304163" y="1340768"/>
            <a:ext cx="6657975" cy="4333875"/>
          </a:xfrm>
          <a:prstGeom prst="rect">
            <a:avLst/>
          </a:prstGeom>
        </p:spPr>
      </p:pic>
    </p:spTree>
    <p:extLst>
      <p:ext uri="{BB962C8B-B14F-4D97-AF65-F5344CB8AC3E}">
        <p14:creationId xmlns:p14="http://schemas.microsoft.com/office/powerpoint/2010/main" val="21374584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7752264"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Interactive Shell</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63</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231425" y="2251154"/>
            <a:ext cx="8240839" cy="2906038"/>
            <a:chOff x="340950" y="-211822"/>
            <a:chExt cx="14734623" cy="2464720"/>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4689868" cy="2126321"/>
            </a:xfrm>
            <a:prstGeom prst="rect">
              <a:avLst/>
            </a:prstGeom>
            <a:ln w="2540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t>Start a shell as a job (on a compute node)</a:t>
              </a:r>
            </a:p>
            <a:p>
              <a:pPr marL="324000" indent="-324000">
                <a:buBlip>
                  <a:blip r:embed="rId3"/>
                </a:buBlip>
              </a:pPr>
              <a:r>
                <a:rPr lang="en-US" dirty="0">
                  <a:cs typeface="Courier New" panose="02070309020205020404" pitchFamily="49" charset="0"/>
                </a:rPr>
                <a:t>Recommended to:</a:t>
              </a:r>
              <a:br>
                <a:rPr lang="en-US" dirty="0">
                  <a:cs typeface="Courier New" panose="02070309020205020404" pitchFamily="49" charset="0"/>
                </a:rPr>
              </a:br>
              <a:r>
                <a:rPr lang="en-US" dirty="0">
                  <a:cs typeface="Courier New" panose="02070309020205020404" pitchFamily="49" charset="0"/>
                </a:rPr>
                <a:t>Install your own software (in VSC_DATA)</a:t>
              </a:r>
              <a:br>
                <a:rPr lang="en-US" dirty="0">
                  <a:cs typeface="Courier New" panose="02070309020205020404" pitchFamily="49" charset="0"/>
                </a:rPr>
              </a:br>
              <a:r>
                <a:rPr lang="en-US" dirty="0">
                  <a:cs typeface="Courier New" panose="02070309020205020404" pitchFamily="49" charset="0"/>
                </a:rPr>
                <a:t>Test/run your program interactively</a:t>
              </a:r>
              <a:br>
                <a:rPr lang="en-US" dirty="0">
                  <a:cs typeface="Courier New" panose="02070309020205020404" pitchFamily="49" charset="0"/>
                </a:rPr>
              </a:br>
              <a:r>
                <a:rPr lang="en-US" dirty="0">
                  <a:cs typeface="Courier New" panose="02070309020205020404" pitchFamily="49" charset="0"/>
                </a:rPr>
                <a:t>Debug a program</a:t>
              </a:r>
            </a:p>
            <a:p>
              <a:pPr marL="324000" indent="-324000">
                <a:buBlip>
                  <a:blip r:embed="rId3"/>
                </a:buBlip>
              </a:pPr>
              <a:r>
                <a:rPr lang="en-US" dirty="0">
                  <a:cs typeface="Courier New" panose="02070309020205020404" pitchFamily="49" charset="0"/>
                </a:rPr>
                <a:t>Choose the relevant cluster, partition and resources</a:t>
              </a:r>
              <a:br>
                <a:rPr lang="en-US" dirty="0">
                  <a:cs typeface="Courier New" panose="02070309020205020404" pitchFamily="49" charset="0"/>
                </a:rPr>
              </a:br>
              <a:r>
                <a:rPr lang="en-US" dirty="0">
                  <a:cs typeface="Courier New" panose="02070309020205020404" pitchFamily="49" charset="0"/>
                </a:rPr>
                <a:t>(cores, memory, GPU)</a:t>
              </a:r>
              <a:endParaRPr lang="nl-BE" dirty="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11985565" y="-211822"/>
              <a:ext cx="3090008" cy="338400"/>
            </a:xfrm>
            <a:prstGeom prst="rect">
              <a:avLst/>
            </a:prstGeom>
            <a:solidFill>
              <a:srgbClr val="DB6C30"/>
            </a:solidFill>
          </p:spPr>
          <p:txBody>
            <a:bodyPr wrap="square" rtlCol="0">
              <a:spAutoFit/>
            </a:bodyPr>
            <a:lstStyle/>
            <a:p>
              <a:r>
                <a:rPr lang="en-US" dirty="0"/>
                <a:t>Interactive Shell</a:t>
              </a:r>
              <a:endParaRPr lang="nl-BE" dirty="0"/>
            </a:p>
          </p:txBody>
        </p:sp>
      </p:grpSp>
      <p:pic>
        <p:nvPicPr>
          <p:cNvPr id="3" name="Picture 2">
            <a:extLst>
              <a:ext uri="{FF2B5EF4-FFF2-40B4-BE49-F238E27FC236}">
                <a16:creationId xmlns:a16="http://schemas.microsoft.com/office/drawing/2014/main" id="{52325398-8053-E51E-BEA1-14DE3D24A199}"/>
              </a:ext>
            </a:extLst>
          </p:cNvPr>
          <p:cNvPicPr>
            <a:picLocks noChangeAspect="1"/>
          </p:cNvPicPr>
          <p:nvPr/>
        </p:nvPicPr>
        <p:blipFill>
          <a:blip r:embed="rId4"/>
          <a:stretch>
            <a:fillRect/>
          </a:stretch>
        </p:blipFill>
        <p:spPr>
          <a:xfrm>
            <a:off x="8760296" y="116631"/>
            <a:ext cx="3302004" cy="5788333"/>
          </a:xfrm>
          <a:prstGeom prst="rect">
            <a:avLst/>
          </a:prstGeom>
        </p:spPr>
      </p:pic>
    </p:spTree>
    <p:extLst>
      <p:ext uri="{BB962C8B-B14F-4D97-AF65-F5344CB8AC3E}">
        <p14:creationId xmlns:p14="http://schemas.microsoft.com/office/powerpoint/2010/main" val="11438006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7752264"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a:t>
            </a:r>
            <a:r>
              <a:rPr lang="en-US" altLang="en-US" sz="3200" dirty="0" err="1"/>
              <a:t>JupyterLab</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64</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475712" y="1135380"/>
            <a:ext cx="8231314" cy="3301733"/>
            <a:chOff x="340950" y="-211822"/>
            <a:chExt cx="14717592" cy="3025206"/>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4689867" cy="2686807"/>
            </a:xfrm>
            <a:prstGeom prst="rect">
              <a:avLst/>
            </a:prstGeom>
            <a:ln w="2540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hlinkClick r:id="rId4"/>
                </a:rPr>
                <a:t>Create a notebook </a:t>
              </a:r>
              <a:r>
                <a:rPr lang="en-US" dirty="0"/>
                <a:t>as a job (on a compute node)</a:t>
              </a:r>
            </a:p>
            <a:p>
              <a:pPr marL="324000" indent="-324000">
                <a:buBlip>
                  <a:blip r:embed="rId3"/>
                </a:buBlip>
              </a:pPr>
              <a:r>
                <a:rPr lang="en-US" dirty="0">
                  <a:cs typeface="Courier New" panose="02070309020205020404" pitchFamily="49" charset="0"/>
                </a:rPr>
                <a:t>Suitable for:</a:t>
              </a:r>
              <a:br>
                <a:rPr lang="en-US" dirty="0">
                  <a:cs typeface="Courier New" panose="02070309020205020404" pitchFamily="49" charset="0"/>
                </a:rPr>
              </a:br>
              <a:r>
                <a:rPr lang="en-US" dirty="0">
                  <a:cs typeface="Courier New" panose="02070309020205020404" pitchFamily="49" charset="0"/>
                </a:rPr>
                <a:t>	pre/post-processing your data</a:t>
              </a:r>
              <a:br>
                <a:rPr lang="en-US" dirty="0">
                  <a:cs typeface="Courier New" panose="02070309020205020404" pitchFamily="49" charset="0"/>
                </a:rPr>
              </a:br>
              <a:r>
                <a:rPr lang="en-US" dirty="0">
                  <a:cs typeface="Courier New" panose="02070309020205020404" pitchFamily="49" charset="0"/>
                </a:rPr>
                <a:t>	prototyping</a:t>
              </a:r>
              <a:br>
                <a:rPr lang="en-US" dirty="0">
                  <a:cs typeface="Courier New" panose="02070309020205020404" pitchFamily="49" charset="0"/>
                </a:rPr>
              </a:br>
              <a:r>
                <a:rPr lang="en-US" dirty="0">
                  <a:cs typeface="Courier New" panose="02070309020205020404" pitchFamily="49" charset="0"/>
                </a:rPr>
                <a:t>	adding figures and text for pedagogical purposes</a:t>
              </a:r>
            </a:p>
            <a:p>
              <a:pPr marL="324000" indent="-324000">
                <a:buBlip>
                  <a:blip r:embed="rId3"/>
                </a:buBlip>
              </a:pPr>
              <a:r>
                <a:rPr lang="en-US" dirty="0">
                  <a:cs typeface="Courier New" panose="02070309020205020404" pitchFamily="49" charset="0"/>
                </a:rPr>
                <a:t>Choose the appropriate cluster, partition and resources</a:t>
              </a:r>
              <a:br>
                <a:rPr lang="en-US" dirty="0">
                  <a:cs typeface="Courier New" panose="02070309020205020404" pitchFamily="49" charset="0"/>
                </a:rPr>
              </a:br>
              <a:r>
                <a:rPr lang="en-US" dirty="0">
                  <a:cs typeface="Courier New" panose="02070309020205020404" pitchFamily="49" charset="0"/>
                </a:rPr>
                <a:t>(cores, memory, GPU)</a:t>
              </a:r>
            </a:p>
            <a:p>
              <a:pPr marL="324000" indent="-324000">
                <a:buBlip>
                  <a:blip r:embed="rId3"/>
                </a:buBlip>
              </a:pPr>
              <a:r>
                <a:rPr lang="en-US" dirty="0">
                  <a:cs typeface="Courier New" panose="02070309020205020404" pitchFamily="49" charset="0"/>
                </a:rPr>
                <a:t>User your own Python/R kernels (next slide)</a:t>
              </a:r>
            </a:p>
          </p:txBody>
        </p:sp>
        <p:sp>
          <p:nvSpPr>
            <p:cNvPr id="13" name="TextBox 12">
              <a:extLst>
                <a:ext uri="{FF2B5EF4-FFF2-40B4-BE49-F238E27FC236}">
                  <a16:creationId xmlns:a16="http://schemas.microsoft.com/office/drawing/2014/main" id="{794D014A-35E0-1DF7-514C-719712B099B2}"/>
                </a:ext>
              </a:extLst>
            </p:cNvPr>
            <p:cNvSpPr txBox="1"/>
            <p:nvPr/>
          </p:nvSpPr>
          <p:spPr>
            <a:xfrm>
              <a:off x="12578782" y="-211822"/>
              <a:ext cx="2479760" cy="338400"/>
            </a:xfrm>
            <a:prstGeom prst="rect">
              <a:avLst/>
            </a:prstGeom>
            <a:solidFill>
              <a:srgbClr val="DB6C30"/>
            </a:solidFill>
          </p:spPr>
          <p:txBody>
            <a:bodyPr wrap="square" rtlCol="0">
              <a:spAutoFit/>
            </a:bodyPr>
            <a:lstStyle/>
            <a:p>
              <a:r>
                <a:rPr lang="en-US" dirty="0" err="1"/>
                <a:t>Jupyter</a:t>
              </a:r>
              <a:r>
                <a:rPr lang="en-US" dirty="0"/>
                <a:t> Lab</a:t>
              </a:r>
              <a:endParaRPr lang="nl-BE" dirty="0"/>
            </a:p>
          </p:txBody>
        </p:sp>
      </p:grpSp>
      <p:pic>
        <p:nvPicPr>
          <p:cNvPr id="3" name="Picture 2">
            <a:extLst>
              <a:ext uri="{FF2B5EF4-FFF2-40B4-BE49-F238E27FC236}">
                <a16:creationId xmlns:a16="http://schemas.microsoft.com/office/drawing/2014/main" id="{52325398-8053-E51E-BEA1-14DE3D24A19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085545" y="116631"/>
            <a:ext cx="2651506" cy="5788333"/>
          </a:xfrm>
          <a:prstGeom prst="rect">
            <a:avLst/>
          </a:prstGeom>
        </p:spPr>
      </p:pic>
    </p:spTree>
    <p:extLst>
      <p:ext uri="{BB962C8B-B14F-4D97-AF65-F5344CB8AC3E}">
        <p14:creationId xmlns:p14="http://schemas.microsoft.com/office/powerpoint/2010/main" val="42425751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8760376" cy="792088"/>
          </a:xfrm>
          <a:prstGeom prst="rect">
            <a:avLst/>
          </a:prstGeom>
        </p:spPr>
        <p:txBody>
          <a:bodyPr vert="horz" lIns="91440" tIns="45720" rIns="91440" bIns="45720" rtlCol="0" anchor="ctr">
            <a:normAutofit fontScale="92500"/>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Custom R/Python kernels</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65</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623392" y="1124745"/>
            <a:ext cx="11106099" cy="1224136"/>
            <a:chOff x="340950" y="-211822"/>
            <a:chExt cx="19857709" cy="1121612"/>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9827551" cy="783213"/>
            </a:xfrm>
            <a:prstGeom prst="rect">
              <a:avLst/>
            </a:prstGeom>
            <a:ln w="2540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cs typeface="Courier New" panose="02070309020205020404" pitchFamily="49" charset="0"/>
                </a:rPr>
                <a:t>The default kernels may not offer the R/Python/… interpreter version or packages you want</a:t>
              </a:r>
            </a:p>
            <a:p>
              <a:pPr marL="324000" indent="-324000">
                <a:buBlip>
                  <a:blip r:embed="rId3"/>
                </a:buBlip>
              </a:pPr>
              <a:r>
                <a:rPr lang="en-US" dirty="0">
                  <a:cs typeface="Courier New" panose="02070309020205020404" pitchFamily="49" charset="0"/>
                </a:rPr>
                <a:t>You can create a </a:t>
              </a:r>
              <a:r>
                <a:rPr lang="en-US" dirty="0" err="1">
                  <a:cs typeface="Courier New" panose="02070309020205020404" pitchFamily="49" charset="0"/>
                </a:rPr>
                <a:t>miniconda</a:t>
              </a:r>
              <a:r>
                <a:rPr lang="en-US" dirty="0">
                  <a:cs typeface="Courier New" panose="02070309020205020404" pitchFamily="49" charset="0"/>
                </a:rPr>
                <a:t> env and add it to your OnDemand kernels</a:t>
              </a:r>
              <a:endParaRPr lang="nl-BE" dirty="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17207243" y="-211822"/>
              <a:ext cx="2991416" cy="338400"/>
            </a:xfrm>
            <a:prstGeom prst="rect">
              <a:avLst/>
            </a:prstGeom>
            <a:solidFill>
              <a:srgbClr val="DB6C30"/>
            </a:solidFill>
          </p:spPr>
          <p:txBody>
            <a:bodyPr wrap="square" rtlCol="0">
              <a:spAutoFit/>
            </a:bodyPr>
            <a:lstStyle/>
            <a:p>
              <a:r>
                <a:rPr lang="en-US" dirty="0"/>
                <a:t>Custom kernels</a:t>
              </a:r>
              <a:endParaRPr lang="nl-BE" dirty="0"/>
            </a:p>
          </p:txBody>
        </p:sp>
      </p:grpSp>
      <p:grpSp>
        <p:nvGrpSpPr>
          <p:cNvPr id="2" name="Group 1">
            <a:extLst>
              <a:ext uri="{FF2B5EF4-FFF2-40B4-BE49-F238E27FC236}">
                <a16:creationId xmlns:a16="http://schemas.microsoft.com/office/drawing/2014/main" id="{0752D9D7-3970-B218-40FF-103736FB2C11}"/>
              </a:ext>
            </a:extLst>
          </p:cNvPr>
          <p:cNvGrpSpPr/>
          <p:nvPr/>
        </p:nvGrpSpPr>
        <p:grpSpPr>
          <a:xfrm>
            <a:off x="598361" y="2624267"/>
            <a:ext cx="11112901" cy="3469029"/>
            <a:chOff x="340950" y="-211822"/>
            <a:chExt cx="19869870" cy="3046537"/>
          </a:xfrm>
        </p:grpSpPr>
        <p:sp>
          <p:nvSpPr>
            <p:cNvPr id="5" name="Tijdelijke aanduiding voor inhoud 2">
              <a:extLst>
                <a:ext uri="{FF2B5EF4-FFF2-40B4-BE49-F238E27FC236}">
                  <a16:creationId xmlns:a16="http://schemas.microsoft.com/office/drawing/2014/main" id="{34329549-3778-0339-F91E-EB944CAA69CB}"/>
                </a:ext>
              </a:extLst>
            </p:cNvPr>
            <p:cNvSpPr txBox="1">
              <a:spLocks/>
            </p:cNvSpPr>
            <p:nvPr/>
          </p:nvSpPr>
          <p:spPr>
            <a:xfrm>
              <a:off x="340950" y="126577"/>
              <a:ext cx="19827550" cy="2708138"/>
            </a:xfrm>
            <a:prstGeom prst="rect">
              <a:avLst/>
            </a:prstGeom>
            <a:ln w="2540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nl-BE" dirty="0">
                  <a:cs typeface="Courier New" panose="02070309020205020404" pitchFamily="49" charset="0"/>
                </a:rPr>
                <a:t>Start </a:t>
              </a:r>
              <a:r>
                <a:rPr lang="nl-BE" dirty="0" err="1">
                  <a:cs typeface="Courier New" panose="02070309020205020404" pitchFamily="49" charset="0"/>
                </a:rPr>
                <a:t>an</a:t>
              </a:r>
              <a:r>
                <a:rPr lang="nl-BE" dirty="0">
                  <a:cs typeface="Courier New" panose="02070309020205020404" pitchFamily="49" charset="0"/>
                </a:rPr>
                <a:t> Interactive Shell</a:t>
              </a:r>
            </a:p>
            <a:p>
              <a:pPr marL="0" indent="0">
                <a:buNone/>
              </a:pPr>
              <a:r>
                <a:rPr lang="nl-BE" dirty="0">
                  <a:cs typeface="Courier New" panose="02070309020205020404" pitchFamily="49" charset="0"/>
                </a:rPr>
                <a:t>Go </a:t>
              </a:r>
              <a:r>
                <a:rPr lang="nl-BE" dirty="0" err="1">
                  <a:cs typeface="Courier New" panose="02070309020205020404" pitchFamily="49" charset="0"/>
                </a:rPr>
                <a:t>to</a:t>
              </a:r>
              <a:r>
                <a:rPr lang="nl-BE" dirty="0">
                  <a:cs typeface="Courier New" panose="02070309020205020404" pitchFamily="49" charset="0"/>
                </a:rPr>
                <a:t> </a:t>
              </a:r>
              <a:r>
                <a:rPr lang="nl-BE" dirty="0" err="1">
                  <a:cs typeface="Courier New" panose="02070309020205020404" pitchFamily="49" charset="0"/>
                </a:rPr>
                <a:t>your</a:t>
              </a:r>
              <a:r>
                <a:rPr lang="nl-BE" dirty="0">
                  <a:cs typeface="Courier New" panose="02070309020205020404" pitchFamily="49" charset="0"/>
                </a:rPr>
                <a:t> data folder</a:t>
              </a:r>
              <a:br>
                <a:rPr lang="nl-BE" sz="1800" dirty="0">
                  <a:latin typeface="Courier New" panose="02070309020205020404" pitchFamily="49" charset="0"/>
                  <a:cs typeface="Courier New" panose="02070309020205020404" pitchFamily="49" charset="0"/>
                </a:rPr>
              </a:br>
              <a:r>
                <a:rPr lang="nl-BE" sz="1800" dirty="0">
                  <a:latin typeface="Courier New" panose="02070309020205020404" pitchFamily="49" charset="0"/>
                  <a:cs typeface="Courier New" panose="02070309020205020404" pitchFamily="49" charset="0"/>
                </a:rPr>
                <a:t>$ cd ${VSC_DATA}</a:t>
              </a:r>
            </a:p>
            <a:p>
              <a:pPr marL="0" indent="0">
                <a:buNone/>
              </a:pPr>
              <a:r>
                <a:rPr lang="nl-BE" dirty="0">
                  <a:cs typeface="Courier New" panose="02070309020205020404" pitchFamily="49" charset="0"/>
                </a:rPr>
                <a:t>Download </a:t>
              </a:r>
              <a:r>
                <a:rPr lang="nl-BE" dirty="0" err="1">
                  <a:cs typeface="Courier New" panose="02070309020205020404" pitchFamily="49" charset="0"/>
                </a:rPr>
                <a:t>Miniconda</a:t>
              </a:r>
              <a:br>
                <a:rPr lang="nl-BE" sz="1800" dirty="0">
                  <a:latin typeface="Courier New" panose="02070309020205020404" pitchFamily="49" charset="0"/>
                  <a:cs typeface="Courier New" panose="02070309020205020404" pitchFamily="49" charset="0"/>
                </a:rPr>
              </a:br>
              <a:r>
                <a:rPr lang="nl-BE" sz="1800" dirty="0">
                  <a:latin typeface="Courier New" panose="02070309020205020404" pitchFamily="49" charset="0"/>
                  <a:cs typeface="Courier New" panose="02070309020205020404" pitchFamily="49" charset="0"/>
                </a:rPr>
                <a:t>$ </a:t>
              </a:r>
              <a:r>
                <a:rPr lang="nl-BE" sz="1800" dirty="0" err="1">
                  <a:latin typeface="Courier New" panose="02070309020205020404" pitchFamily="49" charset="0"/>
                  <a:cs typeface="Courier New" panose="02070309020205020404" pitchFamily="49" charset="0"/>
                </a:rPr>
                <a:t>wget</a:t>
              </a:r>
              <a:r>
                <a:rPr lang="nl-BE" sz="1800" dirty="0">
                  <a:latin typeface="Courier New" panose="02070309020205020404" pitchFamily="49" charset="0"/>
                  <a:cs typeface="Courier New" panose="02070309020205020404" pitchFamily="49" charset="0"/>
                </a:rPr>
                <a:t> </a:t>
              </a:r>
              <a:r>
                <a:rPr lang="nl-BE" sz="1800" dirty="0">
                  <a:latin typeface="Courier New" panose="02070309020205020404" pitchFamily="49" charset="0"/>
                  <a:cs typeface="Courier New" panose="02070309020205020404" pitchFamily="49" charset="0"/>
                  <a:hlinkClick r:id="rId4"/>
                </a:rPr>
                <a:t>https://repo.continuum.io/miniconda/Miniconda3-latest-Linux-x86_64.sh</a:t>
              </a:r>
              <a:endParaRPr lang="nl-BE" sz="1800" dirty="0">
                <a:latin typeface="Courier New" panose="02070309020205020404" pitchFamily="49" charset="0"/>
                <a:cs typeface="Courier New" panose="02070309020205020404" pitchFamily="49" charset="0"/>
              </a:endParaRPr>
            </a:p>
            <a:p>
              <a:pPr marL="0" indent="0">
                <a:buNone/>
              </a:pPr>
              <a:r>
                <a:rPr lang="nl-BE" dirty="0" err="1">
                  <a:cs typeface="Courier New" panose="02070309020205020404" pitchFamily="49" charset="0"/>
                </a:rPr>
                <a:t>Install</a:t>
              </a:r>
              <a:r>
                <a:rPr lang="nl-BE" dirty="0">
                  <a:cs typeface="Courier New" panose="02070309020205020404" pitchFamily="49" charset="0"/>
                </a:rPr>
                <a:t> </a:t>
              </a:r>
              <a:r>
                <a:rPr lang="nl-BE" dirty="0" err="1">
                  <a:cs typeface="Courier New" panose="02070309020205020404" pitchFamily="49" charset="0"/>
                </a:rPr>
                <a:t>Miniconda</a:t>
              </a:r>
              <a:r>
                <a:rPr lang="nl-BE" dirty="0">
                  <a:cs typeface="Courier New" panose="02070309020205020404" pitchFamily="49" charset="0"/>
                </a:rPr>
                <a:t> in </a:t>
              </a:r>
              <a:r>
                <a:rPr lang="nl-BE" dirty="0" err="1">
                  <a:cs typeface="Courier New" panose="02070309020205020404" pitchFamily="49" charset="0"/>
                </a:rPr>
                <a:t>your</a:t>
              </a:r>
              <a:r>
                <a:rPr lang="nl-BE" dirty="0">
                  <a:cs typeface="Courier New" panose="02070309020205020404" pitchFamily="49" charset="0"/>
                </a:rPr>
                <a:t> VSC_DATA</a:t>
              </a:r>
              <a:br>
                <a:rPr lang="nl-BE" sz="1800" dirty="0">
                  <a:latin typeface="Courier New" panose="02070309020205020404" pitchFamily="49" charset="0"/>
                  <a:cs typeface="Courier New" panose="02070309020205020404" pitchFamily="49" charset="0"/>
                </a:rPr>
              </a:br>
              <a:r>
                <a:rPr lang="nl-BE" sz="1800" dirty="0">
                  <a:latin typeface="Courier New" panose="02070309020205020404" pitchFamily="49" charset="0"/>
                  <a:cs typeface="Courier New" panose="02070309020205020404" pitchFamily="49" charset="0"/>
                </a:rPr>
                <a:t>$ </a:t>
              </a:r>
              <a:r>
                <a:rPr lang="nl-BE" sz="1800" dirty="0" err="1">
                  <a:latin typeface="Courier New" panose="02070309020205020404" pitchFamily="49" charset="0"/>
                  <a:cs typeface="Courier New" panose="02070309020205020404" pitchFamily="49" charset="0"/>
                </a:rPr>
                <a:t>bash</a:t>
              </a:r>
              <a:r>
                <a:rPr lang="nl-BE" sz="1800" dirty="0">
                  <a:latin typeface="Courier New" panose="02070309020205020404" pitchFamily="49" charset="0"/>
                  <a:cs typeface="Courier New" panose="02070309020205020404" pitchFamily="49" charset="0"/>
                </a:rPr>
                <a:t> </a:t>
              </a:r>
              <a:r>
                <a:rPr lang="it-IT" sz="1800" dirty="0">
                  <a:latin typeface="Courier New" panose="02070309020205020404" pitchFamily="49" charset="0"/>
                  <a:cs typeface="Courier New" panose="02070309020205020404" pitchFamily="49" charset="0"/>
                </a:rPr>
                <a:t>Miniconda3-latest-Linux-x86_64.sh -b –p $VSC_DATA/miniconda3</a:t>
              </a:r>
            </a:p>
            <a:p>
              <a:pPr marL="0" indent="0">
                <a:buNone/>
              </a:pPr>
              <a:r>
                <a:rPr lang="it-IT" dirty="0" err="1">
                  <a:cs typeface="Courier New" panose="02070309020205020404" pitchFamily="49" charset="0"/>
                </a:rPr>
                <a:t>Permanently</a:t>
              </a:r>
              <a:r>
                <a:rPr lang="it-IT" dirty="0">
                  <a:cs typeface="Courier New" panose="02070309020205020404" pitchFamily="49" charset="0"/>
                </a:rPr>
                <a:t> </a:t>
              </a:r>
              <a:r>
                <a:rPr lang="it-IT" dirty="0" err="1">
                  <a:cs typeface="Courier New" panose="02070309020205020404" pitchFamily="49" charset="0"/>
                </a:rPr>
                <a:t>add</a:t>
              </a:r>
              <a:r>
                <a:rPr lang="it-IT" dirty="0">
                  <a:cs typeface="Courier New" panose="02070309020205020404" pitchFamily="49" charset="0"/>
                </a:rPr>
                <a:t> the </a:t>
              </a:r>
              <a:r>
                <a:rPr lang="it-IT" dirty="0" err="1">
                  <a:cs typeface="Courier New" panose="02070309020205020404" pitchFamily="49" charset="0"/>
                </a:rPr>
                <a:t>path</a:t>
              </a:r>
              <a:r>
                <a:rPr lang="it-IT" dirty="0">
                  <a:cs typeface="Courier New" panose="02070309020205020404" pitchFamily="49" charset="0"/>
                </a:rPr>
                <a:t> to </a:t>
              </a:r>
              <a:r>
                <a:rPr lang="it-IT" dirty="0" err="1">
                  <a:cs typeface="Courier New" panose="02070309020205020404" pitchFamily="49" charset="0"/>
                </a:rPr>
                <a:t>Miniconda</a:t>
              </a:r>
              <a:r>
                <a:rPr lang="it-IT" dirty="0">
                  <a:cs typeface="Courier New" panose="02070309020205020404" pitchFamily="49" charset="0"/>
                </a:rPr>
                <a:t> to </a:t>
              </a:r>
              <a:r>
                <a:rPr lang="it-IT" dirty="0" err="1">
                  <a:cs typeface="Courier New" panose="02070309020205020404" pitchFamily="49" charset="0"/>
                </a:rPr>
                <a:t>your</a:t>
              </a:r>
              <a:r>
                <a:rPr lang="it-IT" dirty="0">
                  <a:cs typeface="Courier New" panose="02070309020205020404" pitchFamily="49" charset="0"/>
                </a:rPr>
                <a:t> </a:t>
              </a:r>
              <a:r>
                <a:rPr lang="it-IT" sz="1800" dirty="0">
                  <a:latin typeface="Courier New" panose="02070309020205020404" pitchFamily="49" charset="0"/>
                  <a:cs typeface="Courier New" panose="02070309020205020404" pitchFamily="49" charset="0"/>
                </a:rPr>
                <a:t>~/.</a:t>
              </a:r>
              <a:r>
                <a:rPr lang="it-IT" sz="1800" dirty="0" err="1">
                  <a:latin typeface="Courier New" panose="02070309020205020404" pitchFamily="49" charset="0"/>
                  <a:cs typeface="Courier New" panose="02070309020205020404" pitchFamily="49" charset="0"/>
                </a:rPr>
                <a:t>bashrc</a:t>
              </a:r>
              <a:br>
                <a:rPr lang="it-IT" sz="1800" dirty="0">
                  <a:latin typeface="Courier New" panose="02070309020205020404" pitchFamily="49" charset="0"/>
                  <a:cs typeface="Courier New" panose="02070309020205020404" pitchFamily="49" charset="0"/>
                </a:rPr>
              </a:br>
              <a:r>
                <a:rPr lang="nl-BE" sz="1800" dirty="0">
                  <a:solidFill>
                    <a:srgbClr val="4E5865"/>
                  </a:solidFill>
                  <a:latin typeface="Courier New" panose="02070309020205020404" pitchFamily="49" charset="0"/>
                  <a:cs typeface="Courier New" panose="02070309020205020404" pitchFamily="49" charset="0"/>
                </a:rPr>
                <a:t>$ echo 'export PATH="${VSC_DATA}/miniconda3/bin:${PATH}" ' &gt;&gt; ~/.</a:t>
              </a:r>
              <a:r>
                <a:rPr lang="nl-BE" sz="1800" dirty="0" err="1">
                  <a:solidFill>
                    <a:srgbClr val="4E5865"/>
                  </a:solidFill>
                  <a:latin typeface="Courier New" panose="02070309020205020404" pitchFamily="49" charset="0"/>
                  <a:cs typeface="Courier New" panose="02070309020205020404" pitchFamily="49" charset="0"/>
                </a:rPr>
                <a:t>bashrc</a:t>
              </a:r>
              <a:endParaRPr lang="nl-BE" sz="1800" dirty="0">
                <a:cs typeface="Courier New" panose="02070309020205020404" pitchFamily="49" charset="0"/>
              </a:endParaRPr>
            </a:p>
          </p:txBody>
        </p:sp>
        <p:sp>
          <p:nvSpPr>
            <p:cNvPr id="9" name="TextBox 8">
              <a:extLst>
                <a:ext uri="{FF2B5EF4-FFF2-40B4-BE49-F238E27FC236}">
                  <a16:creationId xmlns:a16="http://schemas.microsoft.com/office/drawing/2014/main" id="{A860ED43-CBEA-5067-CCFC-773E2B5DB310}"/>
                </a:ext>
              </a:extLst>
            </p:cNvPr>
            <p:cNvSpPr txBox="1"/>
            <p:nvPr/>
          </p:nvSpPr>
          <p:spPr>
            <a:xfrm>
              <a:off x="16736995" y="-211822"/>
              <a:ext cx="3473825" cy="324351"/>
            </a:xfrm>
            <a:prstGeom prst="rect">
              <a:avLst/>
            </a:prstGeom>
            <a:solidFill>
              <a:srgbClr val="DB6C30"/>
            </a:solidFill>
          </p:spPr>
          <p:txBody>
            <a:bodyPr wrap="square" rtlCol="0">
              <a:spAutoFit/>
            </a:bodyPr>
            <a:lstStyle/>
            <a:p>
              <a:r>
                <a:rPr lang="en-US" dirty="0"/>
                <a:t>Step 1: </a:t>
              </a:r>
              <a:r>
                <a:rPr lang="en-US" dirty="0" err="1"/>
                <a:t>Miniconda</a:t>
              </a:r>
              <a:endParaRPr lang="nl-BE" dirty="0"/>
            </a:p>
          </p:txBody>
        </p:sp>
      </p:grpSp>
    </p:spTree>
    <p:extLst>
      <p:ext uri="{BB962C8B-B14F-4D97-AF65-F5344CB8AC3E}">
        <p14:creationId xmlns:p14="http://schemas.microsoft.com/office/powerpoint/2010/main" val="330486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8760376" cy="792088"/>
          </a:xfrm>
          <a:prstGeom prst="rect">
            <a:avLst/>
          </a:prstGeom>
        </p:spPr>
        <p:txBody>
          <a:bodyPr vert="horz" lIns="91440" tIns="45720" rIns="91440" bIns="45720" rtlCol="0" anchor="ctr">
            <a:normAutofit fontScale="92500"/>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Custom R/Python Kernels</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66</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623392" y="1124745"/>
            <a:ext cx="11106099" cy="2304255"/>
            <a:chOff x="340950" y="-211822"/>
            <a:chExt cx="19857709" cy="2111270"/>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9827551" cy="1772871"/>
            </a:xfrm>
            <a:prstGeom prst="rect">
              <a:avLst/>
            </a:prstGeom>
            <a:ln w="2540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cs typeface="Courier New" panose="02070309020205020404" pitchFamily="49" charset="0"/>
                </a:rPr>
                <a:t>Create a new environment </a:t>
              </a:r>
              <a:r>
                <a:rPr lang="nl-BE" dirty="0">
                  <a:latin typeface="Courier New" panose="02070309020205020404" pitchFamily="49" charset="0"/>
                  <a:cs typeface="Courier New" panose="02070309020205020404" pitchFamily="49" charset="0"/>
                </a:rPr>
                <a:t>&lt;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 </a:t>
              </a:r>
              <a:r>
                <a:rPr lang="en-US" dirty="0">
                  <a:cs typeface="Courier New" panose="02070309020205020404" pitchFamily="49" charset="0"/>
                </a:rPr>
                <a:t>with all packages you need, e.g.</a:t>
              </a:r>
              <a:br>
                <a:rPr lang="en-US" dirty="0">
                  <a:cs typeface="Courier New" panose="02070309020205020404" pitchFamily="49" charset="0"/>
                </a:rPr>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conda</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create</a:t>
              </a:r>
              <a:r>
                <a:rPr lang="nl-BE" dirty="0">
                  <a:latin typeface="Courier New" panose="02070309020205020404" pitchFamily="49" charset="0"/>
                  <a:cs typeface="Courier New" panose="02070309020205020404" pitchFamily="49" charset="0"/>
                </a:rPr>
                <a:t> --name=&lt;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 </a:t>
              </a:r>
              <a:r>
                <a:rPr lang="nl-BE" dirty="0" err="1">
                  <a:latin typeface="Courier New" panose="02070309020205020404" pitchFamily="49" charset="0"/>
                  <a:cs typeface="Courier New" panose="02070309020205020404" pitchFamily="49" charset="0"/>
                </a:rPr>
                <a:t>numpy</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scipy</a:t>
              </a:r>
              <a:r>
                <a:rPr lang="nl-BE" dirty="0">
                  <a:latin typeface="Courier New" panose="02070309020205020404" pitchFamily="49" charset="0"/>
                  <a:cs typeface="Courier New" panose="02070309020205020404" pitchFamily="49" charset="0"/>
                </a:rPr>
                <a:t> …</a:t>
              </a:r>
              <a:br>
                <a:rPr lang="nl-BE" dirty="0">
                  <a:latin typeface="Courier New" panose="02070309020205020404" pitchFamily="49" charset="0"/>
                  <a:cs typeface="Courier New" panose="02070309020205020404" pitchFamily="49" charset="0"/>
                </a:rPr>
              </a:br>
              <a:r>
                <a:rPr lang="en-US" dirty="0">
                  <a:cs typeface="Courier New" panose="02070309020205020404" pitchFamily="49" charset="0"/>
                </a:rPr>
                <a:t>Enable your new environment</a:t>
              </a:r>
              <a:br>
                <a:rPr lang="en-US" dirty="0">
                  <a:cs typeface="Courier New" panose="02070309020205020404" pitchFamily="49" charset="0"/>
                </a:rPr>
              </a:br>
              <a:r>
                <a:rPr lang="nl-BE" dirty="0">
                  <a:latin typeface="Courier New" panose="02070309020205020404" pitchFamily="49" charset="0"/>
                  <a:cs typeface="Courier New" panose="02070309020205020404" pitchFamily="49" charset="0"/>
                </a:rPr>
                <a:t>$ source </a:t>
              </a:r>
              <a:r>
                <a:rPr lang="nl-BE" dirty="0" err="1">
                  <a:latin typeface="Courier New" panose="02070309020205020404" pitchFamily="49" charset="0"/>
                  <a:cs typeface="Courier New" panose="02070309020205020404" pitchFamily="49" charset="0"/>
                </a:rPr>
                <a:t>activate</a:t>
              </a:r>
              <a:r>
                <a:rPr lang="nl-BE" dirty="0">
                  <a:latin typeface="Courier New" panose="02070309020205020404" pitchFamily="49" charset="0"/>
                  <a:cs typeface="Courier New" panose="02070309020205020404" pitchFamily="49" charset="0"/>
                </a:rPr>
                <a:t> &lt;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a:t>
              </a:r>
              <a:br>
                <a:rPr lang="nl-BE" dirty="0">
                  <a:latin typeface="Courier New" panose="02070309020205020404" pitchFamily="49" charset="0"/>
                  <a:cs typeface="Courier New" panose="02070309020205020404" pitchFamily="49" charset="0"/>
                </a:rPr>
              </a:br>
              <a:r>
                <a:rPr lang="nl-BE" dirty="0" err="1">
                  <a:cs typeface="Courier New" panose="02070309020205020404" pitchFamily="49" charset="0"/>
                </a:rPr>
                <a:t>Add</a:t>
              </a:r>
              <a:r>
                <a:rPr lang="nl-BE" dirty="0">
                  <a:cs typeface="Courier New" panose="02070309020205020404" pitchFamily="49" charset="0"/>
                </a:rPr>
                <a:t> </a:t>
              </a:r>
              <a:r>
                <a:rPr lang="nl-BE" dirty="0" err="1">
                  <a:cs typeface="Courier New" panose="02070309020205020404" pitchFamily="49" charset="0"/>
                </a:rPr>
                <a:t>the</a:t>
              </a:r>
              <a:r>
                <a:rPr lang="nl-BE" dirty="0">
                  <a:cs typeface="Courier New" panose="02070309020205020404" pitchFamily="49" charset="0"/>
                </a:rPr>
                <a:t> </a:t>
              </a:r>
              <a:r>
                <a:rPr lang="nl-BE" dirty="0" err="1">
                  <a:cs typeface="Courier New" panose="02070309020205020404" pitchFamily="49" charset="0"/>
                </a:rPr>
                <a:t>ipykernel</a:t>
              </a:r>
              <a:r>
                <a:rPr lang="nl-BE" dirty="0">
                  <a:cs typeface="Courier New" panose="02070309020205020404" pitchFamily="49" charset="0"/>
                </a:rPr>
                <a:t> package</a:t>
              </a:r>
              <a:br>
                <a:rPr lang="nl-BE" dirty="0">
                  <a:latin typeface="Courier New" panose="02070309020205020404" pitchFamily="49" charset="0"/>
                  <a:cs typeface="Courier New" panose="02070309020205020404" pitchFamily="49" charset="0"/>
                </a:rPr>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conda</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install</a:t>
              </a:r>
              <a:r>
                <a:rPr lang="nl-BE" dirty="0">
                  <a:latin typeface="Courier New" panose="02070309020205020404" pitchFamily="49" charset="0"/>
                  <a:cs typeface="Courier New" panose="02070309020205020404" pitchFamily="49" charset="0"/>
                </a:rPr>
                <a:t> -c </a:t>
              </a:r>
              <a:r>
                <a:rPr lang="nl-BE" dirty="0" err="1">
                  <a:latin typeface="Courier New" panose="02070309020205020404" pitchFamily="49" charset="0"/>
                  <a:cs typeface="Courier New" panose="02070309020205020404" pitchFamily="49" charset="0"/>
                </a:rPr>
                <a:t>conda-forge</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ipykernel</a:t>
              </a:r>
              <a:endParaRPr lang="nl-BE" dirty="0">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15147238" y="-211822"/>
              <a:ext cx="5051421" cy="338400"/>
            </a:xfrm>
            <a:prstGeom prst="rect">
              <a:avLst/>
            </a:prstGeom>
            <a:solidFill>
              <a:srgbClr val="DB6C30"/>
            </a:solidFill>
          </p:spPr>
          <p:txBody>
            <a:bodyPr wrap="square" rtlCol="0">
              <a:spAutoFit/>
            </a:bodyPr>
            <a:lstStyle/>
            <a:p>
              <a:r>
                <a:rPr lang="en-US" dirty="0"/>
                <a:t>Step 2: Environment setup</a:t>
              </a:r>
              <a:endParaRPr lang="nl-BE" dirty="0"/>
            </a:p>
          </p:txBody>
        </p:sp>
      </p:grpSp>
      <p:grpSp>
        <p:nvGrpSpPr>
          <p:cNvPr id="2" name="Group 1">
            <a:extLst>
              <a:ext uri="{FF2B5EF4-FFF2-40B4-BE49-F238E27FC236}">
                <a16:creationId xmlns:a16="http://schemas.microsoft.com/office/drawing/2014/main" id="{0752D9D7-3970-B218-40FF-103736FB2C11}"/>
              </a:ext>
            </a:extLst>
          </p:cNvPr>
          <p:cNvGrpSpPr/>
          <p:nvPr/>
        </p:nvGrpSpPr>
        <p:grpSpPr>
          <a:xfrm>
            <a:off x="625681" y="3645024"/>
            <a:ext cx="11103810" cy="1156053"/>
            <a:chOff x="385705" y="1839744"/>
            <a:chExt cx="19853615" cy="1059230"/>
          </a:xfrm>
        </p:grpSpPr>
        <p:sp>
          <p:nvSpPr>
            <p:cNvPr id="5" name="Tijdelijke aanduiding voor inhoud 2">
              <a:extLst>
                <a:ext uri="{FF2B5EF4-FFF2-40B4-BE49-F238E27FC236}">
                  <a16:creationId xmlns:a16="http://schemas.microsoft.com/office/drawing/2014/main" id="{34329549-3778-0339-F91E-EB944CAA69CB}"/>
                </a:ext>
              </a:extLst>
            </p:cNvPr>
            <p:cNvSpPr txBox="1">
              <a:spLocks/>
            </p:cNvSpPr>
            <p:nvPr/>
          </p:nvSpPr>
          <p:spPr>
            <a:xfrm>
              <a:off x="385705" y="2178143"/>
              <a:ext cx="19827550" cy="720831"/>
            </a:xfrm>
            <a:prstGeom prst="rect">
              <a:avLst/>
            </a:prstGeom>
            <a:ln w="2540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nl-BE" dirty="0">
                  <a:latin typeface="Courier New" panose="02070309020205020404" pitchFamily="49" charset="0"/>
                  <a:cs typeface="Courier New" panose="02070309020205020404" pitchFamily="49" charset="0"/>
                </a:rPr>
                <a:t>$ python -m </a:t>
              </a:r>
              <a:r>
                <a:rPr lang="nl-BE" dirty="0" err="1">
                  <a:latin typeface="Courier New" panose="02070309020205020404" pitchFamily="49" charset="0"/>
                  <a:cs typeface="Courier New" panose="02070309020205020404" pitchFamily="49" charset="0"/>
                </a:rPr>
                <a:t>ipykernel</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install</a:t>
              </a:r>
              <a:r>
                <a:rPr lang="nl-BE" dirty="0">
                  <a:latin typeface="Courier New" panose="02070309020205020404" pitchFamily="49" charset="0"/>
                  <a:cs typeface="Courier New" panose="02070309020205020404" pitchFamily="49" charset="0"/>
                </a:rPr>
                <a:t> --user --</a:t>
              </a:r>
              <a:r>
                <a:rPr lang="nl-BE" dirty="0" err="1">
                  <a:latin typeface="Courier New" panose="02070309020205020404" pitchFamily="49" charset="0"/>
                  <a:cs typeface="Courier New" panose="02070309020205020404" pitchFamily="49" charset="0"/>
                </a:rPr>
                <a:t>env</a:t>
              </a:r>
              <a:r>
                <a:rPr lang="nl-BE" dirty="0">
                  <a:latin typeface="Courier New" panose="02070309020205020404" pitchFamily="49" charset="0"/>
                  <a:cs typeface="Courier New" panose="02070309020205020404" pitchFamily="49" charset="0"/>
                </a:rPr>
                <a:t> PYTHONPATH "" \</a:t>
              </a:r>
              <a:br>
                <a:rPr lang="nl-BE" dirty="0">
                  <a:latin typeface="Courier New" panose="02070309020205020404" pitchFamily="49" charset="0"/>
                  <a:cs typeface="Courier New" panose="02070309020205020404" pitchFamily="49" charset="0"/>
                </a:rPr>
              </a:br>
              <a:r>
                <a:rPr lang="nl-BE" dirty="0">
                  <a:latin typeface="Courier New" panose="02070309020205020404" pitchFamily="49" charset="0"/>
                  <a:cs typeface="Courier New" panose="02070309020205020404" pitchFamily="49" charset="0"/>
                </a:rPr>
                <a:t>         --name &lt;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 --display-name &lt;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a:t>
              </a:r>
            </a:p>
          </p:txBody>
        </p:sp>
        <p:sp>
          <p:nvSpPr>
            <p:cNvPr id="9" name="TextBox 8">
              <a:extLst>
                <a:ext uri="{FF2B5EF4-FFF2-40B4-BE49-F238E27FC236}">
                  <a16:creationId xmlns:a16="http://schemas.microsoft.com/office/drawing/2014/main" id="{A860ED43-CBEA-5067-CCFC-773E2B5DB310}"/>
                </a:ext>
              </a:extLst>
            </p:cNvPr>
            <p:cNvSpPr txBox="1"/>
            <p:nvPr/>
          </p:nvSpPr>
          <p:spPr>
            <a:xfrm>
              <a:off x="14930399" y="1839744"/>
              <a:ext cx="5308921" cy="338400"/>
            </a:xfrm>
            <a:prstGeom prst="rect">
              <a:avLst/>
            </a:prstGeom>
            <a:solidFill>
              <a:srgbClr val="DB6C30"/>
            </a:solidFill>
          </p:spPr>
          <p:txBody>
            <a:bodyPr wrap="square" rtlCol="0">
              <a:spAutoFit/>
            </a:bodyPr>
            <a:lstStyle/>
            <a:p>
              <a:r>
                <a:rPr lang="en-US" dirty="0"/>
                <a:t>Step 3: Register your kernel</a:t>
              </a:r>
              <a:endParaRPr lang="nl-BE" dirty="0"/>
            </a:p>
          </p:txBody>
        </p:sp>
      </p:grpSp>
      <p:sp>
        <p:nvSpPr>
          <p:cNvPr id="3" name="Tijdelijke aanduiding voor inhoud 2">
            <a:extLst>
              <a:ext uri="{FF2B5EF4-FFF2-40B4-BE49-F238E27FC236}">
                <a16:creationId xmlns:a16="http://schemas.microsoft.com/office/drawing/2014/main" id="{45B5E082-EE51-25B9-D829-1934618D07C8}"/>
              </a:ext>
            </a:extLst>
          </p:cNvPr>
          <p:cNvSpPr txBox="1">
            <a:spLocks/>
          </p:cNvSpPr>
          <p:nvPr/>
        </p:nvSpPr>
        <p:spPr>
          <a:xfrm>
            <a:off x="627693" y="5397053"/>
            <a:ext cx="11089232" cy="786723"/>
          </a:xfrm>
          <a:prstGeom prst="rect">
            <a:avLst/>
          </a:prstGeom>
          <a:ln w="2540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nl-BE" dirty="0" err="1">
                <a:cs typeface="Courier New" panose="02070309020205020404" pitchFamily="49" charset="0"/>
              </a:rPr>
              <a:t>Now</a:t>
            </a:r>
            <a:r>
              <a:rPr lang="nl-BE" dirty="0">
                <a:cs typeface="Courier New" panose="02070309020205020404" pitchFamily="49" charset="0"/>
              </a:rPr>
              <a:t> start a new </a:t>
            </a:r>
            <a:r>
              <a:rPr lang="nl-BE" dirty="0" err="1">
                <a:cs typeface="Courier New" panose="02070309020205020404" pitchFamily="49" charset="0"/>
              </a:rPr>
              <a:t>Jupyter</a:t>
            </a:r>
            <a:r>
              <a:rPr lang="nl-BE" dirty="0">
                <a:cs typeface="Courier New" panose="02070309020205020404" pitchFamily="49" charset="0"/>
              </a:rPr>
              <a:t> Lab </a:t>
            </a:r>
            <a:r>
              <a:rPr lang="nl-BE" dirty="0" err="1">
                <a:cs typeface="Courier New" panose="02070309020205020404" pitchFamily="49" charset="0"/>
              </a:rPr>
              <a:t>session</a:t>
            </a:r>
            <a:endParaRPr lang="nl-BE" dirty="0">
              <a:cs typeface="Courier New" panose="02070309020205020404" pitchFamily="49" charset="0"/>
            </a:endParaRPr>
          </a:p>
          <a:p>
            <a:pPr marL="0" indent="0">
              <a:buNone/>
            </a:pPr>
            <a:r>
              <a:rPr lang="nl-BE" dirty="0" err="1">
                <a:cs typeface="Courier New" panose="02070309020205020404" pitchFamily="49" charset="0"/>
              </a:rPr>
              <a:t>Your</a:t>
            </a:r>
            <a:r>
              <a:rPr lang="nl-BE" dirty="0">
                <a:cs typeface="Courier New" panose="02070309020205020404" pitchFamily="49" charset="0"/>
              </a:rPr>
              <a:t> new </a:t>
            </a:r>
            <a:r>
              <a:rPr lang="nl-BE" dirty="0" err="1">
                <a:cs typeface="Courier New" panose="02070309020205020404" pitchFamily="49" charset="0"/>
              </a:rPr>
              <a:t>kernel</a:t>
            </a:r>
            <a:r>
              <a:rPr lang="nl-BE" dirty="0">
                <a:cs typeface="Courier New" panose="02070309020205020404" pitchFamily="49" charset="0"/>
              </a:rPr>
              <a:t> </a:t>
            </a:r>
            <a:r>
              <a:rPr lang="nl-BE" dirty="0" err="1">
                <a:cs typeface="Courier New" panose="02070309020205020404" pitchFamily="49" charset="0"/>
              </a:rPr>
              <a:t>should</a:t>
            </a:r>
            <a:r>
              <a:rPr lang="nl-BE" dirty="0">
                <a:cs typeface="Courier New" panose="02070309020205020404" pitchFamily="49" charset="0"/>
              </a:rPr>
              <a:t> </a:t>
            </a:r>
            <a:r>
              <a:rPr lang="nl-BE" dirty="0" err="1">
                <a:cs typeface="Courier New" panose="02070309020205020404" pitchFamily="49" charset="0"/>
              </a:rPr>
              <a:t>be</a:t>
            </a:r>
            <a:r>
              <a:rPr lang="nl-BE" dirty="0">
                <a:cs typeface="Courier New" panose="02070309020205020404" pitchFamily="49" charset="0"/>
              </a:rPr>
              <a:t> </a:t>
            </a:r>
            <a:r>
              <a:rPr lang="nl-BE" dirty="0" err="1">
                <a:cs typeface="Courier New" panose="02070309020205020404" pitchFamily="49" charset="0"/>
              </a:rPr>
              <a:t>available</a:t>
            </a:r>
            <a:r>
              <a:rPr lang="nl-BE" dirty="0">
                <a:cs typeface="Courier New" panose="02070309020205020404" pitchFamily="49" charset="0"/>
              </a:rPr>
              <a:t> </a:t>
            </a:r>
            <a:r>
              <a:rPr lang="nl-BE" dirty="0" err="1">
                <a:cs typeface="Courier New" panose="02070309020205020404" pitchFamily="49" charset="0"/>
              </a:rPr>
              <a:t>there</a:t>
            </a:r>
            <a:endParaRPr lang="nl-BE" dirty="0">
              <a:cs typeface="Courier New" panose="02070309020205020404" pitchFamily="49" charset="0"/>
            </a:endParaRPr>
          </a:p>
        </p:txBody>
      </p:sp>
      <p:sp>
        <p:nvSpPr>
          <p:cNvPr id="10" name="TextBox 9">
            <a:extLst>
              <a:ext uri="{FF2B5EF4-FFF2-40B4-BE49-F238E27FC236}">
                <a16:creationId xmlns:a16="http://schemas.microsoft.com/office/drawing/2014/main" id="{7C0A0086-0C17-C951-1205-2817B5062F51}"/>
              </a:ext>
            </a:extLst>
          </p:cNvPr>
          <p:cNvSpPr txBox="1"/>
          <p:nvPr/>
        </p:nvSpPr>
        <p:spPr>
          <a:xfrm>
            <a:off x="8616280" y="5023277"/>
            <a:ext cx="3122271" cy="369333"/>
          </a:xfrm>
          <a:prstGeom prst="rect">
            <a:avLst/>
          </a:prstGeom>
          <a:solidFill>
            <a:srgbClr val="DB6C30"/>
          </a:solidFill>
        </p:spPr>
        <p:txBody>
          <a:bodyPr wrap="square" rtlCol="0">
            <a:spAutoFit/>
          </a:bodyPr>
          <a:lstStyle/>
          <a:p>
            <a:r>
              <a:rPr lang="en-US" dirty="0"/>
              <a:t>Step 4: Launching </a:t>
            </a:r>
            <a:r>
              <a:rPr lang="en-US" dirty="0" err="1"/>
              <a:t>JupyterLab</a:t>
            </a:r>
            <a:endParaRPr lang="nl-BE" dirty="0"/>
          </a:p>
        </p:txBody>
      </p:sp>
    </p:spTree>
    <p:extLst>
      <p:ext uri="{BB962C8B-B14F-4D97-AF65-F5344CB8AC3E}">
        <p14:creationId xmlns:p14="http://schemas.microsoft.com/office/powerpoint/2010/main" val="1715887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1C9A08-5877-3291-0EFC-6D44A8B9C00E}"/>
            </a:ext>
          </a:extLst>
        </p:cNvPr>
        <p:cNvGrpSpPr/>
        <p:nvPr/>
      </p:nvGrpSpPr>
      <p:grpSpPr>
        <a:xfrm>
          <a:off x="0" y="0"/>
          <a:ext cx="0" cy="0"/>
          <a:chOff x="0" y="0"/>
          <a:chExt cx="0" cy="0"/>
        </a:xfrm>
      </p:grpSpPr>
      <p:sp>
        <p:nvSpPr>
          <p:cNvPr id="8" name="Rectangle 2">
            <a:extLst>
              <a:ext uri="{FF2B5EF4-FFF2-40B4-BE49-F238E27FC236}">
                <a16:creationId xmlns:a16="http://schemas.microsoft.com/office/drawing/2014/main" id="{E54BCEFA-4645-256E-5202-33E9C3319B83}"/>
              </a:ext>
            </a:extLst>
          </p:cNvPr>
          <p:cNvSpPr txBox="1">
            <a:spLocks noChangeArrowheads="1"/>
          </p:cNvSpPr>
          <p:nvPr/>
        </p:nvSpPr>
        <p:spPr>
          <a:xfrm>
            <a:off x="720000" y="332657"/>
            <a:ext cx="7752264"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a:t>
            </a:r>
            <a:r>
              <a:rPr lang="en-US" altLang="en-US" sz="3200" dirty="0" err="1"/>
              <a:t>noVNC</a:t>
            </a:r>
            <a:r>
              <a:rPr lang="en-US" altLang="en-US" sz="3200" dirty="0"/>
              <a:t> Desktop</a:t>
            </a:r>
            <a:endParaRPr lang="pl-PL" altLang="en-US" sz="3200" dirty="0"/>
          </a:p>
        </p:txBody>
      </p:sp>
      <p:pic>
        <p:nvPicPr>
          <p:cNvPr id="4" name="Picture 3" descr="Logo, icon&#10;&#10;Description automatically generated">
            <a:extLst>
              <a:ext uri="{FF2B5EF4-FFF2-40B4-BE49-F238E27FC236}">
                <a16:creationId xmlns:a16="http://schemas.microsoft.com/office/drawing/2014/main" id="{3A99DFCA-D85F-D20E-57ED-EC2AE92EF9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a:extLst>
              <a:ext uri="{FF2B5EF4-FFF2-40B4-BE49-F238E27FC236}">
                <a16:creationId xmlns:a16="http://schemas.microsoft.com/office/drawing/2014/main" id="{93C33A83-5C5F-F2CE-9EF5-12819E34B1D5}"/>
              </a:ext>
            </a:extLst>
          </p:cNvPr>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67</a:t>
            </a:fld>
            <a:endParaRPr lang="nl-BE" sz="900" dirty="0">
              <a:solidFill>
                <a:schemeClr val="bg1"/>
              </a:solidFill>
            </a:endParaRPr>
          </a:p>
        </p:txBody>
      </p:sp>
      <p:grpSp>
        <p:nvGrpSpPr>
          <p:cNvPr id="14" name="Group 13">
            <a:extLst>
              <a:ext uri="{FF2B5EF4-FFF2-40B4-BE49-F238E27FC236}">
                <a16:creationId xmlns:a16="http://schemas.microsoft.com/office/drawing/2014/main" id="{E6D289A7-1562-4383-3707-A25986324F00}"/>
              </a:ext>
            </a:extLst>
          </p:cNvPr>
          <p:cNvGrpSpPr/>
          <p:nvPr/>
        </p:nvGrpSpPr>
        <p:grpSpPr>
          <a:xfrm>
            <a:off x="475712" y="1135380"/>
            <a:ext cx="5871439" cy="3301733"/>
            <a:chOff x="340950" y="-211822"/>
            <a:chExt cx="14717592" cy="3025206"/>
          </a:xfrm>
        </p:grpSpPr>
        <p:sp>
          <p:nvSpPr>
            <p:cNvPr id="7" name="Tijdelijke aanduiding voor inhoud 2">
              <a:extLst>
                <a:ext uri="{FF2B5EF4-FFF2-40B4-BE49-F238E27FC236}">
                  <a16:creationId xmlns:a16="http://schemas.microsoft.com/office/drawing/2014/main" id="{458C31FB-FBAF-4885-7A13-D6D3DE1D4B31}"/>
                </a:ext>
              </a:extLst>
            </p:cNvPr>
            <p:cNvSpPr txBox="1">
              <a:spLocks/>
            </p:cNvSpPr>
            <p:nvPr/>
          </p:nvSpPr>
          <p:spPr>
            <a:xfrm>
              <a:off x="340950" y="126577"/>
              <a:ext cx="14689867" cy="2686807"/>
            </a:xfrm>
            <a:prstGeom prst="rect">
              <a:avLst/>
            </a:prstGeom>
            <a:ln w="2540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cs typeface="Courier New" panose="02070309020205020404" pitchFamily="49" charset="0"/>
                </a:rPr>
                <a:t>Ideal for apps with GUI</a:t>
              </a:r>
            </a:p>
            <a:p>
              <a:pPr marL="324000" indent="-324000">
                <a:buBlip>
                  <a:blip r:embed="rId3"/>
                </a:buBlip>
              </a:pPr>
              <a:r>
                <a:rPr lang="en-US" dirty="0">
                  <a:cs typeface="Courier New" panose="02070309020205020404" pitchFamily="49" charset="0"/>
                </a:rPr>
                <a:t>Replacement for </a:t>
              </a:r>
              <a:r>
                <a:rPr lang="en-US" dirty="0" err="1">
                  <a:cs typeface="Courier New" panose="02070309020205020404" pitchFamily="49" charset="0"/>
                </a:rPr>
                <a:t>NoMachine</a:t>
              </a:r>
              <a:r>
                <a:rPr lang="en-US" dirty="0">
                  <a:cs typeface="Courier New" panose="02070309020205020404" pitchFamily="49" charset="0"/>
                </a:rPr>
                <a:t>/NX</a:t>
              </a:r>
            </a:p>
            <a:p>
              <a:pPr marL="324000" indent="-324000">
                <a:buBlip>
                  <a:blip r:embed="rId3"/>
                </a:buBlip>
              </a:pPr>
              <a:r>
                <a:rPr lang="en-US" dirty="0">
                  <a:cs typeface="Courier New" panose="02070309020205020404" pitchFamily="49" charset="0"/>
                </a:rPr>
                <a:t>Minimalistic Terminal (different from login node)</a:t>
              </a:r>
            </a:p>
            <a:p>
              <a:pPr marL="324000" indent="-324000">
                <a:buBlip>
                  <a:blip r:embed="rId3"/>
                </a:buBlip>
              </a:pPr>
              <a:r>
                <a:rPr lang="en-US" dirty="0">
                  <a:cs typeface="Courier New" panose="02070309020205020404" pitchFamily="49" charset="0"/>
                </a:rPr>
                <a:t>Load (graphical) modules in Terminal, e.g. MATLAB, Fluent, </a:t>
              </a:r>
              <a:r>
                <a:rPr lang="en-US" dirty="0" err="1">
                  <a:cs typeface="Courier New" panose="02070309020205020404" pitchFamily="49" charset="0"/>
                </a:rPr>
                <a:t>ncview</a:t>
              </a:r>
              <a:r>
                <a:rPr lang="en-US" dirty="0">
                  <a:cs typeface="Courier New" panose="02070309020205020404" pitchFamily="49" charset="0"/>
                </a:rPr>
                <a:t>, </a:t>
              </a:r>
              <a:r>
                <a:rPr lang="en-US" dirty="0" err="1">
                  <a:cs typeface="Courier New" panose="02070309020205020404" pitchFamily="49" charset="0"/>
                </a:rPr>
                <a:t>VisIt</a:t>
              </a:r>
              <a:r>
                <a:rPr lang="en-US" dirty="0">
                  <a:cs typeface="Courier New" panose="02070309020205020404" pitchFamily="49" charset="0"/>
                </a:rPr>
                <a:t>, …</a:t>
              </a:r>
            </a:p>
            <a:p>
              <a:pPr marL="324000" indent="-324000">
                <a:buBlip>
                  <a:blip r:embed="rId3"/>
                </a:buBlip>
              </a:pPr>
              <a:r>
                <a:rPr lang="en-US" dirty="0">
                  <a:cs typeface="Courier New" panose="02070309020205020404" pitchFamily="49" charset="0"/>
                </a:rPr>
                <a:t>Mousepad: basic file editor</a:t>
              </a:r>
            </a:p>
            <a:p>
              <a:pPr marL="324000" indent="-324000">
                <a:buBlip>
                  <a:blip r:embed="rId3"/>
                </a:buBlip>
              </a:pPr>
              <a:endParaRPr lang="en-US" dirty="0">
                <a:cs typeface="Courier New" panose="02070309020205020404" pitchFamily="49" charset="0"/>
              </a:endParaRPr>
            </a:p>
          </p:txBody>
        </p:sp>
        <p:sp>
          <p:nvSpPr>
            <p:cNvPr id="13" name="TextBox 12">
              <a:extLst>
                <a:ext uri="{FF2B5EF4-FFF2-40B4-BE49-F238E27FC236}">
                  <a16:creationId xmlns:a16="http://schemas.microsoft.com/office/drawing/2014/main" id="{158E058B-4C78-A675-CF82-4B612A6F9276}"/>
                </a:ext>
              </a:extLst>
            </p:cNvPr>
            <p:cNvSpPr txBox="1"/>
            <p:nvPr/>
          </p:nvSpPr>
          <p:spPr>
            <a:xfrm>
              <a:off x="12578782" y="-211822"/>
              <a:ext cx="2479760" cy="338400"/>
            </a:xfrm>
            <a:prstGeom prst="rect">
              <a:avLst/>
            </a:prstGeom>
            <a:solidFill>
              <a:srgbClr val="DB6C30"/>
            </a:solidFill>
          </p:spPr>
          <p:txBody>
            <a:bodyPr wrap="square" rtlCol="0">
              <a:spAutoFit/>
            </a:bodyPr>
            <a:lstStyle/>
            <a:p>
              <a:r>
                <a:rPr lang="en-US" dirty="0"/>
                <a:t>Desktop</a:t>
              </a:r>
              <a:endParaRPr lang="nl-BE" dirty="0"/>
            </a:p>
          </p:txBody>
        </p:sp>
      </p:grpSp>
      <p:pic>
        <p:nvPicPr>
          <p:cNvPr id="5" name="Picture 4">
            <a:extLst>
              <a:ext uri="{FF2B5EF4-FFF2-40B4-BE49-F238E27FC236}">
                <a16:creationId xmlns:a16="http://schemas.microsoft.com/office/drawing/2014/main" id="{454DA44A-B000-1FAA-F2CA-F6552BA1188C}"/>
              </a:ext>
            </a:extLst>
          </p:cNvPr>
          <p:cNvPicPr>
            <a:picLocks noChangeAspect="1"/>
          </p:cNvPicPr>
          <p:nvPr/>
        </p:nvPicPr>
        <p:blipFill>
          <a:blip r:embed="rId4"/>
          <a:stretch>
            <a:fillRect/>
          </a:stretch>
        </p:blipFill>
        <p:spPr>
          <a:xfrm>
            <a:off x="6668163" y="1162398"/>
            <a:ext cx="5371525" cy="4354833"/>
          </a:xfrm>
          <a:prstGeom prst="rect">
            <a:avLst/>
          </a:prstGeom>
        </p:spPr>
      </p:pic>
    </p:spTree>
    <p:extLst>
      <p:ext uri="{BB962C8B-B14F-4D97-AF65-F5344CB8AC3E}">
        <p14:creationId xmlns:p14="http://schemas.microsoft.com/office/powerpoint/2010/main" val="30396916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68</a:t>
            </a:fld>
            <a:endParaRPr lang="nl-BE" sz="900" dirty="0">
              <a:solidFill>
                <a:schemeClr val="bg1"/>
              </a:solidFill>
            </a:endParaRPr>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Other apps</a:t>
            </a:r>
            <a:endParaRPr lang="pl-PL" altLang="en-US" sz="3200" dirty="0"/>
          </a:p>
        </p:txBody>
      </p:sp>
      <p:pic>
        <p:nvPicPr>
          <p:cNvPr id="12" name="Picture 11"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grpSp>
        <p:nvGrpSpPr>
          <p:cNvPr id="21" name="Group 20">
            <a:extLst>
              <a:ext uri="{FF2B5EF4-FFF2-40B4-BE49-F238E27FC236}">
                <a16:creationId xmlns:a16="http://schemas.microsoft.com/office/drawing/2014/main" id="{24C33FD9-9653-A2B0-80FF-70CFD5550831}"/>
              </a:ext>
            </a:extLst>
          </p:cNvPr>
          <p:cNvGrpSpPr/>
          <p:nvPr/>
        </p:nvGrpSpPr>
        <p:grpSpPr>
          <a:xfrm>
            <a:off x="897076" y="1402095"/>
            <a:ext cx="10155502" cy="1574847"/>
            <a:chOff x="1577710" y="1494475"/>
            <a:chExt cx="10155502" cy="1574847"/>
          </a:xfrm>
        </p:grpSpPr>
        <p:sp>
          <p:nvSpPr>
            <p:cNvPr id="17" name="Tijdelijke aanduiding voor inhoud 2">
              <a:extLst>
                <a:ext uri="{FF2B5EF4-FFF2-40B4-BE49-F238E27FC236}">
                  <a16:creationId xmlns:a16="http://schemas.microsoft.com/office/drawing/2014/main" id="{7D7FB31D-53C8-92BD-64D4-C141A6D75776}"/>
                </a:ext>
              </a:extLst>
            </p:cNvPr>
            <p:cNvSpPr txBox="1">
              <a:spLocks/>
            </p:cNvSpPr>
            <p:nvPr/>
          </p:nvSpPr>
          <p:spPr>
            <a:xfrm>
              <a:off x="3188860" y="1494475"/>
              <a:ext cx="8544352" cy="1574847"/>
            </a:xfrm>
            <a:prstGeom prst="rect">
              <a:avLst/>
            </a:prstGeom>
            <a:ln w="28575">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Start Visual Studio Code server as a job</a:t>
              </a:r>
            </a:p>
            <a:p>
              <a:pPr marL="0" indent="0">
                <a:buNone/>
              </a:pPr>
              <a:r>
                <a:rPr lang="en-US" dirty="0"/>
                <a:t>Develop, deploy and debug your workflow directly on HPC</a:t>
              </a:r>
            </a:p>
            <a:p>
              <a:pPr marL="0" indent="0">
                <a:buNone/>
              </a:pPr>
              <a:r>
                <a:rPr lang="en-US" dirty="0"/>
                <a:t>Use of the interactive partitions is free of charge and is a good choice</a:t>
              </a:r>
            </a:p>
            <a:p>
              <a:pPr marL="0" indent="0">
                <a:buNone/>
              </a:pPr>
              <a:r>
                <a:rPr lang="en-US" dirty="0"/>
                <a:t>Supports many languages + </a:t>
              </a:r>
              <a:r>
                <a:rPr lang="en-US" dirty="0" err="1"/>
                <a:t>Github</a:t>
              </a:r>
              <a:r>
                <a:rPr lang="en-US" dirty="0"/>
                <a:t> integration</a:t>
              </a:r>
            </a:p>
          </p:txBody>
        </p:sp>
        <p:pic>
          <p:nvPicPr>
            <p:cNvPr id="5" name="Picture 4">
              <a:extLst>
                <a:ext uri="{FF2B5EF4-FFF2-40B4-BE49-F238E27FC236}">
                  <a16:creationId xmlns:a16="http://schemas.microsoft.com/office/drawing/2014/main" id="{1A140DB8-1C69-4BD9-2433-4633A86C686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577710" y="1541109"/>
              <a:ext cx="1450943" cy="1424799"/>
            </a:xfrm>
            <a:prstGeom prst="rect">
              <a:avLst/>
            </a:prstGeom>
          </p:spPr>
        </p:pic>
      </p:grpSp>
      <p:grpSp>
        <p:nvGrpSpPr>
          <p:cNvPr id="23" name="Group 22">
            <a:extLst>
              <a:ext uri="{FF2B5EF4-FFF2-40B4-BE49-F238E27FC236}">
                <a16:creationId xmlns:a16="http://schemas.microsoft.com/office/drawing/2014/main" id="{FD42A31F-EA75-367D-0408-91535F5568A3}"/>
              </a:ext>
            </a:extLst>
          </p:cNvPr>
          <p:cNvGrpSpPr/>
          <p:nvPr/>
        </p:nvGrpSpPr>
        <p:grpSpPr>
          <a:xfrm>
            <a:off x="986719" y="3222267"/>
            <a:ext cx="10065859" cy="1325936"/>
            <a:chOff x="986719" y="3259359"/>
            <a:chExt cx="10065859" cy="1325936"/>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2508226" y="3259359"/>
              <a:ext cx="8544352" cy="1321769"/>
            </a:xfrm>
            <a:prstGeom prst="rect">
              <a:avLst/>
            </a:prstGeom>
            <a:ln w="2540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Start RStudio IDE as a job</a:t>
              </a:r>
              <a:endParaRPr lang="nl-BE" dirty="0"/>
            </a:p>
            <a:p>
              <a:pPr marL="0" indent="0">
                <a:buNone/>
              </a:pPr>
              <a:r>
                <a:rPr lang="nl-BE" dirty="0" err="1"/>
                <a:t>Install</a:t>
              </a:r>
              <a:r>
                <a:rPr lang="nl-BE" dirty="0"/>
                <a:t> </a:t>
              </a:r>
              <a:r>
                <a:rPr lang="nl-BE" dirty="0" err="1"/>
                <a:t>your</a:t>
              </a:r>
              <a:r>
                <a:rPr lang="nl-BE" dirty="0"/>
                <a:t> </a:t>
              </a:r>
              <a:r>
                <a:rPr lang="nl-BE" dirty="0" err="1"/>
                <a:t>own</a:t>
              </a:r>
              <a:r>
                <a:rPr lang="nl-BE" dirty="0"/>
                <a:t> packages in VSC_DATA</a:t>
              </a:r>
              <a:endParaRPr lang="en-US" dirty="0"/>
            </a:p>
          </p:txBody>
        </p:sp>
        <p:pic>
          <p:nvPicPr>
            <p:cNvPr id="14" name="Picture 13">
              <a:extLst>
                <a:ext uri="{FF2B5EF4-FFF2-40B4-BE49-F238E27FC236}">
                  <a16:creationId xmlns:a16="http://schemas.microsoft.com/office/drawing/2014/main" id="{6718339F-625D-0059-D483-FAB81C13ACF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86719" y="3341896"/>
              <a:ext cx="1249129" cy="1243399"/>
            </a:xfrm>
            <a:prstGeom prst="rect">
              <a:avLst/>
            </a:prstGeom>
          </p:spPr>
        </p:pic>
      </p:grpSp>
      <p:grpSp>
        <p:nvGrpSpPr>
          <p:cNvPr id="24" name="Group 23">
            <a:extLst>
              <a:ext uri="{FF2B5EF4-FFF2-40B4-BE49-F238E27FC236}">
                <a16:creationId xmlns:a16="http://schemas.microsoft.com/office/drawing/2014/main" id="{C09B9ECB-2319-58B0-FB77-F8003BBCC514}"/>
              </a:ext>
            </a:extLst>
          </p:cNvPr>
          <p:cNvGrpSpPr/>
          <p:nvPr/>
        </p:nvGrpSpPr>
        <p:grpSpPr>
          <a:xfrm>
            <a:off x="986719" y="4857867"/>
            <a:ext cx="10065859" cy="1249130"/>
            <a:chOff x="986719" y="4857867"/>
            <a:chExt cx="10065859" cy="1249130"/>
          </a:xfrm>
        </p:grpSpPr>
        <p:pic>
          <p:nvPicPr>
            <p:cNvPr id="16" name="Picture 15">
              <a:extLst>
                <a:ext uri="{FF2B5EF4-FFF2-40B4-BE49-F238E27FC236}">
                  <a16:creationId xmlns:a16="http://schemas.microsoft.com/office/drawing/2014/main" id="{ED840B4E-2245-3FEA-C5BC-F12169E44C3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86719" y="4857868"/>
              <a:ext cx="1249129" cy="1249129"/>
            </a:xfrm>
            <a:prstGeom prst="rect">
              <a:avLst/>
            </a:prstGeom>
          </p:spPr>
        </p:pic>
        <p:sp>
          <p:nvSpPr>
            <p:cNvPr id="18" name="Tijdelijke aanduiding voor inhoud 2">
              <a:extLst>
                <a:ext uri="{FF2B5EF4-FFF2-40B4-BE49-F238E27FC236}">
                  <a16:creationId xmlns:a16="http://schemas.microsoft.com/office/drawing/2014/main" id="{A2D3978A-B9C3-D1F9-D205-7CCCEDA47F0B}"/>
                </a:ext>
              </a:extLst>
            </p:cNvPr>
            <p:cNvSpPr txBox="1">
              <a:spLocks/>
            </p:cNvSpPr>
            <p:nvPr/>
          </p:nvSpPr>
          <p:spPr>
            <a:xfrm>
              <a:off x="2508226" y="4857867"/>
              <a:ext cx="8544352" cy="1249129"/>
            </a:xfrm>
            <a:prstGeom prst="rect">
              <a:avLst/>
            </a:prstGeom>
            <a:ln w="2540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Track machine learning metrics and visualize data during the workflow</a:t>
              </a:r>
            </a:p>
            <a:p>
              <a:pPr marL="0" indent="0">
                <a:buNone/>
              </a:pPr>
              <a:r>
                <a:rPr lang="en-US" dirty="0"/>
                <a:t>You need to provide a log folder</a:t>
              </a:r>
            </a:p>
          </p:txBody>
        </p:sp>
      </p:grpSp>
    </p:spTree>
    <p:extLst>
      <p:ext uri="{BB962C8B-B14F-4D97-AF65-F5344CB8AC3E}">
        <p14:creationId xmlns:p14="http://schemas.microsoft.com/office/powerpoint/2010/main" val="290839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A2887-D3DE-960E-2B63-3ACB78A3A04B}"/>
            </a:ext>
          </a:extLst>
        </p:cNvPr>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728CE920-DB38-FFDC-AB7D-A78380EF903A}"/>
              </a:ext>
            </a:extLst>
          </p:cNvPr>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69</a:t>
            </a:fld>
            <a:endParaRPr lang="nl-BE" sz="900" dirty="0">
              <a:solidFill>
                <a:schemeClr val="bg1"/>
              </a:solidFill>
            </a:endParaRPr>
          </a:p>
        </p:txBody>
      </p:sp>
      <p:sp>
        <p:nvSpPr>
          <p:cNvPr id="11" name="Rectangle 2">
            <a:extLst>
              <a:ext uri="{FF2B5EF4-FFF2-40B4-BE49-F238E27FC236}">
                <a16:creationId xmlns:a16="http://schemas.microsoft.com/office/drawing/2014/main" id="{E6162E6C-64C7-4E23-2F29-0849B258559A}"/>
              </a:ext>
            </a:extLst>
          </p:cNvPr>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Other apps</a:t>
            </a:r>
            <a:endParaRPr lang="pl-PL" altLang="en-US" sz="3200" dirty="0"/>
          </a:p>
        </p:txBody>
      </p:sp>
      <p:pic>
        <p:nvPicPr>
          <p:cNvPr id="12" name="Picture 11" descr="Logo, icon&#10;&#10;Description automatically generated">
            <a:extLst>
              <a:ext uri="{FF2B5EF4-FFF2-40B4-BE49-F238E27FC236}">
                <a16:creationId xmlns:a16="http://schemas.microsoft.com/office/drawing/2014/main" id="{1E45867D-D9C5-EA18-581D-06F2CD93B1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17" name="Tijdelijke aanduiding voor inhoud 2">
            <a:extLst>
              <a:ext uri="{FF2B5EF4-FFF2-40B4-BE49-F238E27FC236}">
                <a16:creationId xmlns:a16="http://schemas.microsoft.com/office/drawing/2014/main" id="{B668347F-A21F-7E75-7BCF-4AC94665D958}"/>
              </a:ext>
            </a:extLst>
          </p:cNvPr>
          <p:cNvSpPr txBox="1">
            <a:spLocks/>
          </p:cNvSpPr>
          <p:nvPr/>
        </p:nvSpPr>
        <p:spPr>
          <a:xfrm>
            <a:off x="2508226" y="1337389"/>
            <a:ext cx="8544352" cy="1639553"/>
          </a:xfrm>
          <a:prstGeom prst="rect">
            <a:avLst/>
          </a:prstGeom>
          <a:ln w="28575">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Start PyCharm IDE as a job</a:t>
            </a:r>
          </a:p>
          <a:p>
            <a:pPr marL="0" indent="0">
              <a:buNone/>
            </a:pPr>
            <a:r>
              <a:rPr lang="en-US" dirty="0"/>
              <a:t>Develop, deploy and debug your Python workflow directly on HPC</a:t>
            </a:r>
          </a:p>
          <a:p>
            <a:pPr marL="0" indent="0">
              <a:buNone/>
            </a:pPr>
            <a:r>
              <a:rPr lang="en-US" dirty="0"/>
              <a:t>Use Python environment based on Conda or virtual environments</a:t>
            </a:r>
          </a:p>
        </p:txBody>
      </p:sp>
      <p:sp>
        <p:nvSpPr>
          <p:cNvPr id="7" name="Tijdelijke aanduiding voor inhoud 2">
            <a:extLst>
              <a:ext uri="{FF2B5EF4-FFF2-40B4-BE49-F238E27FC236}">
                <a16:creationId xmlns:a16="http://schemas.microsoft.com/office/drawing/2014/main" id="{84C8BBD9-1229-1F80-A2EF-3CCD17A318E3}"/>
              </a:ext>
            </a:extLst>
          </p:cNvPr>
          <p:cNvSpPr txBox="1">
            <a:spLocks/>
          </p:cNvSpPr>
          <p:nvPr/>
        </p:nvSpPr>
        <p:spPr>
          <a:xfrm>
            <a:off x="2508226" y="3222267"/>
            <a:ext cx="8544352" cy="1321769"/>
          </a:xfrm>
          <a:prstGeom prst="rect">
            <a:avLst/>
          </a:prstGeom>
          <a:ln w="2540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Use Fluent for CFD simulations (single-node)</a:t>
            </a:r>
            <a:endParaRPr lang="nl-BE" dirty="0"/>
          </a:p>
          <a:p>
            <a:pPr marL="0" indent="0">
              <a:buNone/>
            </a:pPr>
            <a:r>
              <a:rPr lang="en-US" dirty="0"/>
              <a:t>You need to be in a license group before being able to see the app logo</a:t>
            </a:r>
          </a:p>
          <a:p>
            <a:pPr marL="0" indent="0">
              <a:buNone/>
            </a:pPr>
            <a:r>
              <a:rPr lang="en-US" dirty="0"/>
              <a:t>Contact your supervisor to help you joining an existing license group</a:t>
            </a:r>
          </a:p>
        </p:txBody>
      </p:sp>
      <p:sp>
        <p:nvSpPr>
          <p:cNvPr id="18" name="Tijdelijke aanduiding voor inhoud 2">
            <a:extLst>
              <a:ext uri="{FF2B5EF4-FFF2-40B4-BE49-F238E27FC236}">
                <a16:creationId xmlns:a16="http://schemas.microsoft.com/office/drawing/2014/main" id="{68B28F2D-E55C-5ABC-6D01-498195168628}"/>
              </a:ext>
            </a:extLst>
          </p:cNvPr>
          <p:cNvSpPr txBox="1">
            <a:spLocks/>
          </p:cNvSpPr>
          <p:nvPr/>
        </p:nvSpPr>
        <p:spPr>
          <a:xfrm>
            <a:off x="2508226" y="4857867"/>
            <a:ext cx="8544352" cy="1249129"/>
          </a:xfrm>
          <a:prstGeom prst="rect">
            <a:avLst/>
          </a:prstGeom>
          <a:ln w="2540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Use RAPIDS for accelerated data types and functionalities from NumPy, Pandas (and more) on GPUs</a:t>
            </a:r>
          </a:p>
        </p:txBody>
      </p:sp>
      <p:pic>
        <p:nvPicPr>
          <p:cNvPr id="3" name="Picture 2">
            <a:extLst>
              <a:ext uri="{FF2B5EF4-FFF2-40B4-BE49-F238E27FC236}">
                <a16:creationId xmlns:a16="http://schemas.microsoft.com/office/drawing/2014/main" id="{42651972-03F2-36DE-8391-563105CD016F}"/>
              </a:ext>
            </a:extLst>
          </p:cNvPr>
          <p:cNvPicPr>
            <a:picLocks noChangeAspect="1"/>
          </p:cNvPicPr>
          <p:nvPr/>
        </p:nvPicPr>
        <p:blipFill>
          <a:blip r:embed="rId3"/>
          <a:stretch>
            <a:fillRect/>
          </a:stretch>
        </p:blipFill>
        <p:spPr>
          <a:xfrm>
            <a:off x="986719" y="1496731"/>
            <a:ext cx="1219263" cy="1320868"/>
          </a:xfrm>
          <a:prstGeom prst="rect">
            <a:avLst/>
          </a:prstGeom>
        </p:spPr>
      </p:pic>
      <p:pic>
        <p:nvPicPr>
          <p:cNvPr id="8" name="Picture 7">
            <a:extLst>
              <a:ext uri="{FF2B5EF4-FFF2-40B4-BE49-F238E27FC236}">
                <a16:creationId xmlns:a16="http://schemas.microsoft.com/office/drawing/2014/main" id="{52089419-98DD-86B7-BF6D-81835AB453F3}"/>
              </a:ext>
            </a:extLst>
          </p:cNvPr>
          <p:cNvPicPr>
            <a:picLocks noChangeAspect="1"/>
          </p:cNvPicPr>
          <p:nvPr/>
        </p:nvPicPr>
        <p:blipFill>
          <a:blip r:embed="rId4"/>
          <a:stretch>
            <a:fillRect/>
          </a:stretch>
        </p:blipFill>
        <p:spPr>
          <a:xfrm>
            <a:off x="1012013" y="3203153"/>
            <a:ext cx="1187511" cy="1301817"/>
          </a:xfrm>
          <a:prstGeom prst="rect">
            <a:avLst/>
          </a:prstGeom>
        </p:spPr>
      </p:pic>
      <p:pic>
        <p:nvPicPr>
          <p:cNvPr id="10" name="Picture 9">
            <a:extLst>
              <a:ext uri="{FF2B5EF4-FFF2-40B4-BE49-F238E27FC236}">
                <a16:creationId xmlns:a16="http://schemas.microsoft.com/office/drawing/2014/main" id="{ACC1B0CA-1353-B036-6CFC-2CE66E56CCBB}"/>
              </a:ext>
            </a:extLst>
          </p:cNvPr>
          <p:cNvPicPr>
            <a:picLocks noChangeAspect="1"/>
          </p:cNvPicPr>
          <p:nvPr/>
        </p:nvPicPr>
        <p:blipFill>
          <a:blip r:embed="rId5"/>
          <a:stretch>
            <a:fillRect/>
          </a:stretch>
        </p:blipFill>
        <p:spPr>
          <a:xfrm>
            <a:off x="1002487" y="4831522"/>
            <a:ext cx="1206562" cy="1301817"/>
          </a:xfrm>
          <a:prstGeom prst="rect">
            <a:avLst/>
          </a:prstGeom>
        </p:spPr>
      </p:pic>
    </p:spTree>
    <p:extLst>
      <p:ext uri="{BB962C8B-B14F-4D97-AF65-F5344CB8AC3E}">
        <p14:creationId xmlns:p14="http://schemas.microsoft.com/office/powerpoint/2010/main" val="146108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517123" y="6230111"/>
            <a:ext cx="1426463" cy="576071"/>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 name="object 3"/>
          <p:cNvSpPr txBox="1"/>
          <p:nvPr/>
        </p:nvSpPr>
        <p:spPr>
          <a:xfrm>
            <a:off x="1151329" y="6512424"/>
            <a:ext cx="1054100"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20" normalizeH="0" baseline="0" noProof="0" dirty="0">
                <a:ln>
                  <a:noFill/>
                </a:ln>
                <a:solidFill>
                  <a:srgbClr val="FFFFFF"/>
                </a:solidFill>
                <a:effectLst/>
                <a:uLnTx/>
                <a:uFillTx/>
                <a:latin typeface="Calibri"/>
                <a:ea typeface="+mn-ea"/>
                <a:cs typeface="Calibri"/>
              </a:rPr>
              <a:t>vscentrum.be</a:t>
            </a:r>
            <a:endParaRPr kumimoji="0" sz="1400" b="0" i="0" u="none" strike="noStrike" kern="1200" cap="none" spc="0" normalizeH="0" baseline="0" noProof="0" dirty="0">
              <a:ln>
                <a:noFill/>
              </a:ln>
              <a:solidFill>
                <a:srgbClr val="333639"/>
              </a:solidFill>
              <a:effectLst/>
              <a:uLnTx/>
              <a:uFillTx/>
              <a:latin typeface="Calibri"/>
              <a:ea typeface="+mn-ea"/>
              <a:cs typeface="Calibri"/>
            </a:endParaRPr>
          </a:p>
        </p:txBody>
      </p:sp>
      <p:sp>
        <p:nvSpPr>
          <p:cNvPr id="4" name="object 4"/>
          <p:cNvSpPr/>
          <p:nvPr/>
        </p:nvSpPr>
        <p:spPr>
          <a:xfrm>
            <a:off x="83819" y="298704"/>
            <a:ext cx="9143999" cy="4230623"/>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 name="object 5"/>
          <p:cNvSpPr/>
          <p:nvPr/>
        </p:nvSpPr>
        <p:spPr>
          <a:xfrm>
            <a:off x="174793" y="356329"/>
            <a:ext cx="9043898" cy="485505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333639"/>
              </a:solidFill>
              <a:effectLst/>
              <a:uLnTx/>
              <a:uFillTx/>
              <a:latin typeface="FlandersArtSans-Regular"/>
              <a:ea typeface="+mn-ea"/>
              <a:cs typeface="+mn-cs"/>
            </a:endParaRPr>
          </a:p>
        </p:txBody>
      </p:sp>
      <p:sp>
        <p:nvSpPr>
          <p:cNvPr id="6" name="object 6"/>
          <p:cNvSpPr txBox="1"/>
          <p:nvPr/>
        </p:nvSpPr>
        <p:spPr>
          <a:xfrm>
            <a:off x="4741410" y="2794537"/>
            <a:ext cx="145415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V </a:t>
            </a:r>
            <a:r>
              <a:rPr kumimoji="0" sz="1100" b="0" i="0" u="none" strike="noStrike" kern="1200" cap="none" spc="50" normalizeH="0" baseline="0" noProof="0" dirty="0">
                <a:ln>
                  <a:noFill/>
                </a:ln>
                <a:solidFill>
                  <a:srgbClr val="FFFFFF"/>
                </a:solidFill>
                <a:effectLst/>
                <a:uLnTx/>
                <a:uFillTx/>
                <a:latin typeface="Calibri"/>
                <a:ea typeface="+mn-ea"/>
                <a:cs typeface="Calibri"/>
              </a:rPr>
              <a:t>l </a:t>
            </a:r>
            <a:r>
              <a:rPr kumimoji="0" sz="1100" b="0" i="0" u="none" strike="noStrike" kern="1200" cap="none" spc="10" normalizeH="0" baseline="0" noProof="0" dirty="0">
                <a:ln>
                  <a:noFill/>
                </a:ln>
                <a:solidFill>
                  <a:srgbClr val="FFFFFF"/>
                </a:solidFill>
                <a:effectLst/>
                <a:uLnTx/>
                <a:uFillTx/>
                <a:latin typeface="Calibri"/>
                <a:ea typeface="+mn-ea"/>
                <a:cs typeface="Calibri"/>
              </a:rPr>
              <a:t>a </a:t>
            </a:r>
            <a:r>
              <a:rPr kumimoji="0" sz="1100" b="0" i="0" u="none" strike="noStrike" kern="1200" cap="none" spc="2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s </a:t>
            </a:r>
            <a:r>
              <a:rPr kumimoji="0" sz="1100" b="0" i="0" u="none" strike="noStrike" kern="1200" cap="none" spc="-15" normalizeH="0" baseline="0" noProof="0" dirty="0">
                <a:ln>
                  <a:noFill/>
                </a:ln>
                <a:solidFill>
                  <a:srgbClr val="FFFFFF"/>
                </a:solidFill>
                <a:effectLst/>
                <a:uLnTx/>
                <a:uFillTx/>
                <a:latin typeface="Calibri"/>
                <a:ea typeface="+mn-ea"/>
                <a:cs typeface="Calibri"/>
              </a:rPr>
              <a:t>- </a:t>
            </a:r>
            <a:r>
              <a:rPr kumimoji="0" sz="1100" b="0" i="0" u="none" strike="noStrike" kern="1200" cap="none" spc="-5" normalizeH="0" baseline="0" noProof="0" dirty="0">
                <a:ln>
                  <a:noFill/>
                </a:ln>
                <a:solidFill>
                  <a:srgbClr val="FFFFFF"/>
                </a:solidFill>
                <a:effectLst/>
                <a:uLnTx/>
                <a:uFillTx/>
                <a:latin typeface="Calibri"/>
                <a:ea typeface="+mn-ea"/>
                <a:cs typeface="Calibri"/>
              </a:rPr>
              <a:t>B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70" normalizeH="0" baseline="0" noProof="0" dirty="0">
                <a:ln>
                  <a:noFill/>
                </a:ln>
                <a:solidFill>
                  <a:srgbClr val="FFFFFF"/>
                </a:solidFill>
                <a:effectLst/>
                <a:uLnTx/>
                <a:uFillTx/>
                <a:latin typeface="Calibri"/>
                <a:ea typeface="+mn-ea"/>
                <a:cs typeface="Calibri"/>
              </a:rPr>
              <a:t>a b a </a:t>
            </a:r>
            <a:r>
              <a:rPr kumimoji="0" sz="1100" b="0" i="0" u="none" strike="noStrike" kern="1200" cap="none" spc="20" normalizeH="0" baseline="0" noProof="0" dirty="0">
                <a:ln>
                  <a:noFill/>
                </a:ln>
                <a:solidFill>
                  <a:srgbClr val="FFFFFF"/>
                </a:solidFill>
                <a:effectLst/>
                <a:uLnTx/>
                <a:uFillTx/>
                <a:latin typeface="Calibri"/>
                <a:ea typeface="+mn-ea"/>
                <a:cs typeface="Calibri"/>
              </a:rPr>
              <a:t>n</a:t>
            </a:r>
            <a:r>
              <a:rPr kumimoji="0" sz="1100" b="0" i="0" u="none" strike="noStrike" kern="1200" cap="none" spc="-20"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7" name="object 7"/>
          <p:cNvSpPr/>
          <p:nvPr/>
        </p:nvSpPr>
        <p:spPr>
          <a:xfrm>
            <a:off x="5538408" y="2051612"/>
            <a:ext cx="2273300" cy="3475990"/>
          </a:xfrm>
          <a:custGeom>
            <a:avLst/>
            <a:gdLst/>
            <a:ahLst/>
            <a:cxnLst/>
            <a:rect l="l" t="t" r="r" b="b"/>
            <a:pathLst>
              <a:path w="2273300" h="3475990">
                <a:moveTo>
                  <a:pt x="0" y="0"/>
                </a:moveTo>
                <a:lnTo>
                  <a:pt x="2273274" y="3475482"/>
                </a:lnTo>
              </a:path>
            </a:pathLst>
          </a:custGeom>
          <a:ln w="3175">
            <a:solidFill>
              <a:srgbClr val="33363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8" name="object 8"/>
          <p:cNvSpPr txBox="1"/>
          <p:nvPr/>
        </p:nvSpPr>
        <p:spPr>
          <a:xfrm>
            <a:off x="9554081" y="2086318"/>
            <a:ext cx="137858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60" normalizeH="0" baseline="0" noProof="0" dirty="0">
                <a:ln>
                  <a:noFill/>
                </a:ln>
                <a:solidFill>
                  <a:srgbClr val="333639"/>
                </a:solidFill>
                <a:effectLst/>
                <a:uLnTx/>
                <a:uFillTx/>
                <a:latin typeface="Calibri"/>
                <a:ea typeface="+mn-ea"/>
                <a:cs typeface="Calibri"/>
              </a:rPr>
              <a:t>Supported</a:t>
            </a:r>
            <a:r>
              <a:rPr kumimoji="0" sz="1800" b="0" i="0" u="none" strike="noStrike" kern="1200" cap="none" spc="-5" normalizeH="0" baseline="0" noProof="0" dirty="0">
                <a:ln>
                  <a:noFill/>
                </a:ln>
                <a:solidFill>
                  <a:srgbClr val="333639"/>
                </a:solidFill>
                <a:effectLst/>
                <a:uLnTx/>
                <a:uFillTx/>
                <a:latin typeface="Calibri"/>
                <a:ea typeface="+mn-ea"/>
                <a:cs typeface="Calibri"/>
              </a:rPr>
              <a:t> </a:t>
            </a:r>
            <a:r>
              <a:rPr kumimoji="0" sz="1800" b="0" i="0" u="none" strike="noStrike" kern="1200" cap="none" spc="75" normalizeH="0" baseline="0" noProof="0" dirty="0">
                <a:ln>
                  <a:noFill/>
                </a:ln>
                <a:solidFill>
                  <a:srgbClr val="333639"/>
                </a:solidFill>
                <a:effectLst/>
                <a:uLnTx/>
                <a:uFillTx/>
                <a:latin typeface="Calibri"/>
                <a:ea typeface="+mn-ea"/>
                <a:cs typeface="Calibri"/>
              </a:rPr>
              <a:t>by</a:t>
            </a:r>
            <a:endParaRPr kumimoji="0" sz="1800" b="0" i="0" u="none" strike="noStrike" kern="1200" cap="none" spc="0" normalizeH="0" baseline="0" noProof="0">
              <a:ln>
                <a:noFill/>
              </a:ln>
              <a:solidFill>
                <a:srgbClr val="333639"/>
              </a:solidFill>
              <a:effectLst/>
              <a:uLnTx/>
              <a:uFillTx/>
              <a:latin typeface="Calibri"/>
              <a:ea typeface="+mn-ea"/>
              <a:cs typeface="Calibri"/>
            </a:endParaRPr>
          </a:p>
        </p:txBody>
      </p:sp>
      <p:sp>
        <p:nvSpPr>
          <p:cNvPr id="9" name="object 9"/>
          <p:cNvSpPr/>
          <p:nvPr/>
        </p:nvSpPr>
        <p:spPr>
          <a:xfrm>
            <a:off x="9685019" y="2409444"/>
            <a:ext cx="2104643" cy="902207"/>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0" name="object 10"/>
          <p:cNvSpPr/>
          <p:nvPr/>
        </p:nvSpPr>
        <p:spPr>
          <a:xfrm>
            <a:off x="9770364" y="2482595"/>
            <a:ext cx="1933955" cy="755903"/>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1" name="object 11"/>
          <p:cNvSpPr/>
          <p:nvPr/>
        </p:nvSpPr>
        <p:spPr>
          <a:xfrm>
            <a:off x="1197863" y="4741164"/>
            <a:ext cx="1652015" cy="39319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2" name="object 12"/>
          <p:cNvSpPr/>
          <p:nvPr/>
        </p:nvSpPr>
        <p:spPr>
          <a:xfrm>
            <a:off x="3395471" y="5364479"/>
            <a:ext cx="1615439" cy="460247"/>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3" name="object 13"/>
          <p:cNvSpPr/>
          <p:nvPr/>
        </p:nvSpPr>
        <p:spPr>
          <a:xfrm>
            <a:off x="5568696" y="4937759"/>
            <a:ext cx="1295399" cy="550163"/>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4" name="object 14"/>
          <p:cNvSpPr/>
          <p:nvPr/>
        </p:nvSpPr>
        <p:spPr>
          <a:xfrm>
            <a:off x="7975092" y="5384291"/>
            <a:ext cx="1865375" cy="376427"/>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5" name="object 15"/>
          <p:cNvSpPr/>
          <p:nvPr/>
        </p:nvSpPr>
        <p:spPr>
          <a:xfrm>
            <a:off x="8755380" y="4038600"/>
            <a:ext cx="1043939" cy="702563"/>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6" name="object 16"/>
          <p:cNvSpPr/>
          <p:nvPr/>
        </p:nvSpPr>
        <p:spPr>
          <a:xfrm>
            <a:off x="2179320"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7" name="object 17"/>
          <p:cNvSpPr/>
          <p:nvPr/>
        </p:nvSpPr>
        <p:spPr>
          <a:xfrm>
            <a:off x="1478280"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8" name="object 18"/>
          <p:cNvSpPr/>
          <p:nvPr/>
        </p:nvSpPr>
        <p:spPr>
          <a:xfrm>
            <a:off x="1618488"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9" name="object 19"/>
          <p:cNvSpPr/>
          <p:nvPr/>
        </p:nvSpPr>
        <p:spPr>
          <a:xfrm>
            <a:off x="1758695"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0" name="object 20"/>
          <p:cNvSpPr/>
          <p:nvPr/>
        </p:nvSpPr>
        <p:spPr>
          <a:xfrm>
            <a:off x="1898904"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1" name="object 21"/>
          <p:cNvSpPr/>
          <p:nvPr/>
        </p:nvSpPr>
        <p:spPr>
          <a:xfrm>
            <a:off x="2039111"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2" name="object 22"/>
          <p:cNvSpPr/>
          <p:nvPr/>
        </p:nvSpPr>
        <p:spPr>
          <a:xfrm>
            <a:off x="2319527"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3" name="object 23"/>
          <p:cNvSpPr/>
          <p:nvPr/>
        </p:nvSpPr>
        <p:spPr>
          <a:xfrm>
            <a:off x="2459735"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4" name="object 24"/>
          <p:cNvSpPr/>
          <p:nvPr/>
        </p:nvSpPr>
        <p:spPr>
          <a:xfrm>
            <a:off x="2599944"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5" name="object 25"/>
          <p:cNvSpPr/>
          <p:nvPr/>
        </p:nvSpPr>
        <p:spPr>
          <a:xfrm>
            <a:off x="1197863"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6" name="object 26"/>
          <p:cNvSpPr/>
          <p:nvPr/>
        </p:nvSpPr>
        <p:spPr>
          <a:xfrm>
            <a:off x="1338072"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7" name="object 27"/>
          <p:cNvSpPr/>
          <p:nvPr/>
        </p:nvSpPr>
        <p:spPr>
          <a:xfrm>
            <a:off x="4392167" y="5894832"/>
            <a:ext cx="117347" cy="248411"/>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8" name="object 28"/>
          <p:cNvSpPr/>
          <p:nvPr/>
        </p:nvSpPr>
        <p:spPr>
          <a:xfrm>
            <a:off x="39913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9" name="object 29"/>
          <p:cNvSpPr/>
          <p:nvPr/>
        </p:nvSpPr>
        <p:spPr>
          <a:xfrm>
            <a:off x="4125467"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0" name="object 30"/>
          <p:cNvSpPr/>
          <p:nvPr/>
        </p:nvSpPr>
        <p:spPr>
          <a:xfrm>
            <a:off x="42580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1" name="object 31"/>
          <p:cNvSpPr/>
          <p:nvPr/>
        </p:nvSpPr>
        <p:spPr>
          <a:xfrm>
            <a:off x="7243571" y="5628132"/>
            <a:ext cx="128015" cy="307847"/>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2" name="object 32"/>
          <p:cNvSpPr/>
          <p:nvPr/>
        </p:nvSpPr>
        <p:spPr>
          <a:xfrm>
            <a:off x="5597652" y="5628132"/>
            <a:ext cx="128015" cy="307847"/>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3" name="object 33"/>
          <p:cNvSpPr/>
          <p:nvPr/>
        </p:nvSpPr>
        <p:spPr>
          <a:xfrm>
            <a:off x="5448300" y="5628132"/>
            <a:ext cx="128015" cy="30784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4" name="object 34"/>
          <p:cNvSpPr/>
          <p:nvPr/>
        </p:nvSpPr>
        <p:spPr>
          <a:xfrm>
            <a:off x="6495288" y="5628132"/>
            <a:ext cx="128015" cy="30784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5" name="object 35"/>
          <p:cNvSpPr/>
          <p:nvPr/>
        </p:nvSpPr>
        <p:spPr>
          <a:xfrm>
            <a:off x="5747003"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6" name="object 36"/>
          <p:cNvSpPr/>
          <p:nvPr/>
        </p:nvSpPr>
        <p:spPr>
          <a:xfrm>
            <a:off x="589635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7" name="object 37"/>
          <p:cNvSpPr/>
          <p:nvPr/>
        </p:nvSpPr>
        <p:spPr>
          <a:xfrm>
            <a:off x="6045708" y="5628132"/>
            <a:ext cx="129539"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8" name="object 38"/>
          <p:cNvSpPr/>
          <p:nvPr/>
        </p:nvSpPr>
        <p:spPr>
          <a:xfrm>
            <a:off x="6196584"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9" name="object 39"/>
          <p:cNvSpPr/>
          <p:nvPr/>
        </p:nvSpPr>
        <p:spPr>
          <a:xfrm>
            <a:off x="634593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0" name="object 40"/>
          <p:cNvSpPr/>
          <p:nvPr/>
        </p:nvSpPr>
        <p:spPr>
          <a:xfrm>
            <a:off x="6644640"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1" name="object 41"/>
          <p:cNvSpPr/>
          <p:nvPr/>
        </p:nvSpPr>
        <p:spPr>
          <a:xfrm>
            <a:off x="6793992"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2" name="object 42"/>
          <p:cNvSpPr/>
          <p:nvPr/>
        </p:nvSpPr>
        <p:spPr>
          <a:xfrm>
            <a:off x="6944868"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3" name="object 43"/>
          <p:cNvSpPr/>
          <p:nvPr/>
        </p:nvSpPr>
        <p:spPr>
          <a:xfrm>
            <a:off x="7094219"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4" name="object 44"/>
          <p:cNvSpPr/>
          <p:nvPr/>
        </p:nvSpPr>
        <p:spPr>
          <a:xfrm>
            <a:off x="8036052"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5" name="object 45"/>
          <p:cNvSpPr/>
          <p:nvPr/>
        </p:nvSpPr>
        <p:spPr>
          <a:xfrm>
            <a:off x="818388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6" name="object 46"/>
          <p:cNvSpPr/>
          <p:nvPr/>
        </p:nvSpPr>
        <p:spPr>
          <a:xfrm>
            <a:off x="8333231" y="5807964"/>
            <a:ext cx="129538"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7" name="object 47"/>
          <p:cNvSpPr/>
          <p:nvPr/>
        </p:nvSpPr>
        <p:spPr>
          <a:xfrm>
            <a:off x="848106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8" name="object 48"/>
          <p:cNvSpPr/>
          <p:nvPr/>
        </p:nvSpPr>
        <p:spPr>
          <a:xfrm>
            <a:off x="8625840" y="5807964"/>
            <a:ext cx="129539" cy="315467"/>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9" name="object 49"/>
          <p:cNvSpPr/>
          <p:nvPr/>
        </p:nvSpPr>
        <p:spPr>
          <a:xfrm>
            <a:off x="9913619" y="4408932"/>
            <a:ext cx="149350"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0" name="object 50"/>
          <p:cNvSpPr/>
          <p:nvPr/>
        </p:nvSpPr>
        <p:spPr>
          <a:xfrm>
            <a:off x="10082783" y="4408932"/>
            <a:ext cx="150875"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1" name="object 51"/>
          <p:cNvSpPr txBox="1">
            <a:spLocks noGrp="1"/>
          </p:cNvSpPr>
          <p:nvPr>
            <p:ph type="title"/>
          </p:nvPr>
        </p:nvSpPr>
        <p:spPr>
          <a:xfrm>
            <a:off x="166855" y="192069"/>
            <a:ext cx="4024629" cy="635000"/>
          </a:xfrm>
          <a:prstGeom prst="rect">
            <a:avLst/>
          </a:prstGeom>
        </p:spPr>
        <p:txBody>
          <a:bodyPr vert="horz" wrap="square" lIns="0" tIns="12065" rIns="0" bIns="0" rtlCol="0">
            <a:spAutoFit/>
          </a:bodyPr>
          <a:lstStyle/>
          <a:p>
            <a:pPr marL="12700">
              <a:lnSpc>
                <a:spcPct val="100000"/>
              </a:lnSpc>
              <a:spcBef>
                <a:spcPts val="95"/>
              </a:spcBef>
            </a:pPr>
            <a:r>
              <a:rPr sz="4000" b="1" spc="35" dirty="0">
                <a:solidFill>
                  <a:srgbClr val="333639"/>
                </a:solidFill>
                <a:latin typeface="Trebuchet MS"/>
                <a:cs typeface="Trebuchet MS"/>
              </a:rPr>
              <a:t>VSC</a:t>
            </a:r>
            <a:r>
              <a:rPr sz="4000" b="1" spc="-50" dirty="0">
                <a:solidFill>
                  <a:srgbClr val="333639"/>
                </a:solidFill>
                <a:latin typeface="Trebuchet MS"/>
                <a:cs typeface="Trebuchet MS"/>
              </a:rPr>
              <a:t> </a:t>
            </a:r>
            <a:r>
              <a:rPr sz="4000" spc="45" dirty="0">
                <a:solidFill>
                  <a:srgbClr val="333639"/>
                </a:solidFill>
              </a:rPr>
              <a:t>PARTNERSHIP</a:t>
            </a:r>
            <a:endParaRPr sz="4000" dirty="0">
              <a:latin typeface="Trebuchet MS"/>
              <a:cs typeface="Trebuchet MS"/>
            </a:endParaRPr>
          </a:p>
        </p:txBody>
      </p:sp>
      <p:sp>
        <p:nvSpPr>
          <p:cNvPr id="52" name="object 52"/>
          <p:cNvSpPr txBox="1"/>
          <p:nvPr/>
        </p:nvSpPr>
        <p:spPr>
          <a:xfrm>
            <a:off x="742120" y="2310154"/>
            <a:ext cx="1465448" cy="182742"/>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35" normalizeH="0" baseline="0" noProof="0" dirty="0">
                <a:ln>
                  <a:noFill/>
                </a:ln>
                <a:solidFill>
                  <a:srgbClr val="FFFFFF"/>
                </a:solidFill>
                <a:effectLst/>
                <a:uLnTx/>
                <a:uFillTx/>
                <a:latin typeface="Calibri"/>
                <a:ea typeface="+mn-ea"/>
                <a:cs typeface="Calibri"/>
              </a:rPr>
              <a:t>e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r>
              <a:rPr kumimoji="0" lang="en-US" sz="1100" b="0" i="0" u="none" strike="noStrike" kern="1200" cap="none" spc="30" normalizeH="0" baseline="0" noProof="0" dirty="0">
                <a:ln>
                  <a:noFill/>
                </a:ln>
                <a:solidFill>
                  <a:srgbClr val="FFFFFF"/>
                </a:solidFill>
                <a:effectLst/>
                <a:uLnTx/>
                <a:uFillTx/>
                <a:latin typeface="Calibri"/>
                <a:ea typeface="+mn-ea"/>
                <a:cs typeface="Calibri"/>
              </a:rPr>
              <a:t> - Vlaanderen</a:t>
            </a:r>
            <a:endParaRPr kumimoji="0" sz="1100" b="0" i="0" u="none" strike="noStrike" kern="1200" cap="none" spc="0" normalizeH="0" baseline="0" noProof="0" dirty="0">
              <a:ln>
                <a:noFill/>
              </a:ln>
              <a:solidFill>
                <a:srgbClr val="333639"/>
              </a:solidFill>
              <a:effectLst/>
              <a:uLnTx/>
              <a:uFillTx/>
              <a:latin typeface="Calibri"/>
              <a:ea typeface="+mn-ea"/>
              <a:cs typeface="Calibri"/>
            </a:endParaRPr>
          </a:p>
        </p:txBody>
      </p:sp>
      <p:sp>
        <p:nvSpPr>
          <p:cNvPr id="54" name="object 54"/>
          <p:cNvSpPr txBox="1"/>
          <p:nvPr/>
        </p:nvSpPr>
        <p:spPr>
          <a:xfrm>
            <a:off x="2927648" y="2094130"/>
            <a:ext cx="1422445" cy="182742"/>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15" normalizeH="0" baseline="0" noProof="0" dirty="0">
                <a:ln>
                  <a:noFill/>
                </a:ln>
                <a:solidFill>
                  <a:srgbClr val="FFFFFF"/>
                </a:solidFill>
                <a:effectLst/>
                <a:uLnTx/>
                <a:uFillTx/>
                <a:latin typeface="Calibri"/>
                <a:ea typeface="+mn-ea"/>
                <a:cs typeface="Calibri"/>
              </a:rPr>
              <a:t>O o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r>
              <a:rPr lang="en-US" sz="1100" spc="30" dirty="0">
                <a:solidFill>
                  <a:srgbClr val="FFFFFF"/>
                </a:solidFill>
                <a:latin typeface="Calibri"/>
                <a:cs typeface="Calibri"/>
              </a:rPr>
              <a:t> - Vlaanderen</a:t>
            </a:r>
            <a:endParaRPr kumimoji="0" sz="1100" b="0" i="0" u="none" strike="noStrike" kern="1200" cap="none" spc="0" normalizeH="0" baseline="0" noProof="0" dirty="0">
              <a:ln>
                <a:noFill/>
              </a:ln>
              <a:solidFill>
                <a:srgbClr val="333639"/>
              </a:solidFill>
              <a:effectLst/>
              <a:uLnTx/>
              <a:uFillTx/>
              <a:latin typeface="Calibri"/>
              <a:ea typeface="+mn-ea"/>
              <a:cs typeface="Calibri"/>
            </a:endParaRPr>
          </a:p>
        </p:txBody>
      </p:sp>
      <p:sp>
        <p:nvSpPr>
          <p:cNvPr id="56" name="object 56"/>
          <p:cNvSpPr txBox="1"/>
          <p:nvPr/>
        </p:nvSpPr>
        <p:spPr>
          <a:xfrm>
            <a:off x="5316058" y="1374520"/>
            <a:ext cx="97853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n </a:t>
            </a:r>
            <a:r>
              <a:rPr kumimoji="0" sz="1100" b="0" i="0" u="none" strike="noStrike" kern="1200" cap="none" spc="30" normalizeH="0" baseline="0" noProof="0" dirty="0">
                <a:ln>
                  <a:noFill/>
                </a:ln>
                <a:solidFill>
                  <a:srgbClr val="FFFFFF"/>
                </a:solidFill>
                <a:effectLst/>
                <a:uLnTx/>
                <a:uFillTx/>
                <a:latin typeface="Calibri"/>
                <a:ea typeface="+mn-ea"/>
                <a:cs typeface="Calibri"/>
              </a:rPr>
              <a:t>t </a:t>
            </a: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p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25" normalizeH="0" baseline="0" noProof="0" dirty="0">
                <a:ln>
                  <a:noFill/>
                </a:ln>
                <a:solidFill>
                  <a:srgbClr val="FFFFFF"/>
                </a:solidFill>
                <a:effectLst/>
                <a:uLnTx/>
                <a:uFillTx/>
                <a:latin typeface="Calibri"/>
                <a:ea typeface="+mn-ea"/>
                <a:cs typeface="Calibri"/>
              </a:rPr>
              <a:t> 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7" name="object 57"/>
          <p:cNvSpPr txBox="1"/>
          <p:nvPr/>
        </p:nvSpPr>
        <p:spPr>
          <a:xfrm>
            <a:off x="7464152" y="2276872"/>
            <a:ext cx="74549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60" normalizeH="0" baseline="0" noProof="0" dirty="0">
                <a:ln>
                  <a:noFill/>
                </a:ln>
                <a:solidFill>
                  <a:srgbClr val="FFFFFF"/>
                </a:solidFill>
                <a:effectLst/>
                <a:uLnTx/>
                <a:uFillTx/>
                <a:latin typeface="Calibri"/>
                <a:ea typeface="+mn-ea"/>
                <a:cs typeface="Calibri"/>
              </a:rPr>
              <a:t>L </a:t>
            </a:r>
            <a:r>
              <a:rPr kumimoji="0" sz="1100" b="0" i="0" u="none" strike="noStrike" kern="1200" cap="none" spc="35" normalizeH="0" baseline="0" noProof="0" dirty="0">
                <a:ln>
                  <a:noFill/>
                </a:ln>
                <a:solidFill>
                  <a:srgbClr val="FFFFFF"/>
                </a:solidFill>
                <a:effectLst/>
                <a:uLnTx/>
                <a:uFillTx/>
                <a:latin typeface="Calibri"/>
                <a:ea typeface="+mn-ea"/>
                <a:cs typeface="Calibri"/>
              </a:rPr>
              <a:t>i </a:t>
            </a:r>
            <a:r>
              <a:rPr kumimoji="0" sz="1100" b="0" i="0" u="none" strike="noStrike" kern="1200" cap="none" spc="6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b </a:t>
            </a:r>
            <a:r>
              <a:rPr kumimoji="0" sz="1100" b="0" i="0" u="none" strike="noStrike" kern="1200" cap="none" spc="25" normalizeH="0" baseline="0" noProof="0" dirty="0">
                <a:ln>
                  <a:noFill/>
                </a:ln>
                <a:solidFill>
                  <a:srgbClr val="FFFFFF"/>
                </a:solidFill>
                <a:effectLst/>
                <a:uLnTx/>
                <a:uFillTx/>
                <a:latin typeface="Calibri"/>
                <a:ea typeface="+mn-ea"/>
                <a:cs typeface="Calibri"/>
              </a:rPr>
              <a:t>u </a:t>
            </a:r>
            <a:r>
              <a:rPr kumimoji="0" sz="1100" b="0" i="0" u="none" strike="noStrike" kern="1200" cap="none" spc="20" normalizeH="0" baseline="0" noProof="0" dirty="0">
                <a:ln>
                  <a:noFill/>
                </a:ln>
                <a:solidFill>
                  <a:srgbClr val="FFFFFF"/>
                </a:solidFill>
                <a:effectLst/>
                <a:uLnTx/>
                <a:uFillTx/>
                <a:latin typeface="Calibri"/>
                <a:ea typeface="+mn-ea"/>
                <a:cs typeface="Calibri"/>
              </a:rPr>
              <a:t>r</a:t>
            </a:r>
            <a:r>
              <a:rPr kumimoji="0" sz="1100" b="0" i="0" u="none" strike="noStrike" kern="1200" cap="none" spc="-30" normalizeH="0" baseline="0" noProof="0" dirty="0">
                <a:ln>
                  <a:noFill/>
                </a:ln>
                <a:solidFill>
                  <a:srgbClr val="FFFFFF"/>
                </a:solidFill>
                <a:effectLst/>
                <a:uLnTx/>
                <a:uFillTx/>
                <a:latin typeface="Calibri"/>
                <a:ea typeface="+mn-ea"/>
                <a:cs typeface="Calibri"/>
              </a:rPr>
              <a:t> </a:t>
            </a:r>
            <a:r>
              <a:rPr kumimoji="0" sz="1100" b="0" i="0" u="none" strike="noStrike" kern="1200" cap="none" spc="35" normalizeH="0" baseline="0" noProof="0" dirty="0">
                <a:ln>
                  <a:noFill/>
                </a:ln>
                <a:solidFill>
                  <a:srgbClr val="FFFFFF"/>
                </a:solidFill>
                <a:effectLst/>
                <a:uLnTx/>
                <a:uFillTx/>
                <a:latin typeface="Calibri"/>
                <a:ea typeface="+mn-ea"/>
                <a:cs typeface="Calibri"/>
              </a:rPr>
              <a:t>g</a:t>
            </a:r>
            <a:endParaRPr kumimoji="0" sz="1100" b="0" i="0" u="none" strike="noStrike" kern="1200" cap="none" spc="0" normalizeH="0" baseline="0" noProof="0" dirty="0">
              <a:ln>
                <a:noFill/>
              </a:ln>
              <a:solidFill>
                <a:srgbClr val="333639"/>
              </a:solidFill>
              <a:effectLst/>
              <a:uLnTx/>
              <a:uFillTx/>
              <a:latin typeface="Calibri"/>
              <a:ea typeface="+mn-ea"/>
              <a:cs typeface="Calibri"/>
            </a:endParaRPr>
          </a:p>
        </p:txBody>
      </p:sp>
      <p:sp>
        <p:nvSpPr>
          <p:cNvPr id="58" name="object 58"/>
          <p:cNvSpPr txBox="1"/>
          <p:nvPr/>
        </p:nvSpPr>
        <p:spPr>
          <a:xfrm>
            <a:off x="4949215" y="3626693"/>
            <a:ext cx="629920" cy="1625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FFFFFF"/>
                </a:solidFill>
                <a:effectLst/>
                <a:uLnTx/>
                <a:uFillTx/>
                <a:latin typeface="Calibri"/>
                <a:ea typeface="+mn-ea"/>
                <a:cs typeface="Calibri"/>
              </a:rPr>
              <a:t>B </a:t>
            </a:r>
            <a:r>
              <a:rPr kumimoji="0" sz="900" b="0" i="0" u="none" strike="noStrike" kern="1200" cap="none" spc="15" normalizeH="0" baseline="0" noProof="0" dirty="0">
                <a:ln>
                  <a:noFill/>
                </a:ln>
                <a:solidFill>
                  <a:srgbClr val="FFFFFF"/>
                </a:solidFill>
                <a:effectLst/>
                <a:uLnTx/>
                <a:uFillTx/>
                <a:latin typeface="Calibri"/>
                <a:ea typeface="+mn-ea"/>
                <a:cs typeface="Calibri"/>
              </a:rPr>
              <a:t>r </a:t>
            </a:r>
            <a:r>
              <a:rPr kumimoji="0" sz="900" b="0" i="0" u="none" strike="noStrike" kern="1200" cap="none" spc="110" normalizeH="0" baseline="0" noProof="0" dirty="0">
                <a:ln>
                  <a:noFill/>
                </a:ln>
                <a:solidFill>
                  <a:srgbClr val="FFFFFF"/>
                </a:solidFill>
                <a:effectLst/>
                <a:uLnTx/>
                <a:uFillTx/>
                <a:latin typeface="Calibri"/>
                <a:ea typeface="+mn-ea"/>
                <a:cs typeface="Calibri"/>
              </a:rPr>
              <a:t>u </a:t>
            </a:r>
            <a:r>
              <a:rPr kumimoji="0" sz="900" b="0" i="0" u="none" strike="noStrike" kern="1200" cap="none" spc="10" normalizeH="0" baseline="0" noProof="0" dirty="0">
                <a:ln>
                  <a:noFill/>
                </a:ln>
                <a:solidFill>
                  <a:srgbClr val="FFFFFF"/>
                </a:solidFill>
                <a:effectLst/>
                <a:uLnTx/>
                <a:uFillTx/>
                <a:latin typeface="Calibri"/>
                <a:ea typeface="+mn-ea"/>
                <a:cs typeface="Calibri"/>
              </a:rPr>
              <a:t>s </a:t>
            </a:r>
            <a:r>
              <a:rPr kumimoji="0" sz="900" b="0" i="0" u="none" strike="noStrike" kern="1200" cap="none" spc="5" normalizeH="0" baseline="0" noProof="0" dirty="0">
                <a:ln>
                  <a:noFill/>
                </a:ln>
                <a:solidFill>
                  <a:srgbClr val="FFFFFF"/>
                </a:solidFill>
                <a:effectLst/>
                <a:uLnTx/>
                <a:uFillTx/>
                <a:latin typeface="Calibri"/>
                <a:ea typeface="+mn-ea"/>
                <a:cs typeface="Calibri"/>
              </a:rPr>
              <a:t>s </a:t>
            </a:r>
            <a:r>
              <a:rPr kumimoji="0" sz="900" b="0" i="0" u="none" strike="noStrike" kern="1200" cap="none" spc="75" normalizeH="0" baseline="0" noProof="0" dirty="0">
                <a:ln>
                  <a:noFill/>
                </a:ln>
                <a:solidFill>
                  <a:srgbClr val="FFFFFF"/>
                </a:solidFill>
                <a:effectLst/>
                <a:uLnTx/>
                <a:uFillTx/>
                <a:latin typeface="Calibri"/>
                <a:ea typeface="+mn-ea"/>
                <a:cs typeface="Calibri"/>
              </a:rPr>
              <a:t>e</a:t>
            </a:r>
            <a:r>
              <a:rPr kumimoji="0" sz="900" b="0" i="0" u="none" strike="noStrike" kern="1200" cap="none" spc="175" normalizeH="0" baseline="0" noProof="0" dirty="0">
                <a:ln>
                  <a:noFill/>
                </a:ln>
                <a:solidFill>
                  <a:srgbClr val="FFFFFF"/>
                </a:solidFill>
                <a:effectLst/>
                <a:uLnTx/>
                <a:uFillTx/>
                <a:latin typeface="Calibri"/>
                <a:ea typeface="+mn-ea"/>
                <a:cs typeface="Calibri"/>
              </a:rPr>
              <a:t> </a:t>
            </a:r>
            <a:r>
              <a:rPr kumimoji="0" sz="900" b="0" i="0" u="none" strike="noStrike" kern="1200" cap="none" spc="-10" normalizeH="0" baseline="0" noProof="0" dirty="0">
                <a:ln>
                  <a:noFill/>
                </a:ln>
                <a:solidFill>
                  <a:srgbClr val="FFFFFF"/>
                </a:solidFill>
                <a:effectLst/>
                <a:uLnTx/>
                <a:uFillTx/>
                <a:latin typeface="Calibri"/>
                <a:ea typeface="+mn-ea"/>
                <a:cs typeface="Calibri"/>
              </a:rPr>
              <a:t>l</a:t>
            </a:r>
            <a:r>
              <a:rPr kumimoji="0" sz="900" b="0" i="0" u="none" strike="noStrike" kern="1200" cap="none" spc="95" normalizeH="0" baseline="0" noProof="0" dirty="0">
                <a:ln>
                  <a:noFill/>
                </a:ln>
                <a:solidFill>
                  <a:srgbClr val="FFFFFF"/>
                </a:solidFill>
                <a:effectLst/>
                <a:uLnTx/>
                <a:uFillTx/>
                <a:latin typeface="Calibri"/>
                <a:ea typeface="+mn-ea"/>
                <a:cs typeface="Calibri"/>
              </a:rPr>
              <a:t> </a:t>
            </a:r>
            <a:endParaRPr kumimoji="0" sz="900" b="0" i="0" u="none" strike="noStrike" kern="1200" cap="none" spc="0" normalizeH="0" baseline="0" noProof="0">
              <a:ln>
                <a:noFill/>
              </a:ln>
              <a:solidFill>
                <a:srgbClr val="333639"/>
              </a:solidFill>
              <a:effectLst/>
              <a:uLnTx/>
              <a:uFillTx/>
              <a:latin typeface="Calibri"/>
              <a:ea typeface="+mn-ea"/>
              <a:cs typeface="Calibri"/>
            </a:endParaRPr>
          </a:p>
        </p:txBody>
      </p:sp>
      <p:sp>
        <p:nvSpPr>
          <p:cNvPr id="5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7</a:t>
            </a:fld>
            <a:endParaRPr lang="nl-BE" sz="900" dirty="0">
              <a:solidFill>
                <a:schemeClr val="bg1"/>
              </a:solidFill>
            </a:endParaRPr>
          </a:p>
        </p:txBody>
      </p:sp>
    </p:spTree>
    <p:extLst>
      <p:ext uri="{BB962C8B-B14F-4D97-AF65-F5344CB8AC3E}">
        <p14:creationId xmlns:p14="http://schemas.microsoft.com/office/powerpoint/2010/main" val="10858587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839416" y="1298179"/>
            <a:ext cx="6336704" cy="2346845"/>
          </a:xfrm>
          <a:prstGeom prst="rect">
            <a:avLst/>
          </a:prstGeom>
          <a:ln w="25400">
            <a:solidFill>
              <a:schemeClr val="accent5"/>
            </a:solidFill>
          </a:ln>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i="1" dirty="0"/>
              <a:t>E.g.</a:t>
            </a:r>
            <a:r>
              <a:rPr lang="en-US" dirty="0"/>
              <a:t> to start a </a:t>
            </a:r>
            <a:r>
              <a:rPr lang="en-US" dirty="0" err="1"/>
              <a:t>Jupyter</a:t>
            </a:r>
            <a:r>
              <a:rPr lang="en-US" dirty="0"/>
              <a:t> notebook</a:t>
            </a:r>
          </a:p>
          <a:p>
            <a:pPr marL="324000" indent="-324000">
              <a:buBlip>
                <a:blip r:embed="rId2"/>
              </a:buBlip>
            </a:pPr>
            <a:r>
              <a:rPr lang="en-US" dirty="0"/>
              <a:t> Pick a valid </a:t>
            </a:r>
            <a:r>
              <a:rPr lang="en-US" dirty="0" err="1"/>
              <a:t>Slurm</a:t>
            </a:r>
            <a:r>
              <a:rPr lang="en-US" dirty="0"/>
              <a:t> credit account</a:t>
            </a:r>
          </a:p>
          <a:p>
            <a:pPr marL="324000" indent="-324000">
              <a:buBlip>
                <a:blip r:embed="rId2"/>
              </a:buBlip>
            </a:pPr>
            <a:r>
              <a:rPr lang="en-US" dirty="0"/>
              <a:t> Default partition for most apps: </a:t>
            </a:r>
            <a:r>
              <a:rPr lang="en-US" i="1" dirty="0"/>
              <a:t>interactive</a:t>
            </a:r>
            <a:br>
              <a:rPr lang="en-US" dirty="0"/>
            </a:br>
            <a:r>
              <a:rPr lang="en-US" dirty="0"/>
              <a:t> (interactive: max 8 cores, 1 GPU instance, 16 </a:t>
            </a:r>
            <a:r>
              <a:rPr lang="en-US" dirty="0" err="1"/>
              <a:t>hr</a:t>
            </a:r>
            <a:r>
              <a:rPr lang="en-US" dirty="0"/>
              <a:t>)</a:t>
            </a:r>
          </a:p>
          <a:p>
            <a:pPr marL="324000" indent="-324000">
              <a:buBlip>
                <a:blip r:embed="rId2"/>
              </a:buBlip>
            </a:pPr>
            <a:r>
              <a:rPr lang="en-US" dirty="0"/>
              <a:t> Default resources:</a:t>
            </a:r>
            <a:br>
              <a:rPr lang="en-US" dirty="0"/>
            </a:br>
            <a:r>
              <a:rPr lang="en-US" dirty="0"/>
              <a:t> 1 core, 1 hour, 3400 MB RAM, no GPU</a:t>
            </a:r>
          </a:p>
        </p:txBody>
      </p:sp>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70</a:t>
            </a:fld>
            <a:endParaRPr lang="nl-BE" sz="900" dirty="0">
              <a:solidFill>
                <a:schemeClr val="bg1"/>
              </a:solidFill>
            </a:endParaRPr>
          </a:p>
        </p:txBody>
      </p:sp>
      <p:grpSp>
        <p:nvGrpSpPr>
          <p:cNvPr id="10" name="Group 9"/>
          <p:cNvGrpSpPr/>
          <p:nvPr/>
        </p:nvGrpSpPr>
        <p:grpSpPr>
          <a:xfrm>
            <a:off x="7752184" y="0"/>
            <a:ext cx="3764786" cy="6093296"/>
            <a:chOff x="7752184" y="0"/>
            <a:chExt cx="3764786" cy="6093296"/>
          </a:xfrm>
        </p:grpSpPr>
        <p:pic>
          <p:nvPicPr>
            <p:cNvPr id="8" name="Picture 7" descr="A screenshot of a computer&#10;&#10;Description automatically generated with medium confidence">
              <a:extLst>
                <a:ext uri="{FF2B5EF4-FFF2-40B4-BE49-F238E27FC236}">
                  <a16:creationId xmlns:a16="http://schemas.microsoft.com/office/drawing/2014/main" id="{7DDD3335-622A-4DB4-93CC-1985614A60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2184" y="0"/>
              <a:ext cx="3764786" cy="6093296"/>
            </a:xfrm>
            <a:prstGeom prst="rect">
              <a:avLst/>
            </a:prstGeom>
          </p:spPr>
        </p:pic>
        <p:sp>
          <p:nvSpPr>
            <p:cNvPr id="3" name="Rectangle 2"/>
            <p:cNvSpPr/>
            <p:nvPr/>
          </p:nvSpPr>
          <p:spPr>
            <a:xfrm>
              <a:off x="9084762" y="1228255"/>
              <a:ext cx="703766" cy="18126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700" dirty="0">
                <a:solidFill>
                  <a:srgbClr val="84625E"/>
                </a:solidFill>
              </a:endParaRPr>
            </a:p>
          </p:txBody>
        </p:sp>
        <p:sp>
          <p:nvSpPr>
            <p:cNvPr id="9" name="Rectangle 8"/>
            <p:cNvSpPr/>
            <p:nvPr/>
          </p:nvSpPr>
          <p:spPr>
            <a:xfrm>
              <a:off x="9048328" y="1226731"/>
              <a:ext cx="703766" cy="1812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700" dirty="0">
                  <a:solidFill>
                    <a:srgbClr val="84625E"/>
                  </a:solidFill>
                </a:rPr>
                <a:t>lp_myproject</a:t>
              </a:r>
              <a:endParaRPr lang="en-GB" sz="700" dirty="0">
                <a:solidFill>
                  <a:srgbClr val="84625E"/>
                </a:solidFill>
              </a:endParaRPr>
            </a:p>
          </p:txBody>
        </p:sp>
      </p:gr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Resources</a:t>
            </a:r>
            <a:endParaRPr lang="pl-PL" altLang="en-US" sz="3200" dirty="0"/>
          </a:p>
        </p:txBody>
      </p:sp>
      <p:pic>
        <p:nvPicPr>
          <p:cNvPr id="12" name="Picture 11"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Tree>
    <p:extLst>
      <p:ext uri="{BB962C8B-B14F-4D97-AF65-F5344CB8AC3E}">
        <p14:creationId xmlns:p14="http://schemas.microsoft.com/office/powerpoint/2010/main" val="18749757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63562" y="4221088"/>
            <a:ext cx="1724126"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Software</a:t>
            </a:r>
          </a:p>
        </p:txBody>
      </p:sp>
      <p:sp>
        <p:nvSpPr>
          <p:cNvPr id="6" name="Slide Number Placeholder 5"/>
          <p:cNvSpPr>
            <a:spLocks noGrp="1"/>
          </p:cNvSpPr>
          <p:nvPr>
            <p:ph type="sldNum" sz="quarter" idx="12"/>
          </p:nvPr>
        </p:nvSpPr>
        <p:spPr/>
        <p:txBody>
          <a:bodyPr/>
          <a:lstStyle/>
          <a:p>
            <a:fld id="{A2912448-FEEC-49E8-9588-2DF1F90D57C2}" type="slidenum">
              <a:rPr lang="en-US" smtClean="0"/>
              <a:t>71</a:t>
            </a:fld>
            <a:endParaRPr lang="en-US"/>
          </a:p>
        </p:txBody>
      </p:sp>
    </p:spTree>
    <p:extLst>
      <p:ext uri="{BB962C8B-B14F-4D97-AF65-F5344CB8AC3E}">
        <p14:creationId xmlns:p14="http://schemas.microsoft.com/office/powerpoint/2010/main" val="1648996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1145018"/>
            <a:ext cx="10515600" cy="2644022"/>
          </a:xfrm>
        </p:spPr>
        <p:txBody>
          <a:bodyPr>
            <a:noAutofit/>
          </a:bodyPr>
          <a:lstStyle/>
          <a:p>
            <a:pPr marL="172800" indent="-324000">
              <a:buBlip>
                <a:blip r:embed="rId2"/>
              </a:buBlip>
            </a:pPr>
            <a:r>
              <a:rPr lang="en-US" sz="2000" dirty="0"/>
              <a:t>OS: Rocky Linux 8.10</a:t>
            </a:r>
          </a:p>
          <a:p>
            <a:pPr marL="172800" indent="-324000">
              <a:lnSpc>
                <a:spcPct val="120000"/>
              </a:lnSpc>
              <a:buBlip>
                <a:blip r:embed="rId2"/>
              </a:buBlip>
            </a:pPr>
            <a:r>
              <a:rPr lang="en-US" sz="2000" dirty="0"/>
              <a:t>Toolchains:</a:t>
            </a:r>
          </a:p>
          <a:p>
            <a:pPr marL="515700" lvl="1" indent="-324000">
              <a:lnSpc>
                <a:spcPct val="120000"/>
              </a:lnSpc>
              <a:buClr>
                <a:srgbClr val="DB6C30"/>
              </a:buClr>
            </a:pPr>
            <a:r>
              <a:rPr lang="en-US" sz="1600" i="1" dirty="0"/>
              <a:t>intel</a:t>
            </a:r>
            <a:r>
              <a:rPr lang="en-US" sz="1600" dirty="0"/>
              <a:t> (</a:t>
            </a:r>
            <a:r>
              <a:rPr lang="en-US" sz="1600" dirty="0" err="1"/>
              <a:t>icc</a:t>
            </a:r>
            <a:r>
              <a:rPr lang="en-US" sz="1600" dirty="0"/>
              <a:t>, </a:t>
            </a:r>
            <a:r>
              <a:rPr lang="en-US" sz="1600" dirty="0" err="1"/>
              <a:t>icpc</a:t>
            </a:r>
            <a:r>
              <a:rPr lang="en-US" sz="1600" dirty="0"/>
              <a:t>, </a:t>
            </a:r>
            <a:r>
              <a:rPr lang="en-US" sz="1600" dirty="0" err="1"/>
              <a:t>ifort</a:t>
            </a:r>
            <a:r>
              <a:rPr lang="en-US" sz="1600" dirty="0"/>
              <a:t>; Intel MPI; Intel MKL)</a:t>
            </a:r>
          </a:p>
          <a:p>
            <a:pPr marL="515700" lvl="1" indent="-324000">
              <a:lnSpc>
                <a:spcPct val="120000"/>
              </a:lnSpc>
              <a:buClr>
                <a:srgbClr val="DB6C30"/>
              </a:buClr>
            </a:pPr>
            <a:r>
              <a:rPr lang="en-US" sz="1600" i="1" dirty="0" err="1"/>
              <a:t>foss</a:t>
            </a:r>
            <a:r>
              <a:rPr lang="en-US" sz="1600" dirty="0"/>
              <a:t> (</a:t>
            </a:r>
            <a:r>
              <a:rPr lang="en-US" sz="1600" dirty="0" err="1"/>
              <a:t>gcc</a:t>
            </a:r>
            <a:r>
              <a:rPr lang="en-US" sz="1600" dirty="0"/>
              <a:t>, g++, </a:t>
            </a:r>
            <a:r>
              <a:rPr lang="en-US" sz="1600" dirty="0" err="1"/>
              <a:t>gfortran</a:t>
            </a:r>
            <a:r>
              <a:rPr lang="en-US" sz="1600" dirty="0"/>
              <a:t>; </a:t>
            </a:r>
            <a:r>
              <a:rPr lang="en-US" sz="1600" dirty="0" err="1"/>
              <a:t>OpenMPI</a:t>
            </a:r>
            <a:r>
              <a:rPr lang="en-US" sz="1600" dirty="0"/>
              <a:t>; </a:t>
            </a:r>
            <a:r>
              <a:rPr lang="en-US" sz="1600" dirty="0" err="1"/>
              <a:t>ScaLAPACK</a:t>
            </a:r>
            <a:r>
              <a:rPr lang="en-US" sz="1600" dirty="0"/>
              <a:t>, </a:t>
            </a:r>
            <a:r>
              <a:rPr lang="en-US" sz="1600" dirty="0" err="1"/>
              <a:t>OpenBLAS</a:t>
            </a:r>
            <a:r>
              <a:rPr lang="en-US" sz="1600" dirty="0"/>
              <a:t>, FFTW)</a:t>
            </a:r>
          </a:p>
          <a:p>
            <a:pPr marL="515700" lvl="1" indent="-324000">
              <a:lnSpc>
                <a:spcPct val="120000"/>
              </a:lnSpc>
              <a:buClr>
                <a:srgbClr val="DB6C30"/>
              </a:buClr>
            </a:pPr>
            <a:r>
              <a:rPr lang="en-US" sz="1600" dirty="0"/>
              <a:t>Toolchain year on Genius from 2018a onwards; on </a:t>
            </a:r>
            <a:r>
              <a:rPr lang="en-US" sz="1600" dirty="0" err="1"/>
              <a:t>wICE</a:t>
            </a:r>
            <a:r>
              <a:rPr lang="en-US" sz="1600" dirty="0"/>
              <a:t> from 2021a onwards</a:t>
            </a:r>
          </a:p>
          <a:p>
            <a:pPr marL="172800" indent="-324000">
              <a:buBlip>
                <a:blip r:embed="rId2"/>
              </a:buBlip>
            </a:pPr>
            <a:r>
              <a:rPr lang="en-US" sz="2000" dirty="0"/>
              <a:t>Note: not all toolchains are compatible with each other (conflicting dependencies)</a:t>
            </a:r>
            <a:br>
              <a:rPr lang="en-US" sz="2000" dirty="0"/>
            </a:br>
            <a:r>
              <a:rPr lang="en-US" sz="2000" dirty="0"/>
              <a:t>   For example, </a:t>
            </a:r>
            <a:r>
              <a:rPr lang="en-US" sz="2000" b="1" dirty="0"/>
              <a:t>never mix …-</a:t>
            </a:r>
            <a:r>
              <a:rPr lang="en-US" sz="2000" b="1" i="1" dirty="0" err="1"/>
              <a:t>foss</a:t>
            </a:r>
            <a:r>
              <a:rPr lang="en-US" sz="2000" b="1" dirty="0"/>
              <a:t>-… and …-</a:t>
            </a:r>
            <a:r>
              <a:rPr lang="en-US" sz="2000" b="1" i="1" dirty="0"/>
              <a:t>intel</a:t>
            </a:r>
            <a:r>
              <a:rPr lang="en-US" sz="2000" b="1" dirty="0"/>
              <a:t>-… </a:t>
            </a:r>
            <a:r>
              <a:rPr lang="en-US" sz="2000" dirty="0"/>
              <a:t>modules</a:t>
            </a:r>
          </a:p>
          <a:p>
            <a:pPr marL="0" indent="0">
              <a:buNone/>
            </a:pPr>
            <a:endParaRPr lang="en-US" sz="1800"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72</a:t>
            </a:fld>
            <a:endParaRPr lang="nl-BE"/>
          </a:p>
        </p:txBody>
      </p:sp>
      <p:sp>
        <p:nvSpPr>
          <p:cNvPr id="12" name="Rectangle 11"/>
          <p:cNvSpPr/>
          <p:nvPr/>
        </p:nvSpPr>
        <p:spPr>
          <a:xfrm>
            <a:off x="1791010" y="3731186"/>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1791010" y="410538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1791010" y="4479574"/>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Rectangle 14"/>
          <p:cNvSpPr/>
          <p:nvPr/>
        </p:nvSpPr>
        <p:spPr>
          <a:xfrm>
            <a:off x="1791010" y="4853768"/>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tangle 15"/>
          <p:cNvSpPr/>
          <p:nvPr/>
        </p:nvSpPr>
        <p:spPr>
          <a:xfrm>
            <a:off x="1791010" y="522796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6" name="Table 5"/>
          <p:cNvGraphicFramePr>
            <a:graphicFrameLocks noGrp="1"/>
          </p:cNvGraphicFramePr>
          <p:nvPr>
            <p:extLst>
              <p:ext uri="{D42A27DB-BD31-4B8C-83A1-F6EECF244321}">
                <p14:modId xmlns:p14="http://schemas.microsoft.com/office/powerpoint/2010/main" val="888350082"/>
              </p:ext>
            </p:extLst>
          </p:nvPr>
        </p:nvGraphicFramePr>
        <p:xfrm>
          <a:off x="610662" y="3771096"/>
          <a:ext cx="10515600" cy="2682240"/>
        </p:xfrm>
        <a:graphic>
          <a:graphicData uri="http://schemas.openxmlformats.org/drawingml/2006/table">
            <a:tbl>
              <a:tblPr firstRow="1" bandRow="1">
                <a:tableStyleId>{5C22544A-7EE6-4342-B048-85BDC9FD1C3A}</a:tableStyleId>
              </a:tblPr>
              <a:tblGrid>
                <a:gridCol w="5773370">
                  <a:extLst>
                    <a:ext uri="{9D8B030D-6E8A-4147-A177-3AD203B41FA5}">
                      <a16:colId xmlns:a16="http://schemas.microsoft.com/office/drawing/2014/main" val="4156501750"/>
                    </a:ext>
                  </a:extLst>
                </a:gridCol>
                <a:gridCol w="4742230">
                  <a:extLst>
                    <a:ext uri="{9D8B030D-6E8A-4147-A177-3AD203B41FA5}">
                      <a16:colId xmlns:a16="http://schemas.microsoft.com/office/drawing/2014/main" val="3947363681"/>
                    </a:ext>
                  </a:extLst>
                </a:gridCol>
              </a:tblGrid>
              <a:tr h="288019">
                <a:tc>
                  <a:txBody>
                    <a:bodyPr/>
                    <a:lstStyle/>
                    <a:p>
                      <a:r>
                        <a:rPr lang="en-US" sz="1600" dirty="0"/>
                        <a:t>Command</a:t>
                      </a:r>
                      <a:endParaRPr lang="nl-BE" sz="1600" dirty="0"/>
                    </a:p>
                  </a:txBody>
                  <a:tcPr/>
                </a:tc>
                <a:tc>
                  <a:txBody>
                    <a:bodyPr/>
                    <a:lstStyle/>
                    <a:p>
                      <a:r>
                        <a:rPr lang="en-US" sz="1600" dirty="0"/>
                        <a:t>Remark</a:t>
                      </a:r>
                      <a:endParaRPr lang="nl-BE" sz="1600" dirty="0"/>
                    </a:p>
                  </a:txBody>
                  <a:tcPr/>
                </a:tc>
                <a:extLst>
                  <a:ext uri="{0D108BD9-81ED-4DB2-BD59-A6C34878D82A}">
                    <a16:rowId xmlns:a16="http://schemas.microsoft.com/office/drawing/2014/main" val="3741445228"/>
                  </a:ext>
                </a:extLst>
              </a:tr>
              <a:tr h="288019">
                <a:tc>
                  <a:txBody>
                    <a:bodyPr/>
                    <a:lstStyle/>
                    <a:p>
                      <a:r>
                        <a:rPr lang="en-US" sz="1600" dirty="0">
                          <a:latin typeface="Courier New" panose="02070309020205020404" pitchFamily="49" charset="0"/>
                          <a:cs typeface="Courier New" panose="02070309020205020404" pitchFamily="49" charset="0"/>
                        </a:rPr>
                        <a:t>module</a:t>
                      </a:r>
                      <a:r>
                        <a:rPr lang="en-US" sz="1600" baseline="0" dirty="0">
                          <a:latin typeface="Courier New" panose="02070309020205020404" pitchFamily="49" charset="0"/>
                          <a:cs typeface="Courier New" panose="02070309020205020404" pitchFamily="49" charset="0"/>
                        </a:rPr>
                        <a:t> </a:t>
                      </a:r>
                      <a:r>
                        <a:rPr lang="en-US" sz="1600" baseline="0" dirty="0" err="1">
                          <a:latin typeface="Courier New" panose="02070309020205020404" pitchFamily="49" charset="0"/>
                          <a:cs typeface="Courier New" panose="02070309020205020404" pitchFamily="49" charset="0"/>
                        </a:rPr>
                        <a:t>av</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available modules</a:t>
                      </a:r>
                      <a:endParaRPr lang="nl-BE" sz="1600" dirty="0"/>
                    </a:p>
                  </a:txBody>
                  <a:tcPr/>
                </a:tc>
                <a:extLst>
                  <a:ext uri="{0D108BD9-81ED-4DB2-BD59-A6C34878D82A}">
                    <a16:rowId xmlns:a16="http://schemas.microsoft.com/office/drawing/2014/main" val="3705576117"/>
                  </a:ext>
                </a:extLst>
              </a:tr>
              <a:tr h="288019">
                <a:tc>
                  <a:txBody>
                    <a:bodyPr/>
                    <a:lstStyle/>
                    <a:p>
                      <a:r>
                        <a:rPr lang="en-US" sz="1600" dirty="0">
                          <a:latin typeface="Courier New" panose="02070309020205020404" pitchFamily="49" charset="0"/>
                          <a:cs typeface="Courier New" panose="02070309020205020404" pitchFamily="49" charset="0"/>
                        </a:rPr>
                        <a:t>module </a:t>
                      </a:r>
                      <a:r>
                        <a:rPr lang="en-US" sz="1600" dirty="0" err="1">
                          <a:latin typeface="Courier New" panose="02070309020205020404" pitchFamily="49" charset="0"/>
                          <a:cs typeface="Courier New" panose="02070309020205020404" pitchFamily="49" charset="0"/>
                        </a:rPr>
                        <a:t>av</a:t>
                      </a:r>
                      <a:r>
                        <a:rPr lang="en-US" sz="1600" dirty="0">
                          <a:latin typeface="Courier New" panose="02070309020205020404" pitchFamily="49" charset="0"/>
                          <a:cs typeface="Courier New" panose="02070309020205020404" pitchFamily="49" charset="0"/>
                        </a:rPr>
                        <a:t> Python</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Python-related</a:t>
                      </a:r>
                      <a:r>
                        <a:rPr lang="en-US" sz="1600" baseline="0" dirty="0"/>
                        <a:t> modules</a:t>
                      </a:r>
                      <a:endParaRPr lang="nl-BE" sz="1600" dirty="0"/>
                    </a:p>
                  </a:txBody>
                  <a:tcPr/>
                </a:tc>
                <a:extLst>
                  <a:ext uri="{0D108BD9-81ED-4DB2-BD59-A6C34878D82A}">
                    <a16:rowId xmlns:a16="http://schemas.microsoft.com/office/drawing/2014/main" val="3648460249"/>
                  </a:ext>
                </a:extLst>
              </a:tr>
              <a:tr h="288019">
                <a:tc>
                  <a:txBody>
                    <a:bodyPr/>
                    <a:lstStyle/>
                    <a:p>
                      <a:r>
                        <a:rPr lang="en-US" sz="1600" dirty="0">
                          <a:latin typeface="Courier New" panose="02070309020205020404" pitchFamily="49" charset="0"/>
                          <a:cs typeface="Courier New" panose="02070309020205020404" pitchFamily="49" charset="0"/>
                        </a:rPr>
                        <a:t>module spider Python</a:t>
                      </a:r>
                      <a:endParaRPr lang="nl-BE" sz="1600" dirty="0">
                        <a:latin typeface="Courier New" panose="02070309020205020404" pitchFamily="49" charset="0"/>
                        <a:cs typeface="Courier New" panose="02070309020205020404" pitchFamily="49" charset="0"/>
                      </a:endParaRPr>
                    </a:p>
                  </a:txBody>
                  <a:tcPr/>
                </a:tc>
                <a:tc>
                  <a:txBody>
                    <a:bodyPr/>
                    <a:lstStyle/>
                    <a:p>
                      <a:r>
                        <a:rPr lang="nl-BE" sz="1600" dirty="0"/>
                        <a:t>Get more info</a:t>
                      </a:r>
                    </a:p>
                  </a:txBody>
                  <a:tcPr/>
                </a:tc>
                <a:extLst>
                  <a:ext uri="{0D108BD9-81ED-4DB2-BD59-A6C34878D82A}">
                    <a16:rowId xmlns:a16="http://schemas.microsoft.com/office/drawing/2014/main" val="1618289940"/>
                  </a:ext>
                </a:extLst>
              </a:tr>
              <a:tr h="288019">
                <a:tc>
                  <a:txBody>
                    <a:bodyPr/>
                    <a:lstStyle/>
                    <a:p>
                      <a:r>
                        <a:rPr lang="en-US" sz="1600" dirty="0">
                          <a:latin typeface="Courier New" panose="02070309020205020404" pitchFamily="49" charset="0"/>
                          <a:cs typeface="Courier New" panose="02070309020205020404" pitchFamily="49" charset="0"/>
                        </a:rPr>
                        <a:t>module load Python/3.12.3-GCCcore-13.3.0</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Load a specific module</a:t>
                      </a:r>
                      <a:endParaRPr lang="nl-BE" sz="1600" dirty="0"/>
                    </a:p>
                  </a:txBody>
                  <a:tcPr/>
                </a:tc>
                <a:extLst>
                  <a:ext uri="{0D108BD9-81ED-4DB2-BD59-A6C34878D82A}">
                    <a16:rowId xmlns:a16="http://schemas.microsoft.com/office/drawing/2014/main" val="4161769664"/>
                  </a:ext>
                </a:extLst>
              </a:tr>
              <a:tr h="288019">
                <a:tc>
                  <a:txBody>
                    <a:bodyPr/>
                    <a:lstStyle/>
                    <a:p>
                      <a:r>
                        <a:rPr lang="en-US" sz="1600" dirty="0">
                          <a:latin typeface="Courier New" panose="02070309020205020404" pitchFamily="49" charset="0"/>
                          <a:cs typeface="Courier New" panose="02070309020205020404" pitchFamily="49" charset="0"/>
                        </a:rPr>
                        <a:t>module list</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loaded modules and their dependencies</a:t>
                      </a:r>
                      <a:endParaRPr lang="nl-BE" sz="1600" dirty="0"/>
                    </a:p>
                  </a:txBody>
                  <a:tcPr/>
                </a:tc>
                <a:extLst>
                  <a:ext uri="{0D108BD9-81ED-4DB2-BD59-A6C34878D82A}">
                    <a16:rowId xmlns:a16="http://schemas.microsoft.com/office/drawing/2014/main" val="3663350736"/>
                  </a:ext>
                </a:extLst>
              </a:tr>
              <a:tr h="288019">
                <a:tc>
                  <a:txBody>
                    <a:bodyPr/>
                    <a:lstStyle/>
                    <a:p>
                      <a:r>
                        <a:rPr lang="en-US" sz="1600" dirty="0">
                          <a:latin typeface="Courier New" panose="02070309020205020404" pitchFamily="49" charset="0"/>
                          <a:cs typeface="Courier New" panose="02070309020205020404" pitchFamily="49" charset="0"/>
                        </a:rPr>
                        <a:t>module unload Python/3.12.3-GCCcore-13.3.0</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Unload a module (but dependencies still stay)</a:t>
                      </a:r>
                      <a:endParaRPr lang="nl-BE" sz="1600" dirty="0"/>
                    </a:p>
                  </a:txBody>
                  <a:tcPr/>
                </a:tc>
                <a:extLst>
                  <a:ext uri="{0D108BD9-81ED-4DB2-BD59-A6C34878D82A}">
                    <a16:rowId xmlns:a16="http://schemas.microsoft.com/office/drawing/2014/main" val="1501394509"/>
                  </a:ext>
                </a:extLst>
              </a:tr>
              <a:tr h="288019">
                <a:tc>
                  <a:txBody>
                    <a:bodyPr/>
                    <a:lstStyle/>
                    <a:p>
                      <a:r>
                        <a:rPr lang="en-US" sz="1600" dirty="0">
                          <a:latin typeface="Courier New" panose="02070309020205020404" pitchFamily="49" charset="0"/>
                          <a:cs typeface="Courier New" panose="02070309020205020404" pitchFamily="49" charset="0"/>
                        </a:rPr>
                        <a:t>module</a:t>
                      </a:r>
                      <a:r>
                        <a:rPr lang="en-US" sz="1600" baseline="0" dirty="0">
                          <a:latin typeface="Courier New" panose="02070309020205020404" pitchFamily="49" charset="0"/>
                          <a:cs typeface="Courier New" panose="02070309020205020404" pitchFamily="49" charset="0"/>
                        </a:rPr>
                        <a:t> purge</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Remove all modules</a:t>
                      </a:r>
                      <a:r>
                        <a:rPr lang="en-US" sz="1600" baseline="0" dirty="0"/>
                        <a:t> from your work session</a:t>
                      </a:r>
                      <a:endParaRPr lang="nl-BE" sz="1600" dirty="0"/>
                    </a:p>
                  </a:txBody>
                  <a:tcPr/>
                </a:tc>
                <a:extLst>
                  <a:ext uri="{0D108BD9-81ED-4DB2-BD59-A6C34878D82A}">
                    <a16:rowId xmlns:a16="http://schemas.microsoft.com/office/drawing/2014/main" val="4143998482"/>
                  </a:ext>
                </a:extLst>
              </a:tr>
            </a:tbl>
          </a:graphicData>
        </a:graphic>
      </p:graphicFrame>
      <p:sp>
        <p:nvSpPr>
          <p:cNvPr id="1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Software: Centrally installed modules</a:t>
            </a:r>
            <a:endParaRPr lang="pl-PL" altLang="en-US" sz="3200" dirty="0"/>
          </a:p>
        </p:txBody>
      </p:sp>
    </p:spTree>
    <p:extLst>
      <p:ext uri="{BB962C8B-B14F-4D97-AF65-F5344CB8AC3E}">
        <p14:creationId xmlns:p14="http://schemas.microsoft.com/office/powerpoint/2010/main" val="2128373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1330084"/>
            <a:ext cx="10515600" cy="3611084"/>
          </a:xfrm>
          <a:ln w="25400">
            <a:solidFill>
              <a:schemeClr val="accent5"/>
            </a:solidFill>
          </a:ln>
        </p:spPr>
        <p:txBody>
          <a:bodyPr anchor="ctr">
            <a:normAutofit/>
          </a:bodyPr>
          <a:lstStyle/>
          <a:p>
            <a:pPr marL="324000" indent="-324000">
              <a:buBlip>
                <a:blip r:embed="rId2"/>
              </a:buBlip>
            </a:pPr>
            <a:r>
              <a:rPr lang="en-US" sz="2000" dirty="0"/>
              <a:t>If you need a software package that is not yet available as a module,</a:t>
            </a:r>
            <a:br>
              <a:rPr lang="en-US" sz="2000" dirty="0"/>
            </a:br>
            <a:r>
              <a:rPr lang="en-US" sz="2000" dirty="0"/>
              <a:t>you can ask us to provide it</a:t>
            </a:r>
          </a:p>
          <a:p>
            <a:pPr marL="666900" lvl="1" indent="-324000">
              <a:buBlip>
                <a:blip r:embed="rId2"/>
              </a:buBlip>
            </a:pPr>
            <a:r>
              <a:rPr lang="en-US" dirty="0"/>
              <a:t>For Python and R packages, however, we prefer that you install it yourself</a:t>
            </a:r>
          </a:p>
          <a:p>
            <a:pPr marL="666900" lvl="1" indent="-324000">
              <a:buBlip>
                <a:blip r:embed="rId2"/>
              </a:buBlip>
            </a:pPr>
            <a:r>
              <a:rPr lang="en-US" sz="1700" dirty="0"/>
              <a:t>Read more about </a:t>
            </a:r>
            <a:r>
              <a:rPr lang="en-US" sz="1700" dirty="0">
                <a:hlinkClick r:id="rId3"/>
              </a:rPr>
              <a:t>Python Package Management</a:t>
            </a:r>
            <a:endParaRPr lang="en-US" sz="1700" dirty="0"/>
          </a:p>
          <a:p>
            <a:pPr marL="666900" lvl="1" indent="-324000">
              <a:buBlip>
                <a:blip r:embed="rId2"/>
              </a:buBlip>
            </a:pPr>
            <a:r>
              <a:rPr lang="en-US" sz="1700" dirty="0"/>
              <a:t>Read more about </a:t>
            </a:r>
            <a:r>
              <a:rPr lang="en-US" sz="1700" dirty="0">
                <a:hlinkClick r:id="rId4"/>
              </a:rPr>
              <a:t>R Package Management</a:t>
            </a:r>
            <a:endParaRPr lang="en-US" sz="1700" dirty="0"/>
          </a:p>
          <a:p>
            <a:pPr marL="666900" lvl="1" indent="-324000">
              <a:buBlip>
                <a:blip r:embed="rId2"/>
              </a:buBlip>
            </a:pPr>
            <a:endParaRPr lang="en-US" sz="1700" dirty="0"/>
          </a:p>
          <a:p>
            <a:pPr marL="324000" indent="-324000">
              <a:buBlip>
                <a:blip r:embed="rId2"/>
              </a:buBlip>
            </a:pPr>
            <a:r>
              <a:rPr lang="en-US" sz="2000" dirty="0"/>
              <a:t>If you want to compile software yourself:</a:t>
            </a:r>
          </a:p>
          <a:p>
            <a:pPr marL="666900" lvl="1" indent="-324000">
              <a:buBlip>
                <a:blip r:embed="rId2"/>
              </a:buBlip>
            </a:pPr>
            <a:r>
              <a:rPr lang="en-US" dirty="0"/>
              <a:t>Best install it in your VSC_DATA </a:t>
            </a:r>
          </a:p>
          <a:p>
            <a:pPr marL="666900" lvl="1" indent="-324000">
              <a:buBlip>
                <a:blip r:embed="rId2"/>
              </a:buBlip>
            </a:pPr>
            <a:r>
              <a:rPr lang="en-US" dirty="0"/>
              <a:t>Use </a:t>
            </a:r>
            <a:r>
              <a:rPr lang="en-US" i="1" dirty="0"/>
              <a:t>intel</a:t>
            </a:r>
            <a:r>
              <a:rPr lang="en-US" dirty="0"/>
              <a:t> or </a:t>
            </a:r>
            <a:r>
              <a:rPr lang="en-US" i="1" dirty="0" err="1"/>
              <a:t>foss</a:t>
            </a:r>
            <a:r>
              <a:rPr lang="en-US" dirty="0"/>
              <a:t> toolchains</a:t>
            </a:r>
          </a:p>
          <a:p>
            <a:pPr marL="666900" lvl="1" indent="-324000">
              <a:buBlip>
                <a:blip r:embed="rId2"/>
              </a:buBlip>
            </a:pPr>
            <a:r>
              <a:rPr lang="en-US" dirty="0"/>
              <a:t>Compile your code on a compute node (with interactive job)</a:t>
            </a:r>
          </a:p>
          <a:p>
            <a:pPr marL="666900" lvl="1" indent="-324000">
              <a:buBlip>
                <a:blip r:embed="rId2"/>
              </a:buBlip>
            </a:pPr>
            <a:r>
              <a:rPr lang="en-US" dirty="0"/>
              <a:t>If you run into problems, don’t hesitate to contact us</a:t>
            </a:r>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73</a:t>
            </a:fld>
            <a:endParaRPr lang="nl-BE"/>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Software: Your specific needs</a:t>
            </a:r>
            <a:endParaRPr lang="pl-PL" altLang="en-US" sz="3200" dirty="0"/>
          </a:p>
        </p:txBody>
      </p:sp>
    </p:spTree>
    <p:extLst>
      <p:ext uri="{BB962C8B-B14F-4D97-AF65-F5344CB8AC3E}">
        <p14:creationId xmlns:p14="http://schemas.microsoft.com/office/powerpoint/2010/main" val="23314128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983432" y="4140369"/>
            <a:ext cx="3575979"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Starting to compute</a:t>
            </a:r>
          </a:p>
        </p:txBody>
      </p:sp>
      <p:sp>
        <p:nvSpPr>
          <p:cNvPr id="6" name="Slide Number Placeholder 5"/>
          <p:cNvSpPr>
            <a:spLocks noGrp="1"/>
          </p:cNvSpPr>
          <p:nvPr>
            <p:ph type="sldNum" sz="quarter" idx="12"/>
          </p:nvPr>
        </p:nvSpPr>
        <p:spPr/>
        <p:txBody>
          <a:bodyPr/>
          <a:lstStyle/>
          <a:p>
            <a:fld id="{A2912448-FEEC-49E8-9588-2DF1F90D57C2}" type="slidenum">
              <a:rPr lang="en-US" smtClean="0"/>
              <a:t>74</a:t>
            </a:fld>
            <a:endParaRPr lang="en-US"/>
          </a:p>
        </p:txBody>
      </p:sp>
    </p:spTree>
    <p:extLst>
      <p:ext uri="{BB962C8B-B14F-4D97-AF65-F5344CB8AC3E}">
        <p14:creationId xmlns:p14="http://schemas.microsoft.com/office/powerpoint/2010/main" val="35273512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75</a:t>
            </a:fld>
            <a:endParaRPr lang="nl-BE" dirty="0"/>
          </a:p>
        </p:txBody>
      </p:sp>
      <p:sp>
        <p:nvSpPr>
          <p:cNvPr id="12291" name="Rectangle 3"/>
          <p:cNvSpPr>
            <a:spLocks noGrp="1" noChangeArrowheads="1"/>
          </p:cNvSpPr>
          <p:nvPr>
            <p:ph idx="1"/>
          </p:nvPr>
        </p:nvSpPr>
        <p:spPr>
          <a:xfrm>
            <a:off x="720000" y="1155724"/>
            <a:ext cx="8544352" cy="3281388"/>
          </a:xfrm>
          <a:ln w="25400">
            <a:solidFill>
              <a:schemeClr val="accent5"/>
            </a:solidFill>
          </a:ln>
        </p:spPr>
        <p:txBody>
          <a:bodyPr anchor="ctr"/>
          <a:lstStyle/>
          <a:p>
            <a:pPr marL="324000" indent="-324000">
              <a:buClr>
                <a:srgbClr val="DB6C30"/>
              </a:buClr>
              <a:buBlip>
                <a:blip r:embed="rId2"/>
              </a:buBlip>
            </a:pPr>
            <a:r>
              <a:rPr lang="en-US" b="1" dirty="0"/>
              <a:t>Cluster: </a:t>
            </a:r>
            <a:r>
              <a:rPr lang="en-US" dirty="0"/>
              <a:t>which machine to use? Genius or </a:t>
            </a:r>
            <a:r>
              <a:rPr lang="en-US" dirty="0" err="1"/>
              <a:t>wICE</a:t>
            </a:r>
            <a:r>
              <a:rPr lang="en-US" dirty="0"/>
              <a:t>?</a:t>
            </a:r>
            <a:r>
              <a:rPr lang="en-US" b="1" dirty="0"/>
              <a:t> </a:t>
            </a:r>
          </a:p>
          <a:p>
            <a:pPr marL="324000" indent="-324000">
              <a:buClr>
                <a:srgbClr val="DB6C30"/>
              </a:buClr>
              <a:buBlip>
                <a:blip r:embed="rId2"/>
              </a:buBlip>
            </a:pPr>
            <a:r>
              <a:rPr lang="en-US" b="1" dirty="0"/>
              <a:t>Nodes</a:t>
            </a:r>
            <a:r>
              <a:rPr lang="en-US" dirty="0"/>
              <a:t>: how many compute servers to allocate?</a:t>
            </a:r>
          </a:p>
          <a:p>
            <a:pPr marL="324000" indent="-324000">
              <a:buClr>
                <a:srgbClr val="DB6C30"/>
              </a:buClr>
              <a:buBlip>
                <a:blip r:embed="rId2"/>
              </a:buBlip>
            </a:pPr>
            <a:r>
              <a:rPr lang="en-US" b="1" dirty="0"/>
              <a:t>Cores</a:t>
            </a:r>
            <a:r>
              <a:rPr lang="en-US" dirty="0"/>
              <a:t>: how many cores per node to allocate?</a:t>
            </a:r>
          </a:p>
          <a:p>
            <a:pPr marL="324000" indent="-324000">
              <a:buClr>
                <a:srgbClr val="DB6C30"/>
              </a:buClr>
              <a:buBlip>
                <a:blip r:embed="rId2"/>
              </a:buBlip>
            </a:pPr>
            <a:r>
              <a:rPr lang="en-US" b="1" dirty="0"/>
              <a:t>Memory</a:t>
            </a:r>
            <a:r>
              <a:rPr lang="en-US" dirty="0"/>
              <a:t>: how much CPU memory to allocate?</a:t>
            </a:r>
          </a:p>
          <a:p>
            <a:pPr marL="324000" indent="-324000">
              <a:buClr>
                <a:srgbClr val="DB6C30"/>
              </a:buClr>
              <a:buBlip>
                <a:blip r:embed="rId2"/>
              </a:buBlip>
            </a:pPr>
            <a:r>
              <a:rPr lang="en-US" b="1" dirty="0"/>
              <a:t>Partition</a:t>
            </a:r>
            <a:r>
              <a:rPr lang="en-US" dirty="0"/>
              <a:t>: batch, </a:t>
            </a:r>
            <a:r>
              <a:rPr lang="en-US" dirty="0" err="1"/>
              <a:t>gpu</a:t>
            </a:r>
            <a:r>
              <a:rPr lang="en-US" dirty="0"/>
              <a:t>, </a:t>
            </a:r>
            <a:r>
              <a:rPr lang="en-US" dirty="0" err="1"/>
              <a:t>bigmem</a:t>
            </a:r>
            <a:r>
              <a:rPr lang="en-US" dirty="0"/>
              <a:t>, …?</a:t>
            </a:r>
            <a:endParaRPr lang="en-US" b="1" dirty="0"/>
          </a:p>
          <a:p>
            <a:pPr marL="324000" indent="-324000">
              <a:buClr>
                <a:srgbClr val="DB6C30"/>
              </a:buClr>
              <a:buBlip>
                <a:blip r:embed="rId2"/>
              </a:buBlip>
            </a:pPr>
            <a:r>
              <a:rPr lang="en-US" b="1" dirty="0" err="1"/>
              <a:t>Walltime</a:t>
            </a:r>
            <a:r>
              <a:rPr lang="en-US" dirty="0"/>
              <a:t>: how long to allocate the resources?</a:t>
            </a:r>
          </a:p>
          <a:p>
            <a:pPr marL="324000" indent="-324000">
              <a:buClr>
                <a:srgbClr val="DB6C30"/>
              </a:buClr>
              <a:buBlip>
                <a:blip r:embed="rId2"/>
              </a:buBlip>
            </a:pPr>
            <a:r>
              <a:rPr lang="en-US" b="1" dirty="0"/>
              <a:t>Storage</a:t>
            </a:r>
            <a:r>
              <a:rPr lang="en-US" dirty="0"/>
              <a:t>: how much storage (data, scratch, </a:t>
            </a:r>
            <a:r>
              <a:rPr lang="en-US" dirty="0" err="1"/>
              <a:t>etc</a:t>
            </a:r>
            <a:r>
              <a:rPr lang="en-US" dirty="0"/>
              <a:t>) will the job require?</a:t>
            </a:r>
          </a:p>
          <a:p>
            <a:pPr marL="324000" indent="-324000">
              <a:buClr>
                <a:srgbClr val="DB6C30"/>
              </a:buClr>
              <a:buBlip>
                <a:blip r:embed="rId2"/>
              </a:buBlip>
            </a:pPr>
            <a:r>
              <a:rPr lang="en-US" b="1" dirty="0"/>
              <a:t>Credits</a:t>
            </a:r>
            <a:r>
              <a:rPr lang="en-US" dirty="0"/>
              <a:t>: how many compute credits will the job consume?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611" y="4421059"/>
            <a:ext cx="1155885" cy="1634397"/>
          </a:xfrm>
          <a:prstGeom prst="rect">
            <a:avLst/>
          </a:prstGeom>
        </p:spPr>
      </p:pic>
      <p:pic>
        <p:nvPicPr>
          <p:cNvPr id="20" name="Picture 19"/>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535227" y="4817825"/>
            <a:ext cx="1512168" cy="1010000"/>
          </a:xfrm>
          <a:prstGeom prst="rect">
            <a:avLst/>
          </a:prstGeom>
        </p:spPr>
      </p:pic>
      <p:pic>
        <p:nvPicPr>
          <p:cNvPr id="21" name="Picture 20"/>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562044" y="4535461"/>
            <a:ext cx="1427911" cy="1427911"/>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41" y="4683487"/>
            <a:ext cx="1109539" cy="1109539"/>
          </a:xfrm>
          <a:prstGeom prst="rect">
            <a:avLst/>
          </a:prstGeom>
        </p:spPr>
      </p:pic>
      <p:grpSp>
        <p:nvGrpSpPr>
          <p:cNvPr id="12288" name="Group 12287"/>
          <p:cNvGrpSpPr/>
          <p:nvPr/>
        </p:nvGrpSpPr>
        <p:grpSpPr>
          <a:xfrm>
            <a:off x="1624168" y="4485499"/>
            <a:ext cx="1520291" cy="1634398"/>
            <a:chOff x="1989034" y="3501008"/>
            <a:chExt cx="2359032" cy="2716560"/>
          </a:xfrm>
        </p:grpSpPr>
        <p:grpSp>
          <p:nvGrpSpPr>
            <p:cNvPr id="8" name="Group 7"/>
            <p:cNvGrpSpPr/>
            <p:nvPr/>
          </p:nvGrpSpPr>
          <p:grpSpPr>
            <a:xfrm rot="5400000">
              <a:off x="2243573" y="4113075"/>
              <a:ext cx="2716560" cy="1492426"/>
              <a:chOff x="9340084" y="4339232"/>
              <a:chExt cx="2568820" cy="1374280"/>
            </a:xfrm>
          </p:grpSpPr>
          <p:grpSp>
            <p:nvGrpSpPr>
              <p:cNvPr id="6" name="Group 5"/>
              <p:cNvGrpSpPr/>
              <p:nvPr/>
            </p:nvGrpSpPr>
            <p:grpSpPr>
              <a:xfrm>
                <a:off x="9340084" y="4938856"/>
                <a:ext cx="2568820" cy="774656"/>
                <a:chOff x="9340084" y="4938856"/>
                <a:chExt cx="2568820" cy="774656"/>
              </a:xfrm>
            </p:grpSpPr>
            <p:grpSp>
              <p:nvGrpSpPr>
                <p:cNvPr id="5" name="Group 4"/>
                <p:cNvGrpSpPr/>
                <p:nvPr/>
              </p:nvGrpSpPr>
              <p:grpSpPr>
                <a:xfrm>
                  <a:off x="10540752" y="4938856"/>
                  <a:ext cx="1368152" cy="774656"/>
                  <a:chOff x="10540752" y="4938856"/>
                  <a:chExt cx="1368152" cy="774656"/>
                </a:xfrm>
              </p:grpSpPr>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9" name="Group 8"/>
                <p:cNvGrpSpPr/>
                <p:nvPr/>
              </p:nvGrpSpPr>
              <p:grpSpPr>
                <a:xfrm>
                  <a:off x="9340084" y="4940308"/>
                  <a:ext cx="1368152" cy="773204"/>
                  <a:chOff x="10540752" y="4937996"/>
                  <a:chExt cx="1368152" cy="773204"/>
                </a:xfrm>
              </p:grpSpPr>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nvGrpSpPr>
              <p:cNvPr id="13" name="Group 12"/>
              <p:cNvGrpSpPr/>
              <p:nvPr/>
            </p:nvGrpSpPr>
            <p:grpSpPr>
              <a:xfrm>
                <a:off x="9340084" y="4339232"/>
                <a:ext cx="2568820" cy="774656"/>
                <a:chOff x="9340084" y="4938856"/>
                <a:chExt cx="2568820" cy="774656"/>
              </a:xfrm>
            </p:grpSpPr>
            <p:grpSp>
              <p:nvGrpSpPr>
                <p:cNvPr id="14" name="Group 13"/>
                <p:cNvGrpSpPr/>
                <p:nvPr/>
              </p:nvGrpSpPr>
              <p:grpSpPr>
                <a:xfrm>
                  <a:off x="10540752" y="4938856"/>
                  <a:ext cx="1368152" cy="774656"/>
                  <a:chOff x="10540752" y="4938856"/>
                  <a:chExt cx="1368152" cy="774656"/>
                </a:xfrm>
              </p:grpSpPr>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15" name="Group 14"/>
                <p:cNvGrpSpPr/>
                <p:nvPr/>
              </p:nvGrpSpPr>
              <p:grpSpPr>
                <a:xfrm>
                  <a:off x="9340084" y="4940308"/>
                  <a:ext cx="1368152" cy="773204"/>
                  <a:chOff x="10540752" y="4937996"/>
                  <a:chExt cx="1368152" cy="773204"/>
                </a:xfrm>
              </p:grpSpPr>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cxnSp>
          <p:nvCxnSpPr>
            <p:cNvPr id="25" name="Straight Connector 24"/>
            <p:cNvCxnSpPr>
              <a:endCxn id="10" idx="2"/>
            </p:cNvCxnSpPr>
            <p:nvPr/>
          </p:nvCxnSpPr>
          <p:spPr>
            <a:xfrm flipV="1">
              <a:off x="1989034" y="3909391"/>
              <a:ext cx="867539" cy="96287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7" idx="2"/>
            </p:cNvCxnSpPr>
            <p:nvPr/>
          </p:nvCxnSpPr>
          <p:spPr>
            <a:xfrm>
              <a:off x="1989034" y="4947847"/>
              <a:ext cx="869117" cy="86134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22" name="Picture 21" descr="A picture containing shape&#10;&#10;Description automatically generated">
            <a:extLst>
              <a:ext uri="{FF2B5EF4-FFF2-40B4-BE49-F238E27FC236}">
                <a16:creationId xmlns:a16="http://schemas.microsoft.com/office/drawing/2014/main" id="{CE98EFC6-7A88-4384-BB0A-0B4F4DAB30C0}"/>
              </a:ext>
            </a:extLst>
          </p:cNvPr>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133066" y="4694647"/>
            <a:ext cx="1109539" cy="1109539"/>
          </a:xfrm>
          <a:prstGeom prst="rect">
            <a:avLst/>
          </a:prstGeom>
        </p:spPr>
      </p:pic>
      <p:pic>
        <p:nvPicPr>
          <p:cNvPr id="26" name="Picture 25" descr="A picture containing shape&#10;&#10;Description automatically generated">
            <a:extLst>
              <a:ext uri="{FF2B5EF4-FFF2-40B4-BE49-F238E27FC236}">
                <a16:creationId xmlns:a16="http://schemas.microsoft.com/office/drawing/2014/main" id="{F7B6F908-006E-46F2-A0E1-1399FA436696}"/>
              </a:ext>
            </a:extLst>
          </p:cNvPr>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H="1">
            <a:off x="10759391" y="4691930"/>
            <a:ext cx="1135895" cy="1135895"/>
          </a:xfrm>
          <a:prstGeom prst="rect">
            <a:avLst/>
          </a:prstGeom>
        </p:spPr>
      </p:pic>
      <p:sp>
        <p:nvSpPr>
          <p:cNvPr id="3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Resource g</a:t>
            </a:r>
            <a:r>
              <a:rPr lang="pl-PL" altLang="en-US" sz="3200" dirty="0"/>
              <a:t>lossary</a:t>
            </a:r>
          </a:p>
        </p:txBody>
      </p:sp>
    </p:spTree>
    <p:extLst>
      <p:ext uri="{BB962C8B-B14F-4D97-AF65-F5344CB8AC3E}">
        <p14:creationId xmlns:p14="http://schemas.microsoft.com/office/powerpoint/2010/main" val="75747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91">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2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291">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291">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91">
                                            <p:txEl>
                                              <p:pRg st="7" end="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76</a:t>
            </a:fld>
            <a:endParaRPr lang="nl-BE" dirty="0"/>
          </a:p>
        </p:txBody>
      </p:sp>
      <p:sp>
        <p:nvSpPr>
          <p:cNvPr id="12291" name="Rectangle 3"/>
          <p:cNvSpPr>
            <a:spLocks noGrp="1" noChangeArrowheads="1"/>
          </p:cNvSpPr>
          <p:nvPr>
            <p:ph idx="1"/>
          </p:nvPr>
        </p:nvSpPr>
        <p:spPr>
          <a:xfrm>
            <a:off x="720000" y="1144622"/>
            <a:ext cx="8544352" cy="3281388"/>
          </a:xfrm>
          <a:ln w="25400">
            <a:solidFill>
              <a:schemeClr val="accent5"/>
            </a:solidFill>
          </a:ln>
        </p:spPr>
        <p:txBody>
          <a:bodyPr anchor="ctr"/>
          <a:lstStyle/>
          <a:p>
            <a:pPr marL="324000" indent="-324000">
              <a:buClr>
                <a:srgbClr val="DB6C30"/>
              </a:buClr>
              <a:buBlip>
                <a:blip r:embed="rId2"/>
              </a:buBlip>
            </a:pPr>
            <a:r>
              <a:rPr lang="en-US" b="1" dirty="0"/>
              <a:t>Cluster:</a:t>
            </a:r>
            <a:r>
              <a:rPr lang="en-US" dirty="0"/>
              <a:t> the cluster associated with the node you’re on (Genius or </a:t>
            </a:r>
            <a:r>
              <a:rPr lang="en-US" dirty="0" err="1"/>
              <a:t>wICE</a:t>
            </a:r>
            <a:r>
              <a:rPr lang="en-US" dirty="0"/>
              <a:t>)</a:t>
            </a:r>
          </a:p>
          <a:p>
            <a:pPr marL="324000" indent="-324000">
              <a:buClr>
                <a:srgbClr val="DB6C30"/>
              </a:buClr>
              <a:buBlip>
                <a:blip r:embed="rId2"/>
              </a:buBlip>
            </a:pPr>
            <a:r>
              <a:rPr lang="en-US" b="1" dirty="0"/>
              <a:t>Nodes:</a:t>
            </a:r>
            <a:r>
              <a:rPr lang="en-US" dirty="0"/>
              <a:t> 1</a:t>
            </a:r>
          </a:p>
          <a:p>
            <a:pPr marL="324000" indent="-324000">
              <a:buClr>
                <a:srgbClr val="DB6C30"/>
              </a:buClr>
              <a:buBlip>
                <a:blip r:embed="rId2"/>
              </a:buBlip>
            </a:pPr>
            <a:r>
              <a:rPr lang="en-US" b="1" dirty="0"/>
              <a:t>Cores: </a:t>
            </a:r>
            <a:r>
              <a:rPr lang="en-US" dirty="0"/>
              <a:t>1</a:t>
            </a:r>
          </a:p>
          <a:p>
            <a:pPr marL="324000" indent="-324000">
              <a:buClr>
                <a:srgbClr val="DB6C30"/>
              </a:buClr>
              <a:buBlip>
                <a:blip r:embed="rId2"/>
              </a:buBlip>
            </a:pPr>
            <a:r>
              <a:rPr lang="en-US" b="1" dirty="0"/>
              <a:t>Memory: </a:t>
            </a:r>
            <a:r>
              <a:rPr lang="en-US" dirty="0"/>
              <a:t>depends on which node(s) you use</a:t>
            </a:r>
          </a:p>
          <a:p>
            <a:pPr marL="324000" indent="-324000">
              <a:buClr>
                <a:srgbClr val="DB6C30"/>
              </a:buClr>
              <a:buBlip>
                <a:blip r:embed="rId2"/>
              </a:buBlip>
            </a:pPr>
            <a:r>
              <a:rPr lang="en-US" b="1" dirty="0"/>
              <a:t>Partition:</a:t>
            </a:r>
            <a:r>
              <a:rPr lang="en-US" dirty="0"/>
              <a:t> batch</a:t>
            </a:r>
          </a:p>
          <a:p>
            <a:pPr marL="324000" indent="-324000">
              <a:buClr>
                <a:srgbClr val="DB6C30"/>
              </a:buClr>
              <a:buBlip>
                <a:blip r:embed="rId2"/>
              </a:buBlip>
            </a:pPr>
            <a:r>
              <a:rPr lang="en-US" b="1" dirty="0" err="1"/>
              <a:t>Walltime</a:t>
            </a:r>
            <a:r>
              <a:rPr lang="en-US" b="1" dirty="0"/>
              <a:t>:</a:t>
            </a:r>
            <a:r>
              <a:rPr lang="en-US" dirty="0"/>
              <a:t> typically 1 hour</a:t>
            </a:r>
          </a:p>
          <a:p>
            <a:pPr marL="324000" indent="-324000">
              <a:buClr>
                <a:srgbClr val="DB6C30"/>
              </a:buClr>
              <a:buBlip>
                <a:blip r:embed="rId2"/>
              </a:buBlip>
            </a:pPr>
            <a:r>
              <a:rPr lang="en-US" b="1" dirty="0"/>
              <a:t>Storage:</a:t>
            </a:r>
            <a:r>
              <a:rPr lang="en-US" dirty="0"/>
              <a:t> no default</a:t>
            </a:r>
          </a:p>
          <a:p>
            <a:pPr marL="324000" indent="-324000">
              <a:buClr>
                <a:srgbClr val="DB6C30"/>
              </a:buClr>
              <a:buBlip>
                <a:blip r:embed="rId2"/>
              </a:buBlip>
            </a:pPr>
            <a:r>
              <a:rPr lang="en-US" b="1" dirty="0"/>
              <a:t>Credits:</a:t>
            </a:r>
            <a:r>
              <a:rPr lang="en-US" dirty="0"/>
              <a:t> no default</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611" y="4421059"/>
            <a:ext cx="1155885" cy="1634397"/>
          </a:xfrm>
          <a:prstGeom prst="rect">
            <a:avLst/>
          </a:prstGeom>
        </p:spPr>
      </p:pic>
      <p:pic>
        <p:nvPicPr>
          <p:cNvPr id="20" name="Picture 19"/>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535227" y="4817825"/>
            <a:ext cx="1512168" cy="1010000"/>
          </a:xfrm>
          <a:prstGeom prst="rect">
            <a:avLst/>
          </a:prstGeom>
        </p:spPr>
      </p:pic>
      <p:pic>
        <p:nvPicPr>
          <p:cNvPr id="21" name="Picture 20"/>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562044" y="4535461"/>
            <a:ext cx="1427911" cy="1427911"/>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41" y="4683487"/>
            <a:ext cx="1109539" cy="1109539"/>
          </a:xfrm>
          <a:prstGeom prst="rect">
            <a:avLst/>
          </a:prstGeom>
        </p:spPr>
      </p:pic>
      <p:grpSp>
        <p:nvGrpSpPr>
          <p:cNvPr id="12288" name="Group 12287"/>
          <p:cNvGrpSpPr/>
          <p:nvPr/>
        </p:nvGrpSpPr>
        <p:grpSpPr>
          <a:xfrm>
            <a:off x="1624168" y="4485499"/>
            <a:ext cx="1520291" cy="1634398"/>
            <a:chOff x="1989034" y="3501008"/>
            <a:chExt cx="2359032" cy="2716560"/>
          </a:xfrm>
        </p:grpSpPr>
        <p:grpSp>
          <p:nvGrpSpPr>
            <p:cNvPr id="8" name="Group 7"/>
            <p:cNvGrpSpPr/>
            <p:nvPr/>
          </p:nvGrpSpPr>
          <p:grpSpPr>
            <a:xfrm rot="5400000">
              <a:off x="2243573" y="4113075"/>
              <a:ext cx="2716560" cy="1492426"/>
              <a:chOff x="9340084" y="4339232"/>
              <a:chExt cx="2568820" cy="1374280"/>
            </a:xfrm>
          </p:grpSpPr>
          <p:grpSp>
            <p:nvGrpSpPr>
              <p:cNvPr id="6" name="Group 5"/>
              <p:cNvGrpSpPr/>
              <p:nvPr/>
            </p:nvGrpSpPr>
            <p:grpSpPr>
              <a:xfrm>
                <a:off x="9340084" y="4938856"/>
                <a:ext cx="2568820" cy="774656"/>
                <a:chOff x="9340084" y="4938856"/>
                <a:chExt cx="2568820" cy="774656"/>
              </a:xfrm>
            </p:grpSpPr>
            <p:grpSp>
              <p:nvGrpSpPr>
                <p:cNvPr id="5" name="Group 4"/>
                <p:cNvGrpSpPr/>
                <p:nvPr/>
              </p:nvGrpSpPr>
              <p:grpSpPr>
                <a:xfrm>
                  <a:off x="10540752" y="4938856"/>
                  <a:ext cx="1368152" cy="774656"/>
                  <a:chOff x="10540752" y="4938856"/>
                  <a:chExt cx="1368152" cy="774656"/>
                </a:xfrm>
              </p:grpSpPr>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9" name="Group 8"/>
                <p:cNvGrpSpPr/>
                <p:nvPr/>
              </p:nvGrpSpPr>
              <p:grpSpPr>
                <a:xfrm>
                  <a:off x="9340084" y="4940308"/>
                  <a:ext cx="1368152" cy="773204"/>
                  <a:chOff x="10540752" y="4937996"/>
                  <a:chExt cx="1368152" cy="773204"/>
                </a:xfrm>
              </p:grpSpPr>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nvGrpSpPr>
              <p:cNvPr id="13" name="Group 12"/>
              <p:cNvGrpSpPr/>
              <p:nvPr/>
            </p:nvGrpSpPr>
            <p:grpSpPr>
              <a:xfrm>
                <a:off x="9340084" y="4339232"/>
                <a:ext cx="2568820" cy="774656"/>
                <a:chOff x="9340084" y="4938856"/>
                <a:chExt cx="2568820" cy="774656"/>
              </a:xfrm>
            </p:grpSpPr>
            <p:grpSp>
              <p:nvGrpSpPr>
                <p:cNvPr id="14" name="Group 13"/>
                <p:cNvGrpSpPr/>
                <p:nvPr/>
              </p:nvGrpSpPr>
              <p:grpSpPr>
                <a:xfrm>
                  <a:off x="10540752" y="4938856"/>
                  <a:ext cx="1368152" cy="774656"/>
                  <a:chOff x="10540752" y="4938856"/>
                  <a:chExt cx="1368152" cy="774656"/>
                </a:xfrm>
              </p:grpSpPr>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15" name="Group 14"/>
                <p:cNvGrpSpPr/>
                <p:nvPr/>
              </p:nvGrpSpPr>
              <p:grpSpPr>
                <a:xfrm>
                  <a:off x="9340084" y="4940308"/>
                  <a:ext cx="1368152" cy="773204"/>
                  <a:chOff x="10540752" y="4937996"/>
                  <a:chExt cx="1368152" cy="773204"/>
                </a:xfrm>
              </p:grpSpPr>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cxnSp>
          <p:nvCxnSpPr>
            <p:cNvPr id="25" name="Straight Connector 24"/>
            <p:cNvCxnSpPr>
              <a:endCxn id="10" idx="2"/>
            </p:cNvCxnSpPr>
            <p:nvPr/>
          </p:nvCxnSpPr>
          <p:spPr>
            <a:xfrm flipV="1">
              <a:off x="1989034" y="3909391"/>
              <a:ext cx="867539" cy="96287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7" idx="2"/>
            </p:cNvCxnSpPr>
            <p:nvPr/>
          </p:nvCxnSpPr>
          <p:spPr>
            <a:xfrm>
              <a:off x="1989034" y="4947847"/>
              <a:ext cx="869117" cy="86134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22" name="Picture 21" descr="A picture containing shape&#10;&#10;Description automatically generated">
            <a:extLst>
              <a:ext uri="{FF2B5EF4-FFF2-40B4-BE49-F238E27FC236}">
                <a16:creationId xmlns:a16="http://schemas.microsoft.com/office/drawing/2014/main" id="{CE98EFC6-7A88-4384-BB0A-0B4F4DAB30C0}"/>
              </a:ext>
            </a:extLst>
          </p:cNvPr>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133066" y="4694647"/>
            <a:ext cx="1109539" cy="1109539"/>
          </a:xfrm>
          <a:prstGeom prst="rect">
            <a:avLst/>
          </a:prstGeom>
        </p:spPr>
      </p:pic>
      <p:pic>
        <p:nvPicPr>
          <p:cNvPr id="26" name="Picture 25" descr="A picture containing shape&#10;&#10;Description automatically generated">
            <a:extLst>
              <a:ext uri="{FF2B5EF4-FFF2-40B4-BE49-F238E27FC236}">
                <a16:creationId xmlns:a16="http://schemas.microsoft.com/office/drawing/2014/main" id="{F7B6F908-006E-46F2-A0E1-1399FA436696}"/>
              </a:ext>
            </a:extLst>
          </p:cNvPr>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H="1">
            <a:off x="10759391" y="4691930"/>
            <a:ext cx="1135895" cy="1135895"/>
          </a:xfrm>
          <a:prstGeom prst="rect">
            <a:avLst/>
          </a:prstGeom>
        </p:spPr>
      </p:pic>
      <p:sp>
        <p:nvSpPr>
          <p:cNvPr id="3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Default resources</a:t>
            </a:r>
            <a:endParaRPr lang="pl-PL" altLang="en-US" sz="3200" dirty="0"/>
          </a:p>
        </p:txBody>
      </p:sp>
    </p:spTree>
    <p:extLst>
      <p:ext uri="{BB962C8B-B14F-4D97-AF65-F5344CB8AC3E}">
        <p14:creationId xmlns:p14="http://schemas.microsoft.com/office/powerpoint/2010/main" val="98220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29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77</a:t>
            </a:fld>
            <a:endParaRPr lang="nl-BE" dirty="0"/>
          </a:p>
        </p:txBody>
      </p:sp>
      <p:sp>
        <p:nvSpPr>
          <p:cNvPr id="12290" name="Rectangle 2"/>
          <p:cNvSpPr>
            <a:spLocks noGrp="1" noChangeArrowheads="1"/>
          </p:cNvSpPr>
          <p:nvPr>
            <p:ph type="title"/>
          </p:nvPr>
        </p:nvSpPr>
        <p:spPr>
          <a:xfrm>
            <a:off x="335360" y="431077"/>
            <a:ext cx="2880320" cy="765675"/>
          </a:xfrm>
          <a:ln w="38100">
            <a:solidFill>
              <a:schemeClr val="tx1"/>
            </a:solidFill>
          </a:ln>
        </p:spPr>
        <p:txBody>
          <a:bodyPr>
            <a:normAutofit/>
          </a:bodyPr>
          <a:lstStyle/>
          <a:p>
            <a:pPr eaLnBrk="1" hangingPunct="1"/>
            <a:r>
              <a:rPr lang="en-US" altLang="en-US" sz="2400" b="1" dirty="0"/>
              <a:t>Serial application</a:t>
            </a:r>
            <a:br>
              <a:rPr lang="en-US" altLang="en-US" sz="2400" dirty="0"/>
            </a:br>
            <a:r>
              <a:rPr lang="en-US" altLang="en-US" sz="2000" dirty="0"/>
              <a:t>1 process on 1 core</a:t>
            </a:r>
          </a:p>
        </p:txBody>
      </p:sp>
      <p:grpSp>
        <p:nvGrpSpPr>
          <p:cNvPr id="27" name="Group 26"/>
          <p:cNvGrpSpPr/>
          <p:nvPr/>
        </p:nvGrpSpPr>
        <p:grpSpPr>
          <a:xfrm>
            <a:off x="3527516" y="380912"/>
            <a:ext cx="1764484" cy="400692"/>
            <a:chOff x="3527516" y="380912"/>
            <a:chExt cx="1764484" cy="400692"/>
          </a:xfrm>
        </p:grpSpPr>
        <p:cxnSp>
          <p:nvCxnSpPr>
            <p:cNvPr id="29" name="Straight Arrow Connector 28">
              <a:extLst>
                <a:ext uri="{FF2B5EF4-FFF2-40B4-BE49-F238E27FC236}">
                  <a16:creationId xmlns:a16="http://schemas.microsoft.com/office/drawing/2014/main" id="{67E5C280-8AAC-459F-9116-D73547CD5291}"/>
                </a:ext>
              </a:extLst>
            </p:cNvPr>
            <p:cNvCxnSpPr>
              <a:cxnSpLocks/>
            </p:cNvCxnSpPr>
            <p:nvPr/>
          </p:nvCxnSpPr>
          <p:spPr>
            <a:xfrm>
              <a:off x="3600000" y="781604"/>
              <a:ext cx="16920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EC5511E-453B-4637-A477-87DBF0524146}"/>
                </a:ext>
              </a:extLst>
            </p:cNvPr>
            <p:cNvSpPr txBox="1"/>
            <p:nvPr/>
          </p:nvSpPr>
          <p:spPr>
            <a:xfrm>
              <a:off x="3527516" y="380912"/>
              <a:ext cx="1742311" cy="369332"/>
            </a:xfrm>
            <a:prstGeom prst="rect">
              <a:avLst/>
            </a:prstGeom>
            <a:noFill/>
          </p:spPr>
          <p:txBody>
            <a:bodyPr wrap="square" rtlCol="0">
              <a:spAutoFit/>
            </a:bodyPr>
            <a:lstStyle/>
            <a:p>
              <a:r>
                <a:rPr lang="en-US" dirty="0"/>
                <a:t>Single process</a:t>
              </a:r>
            </a:p>
          </p:txBody>
        </p:sp>
      </p:grpSp>
      <p:cxnSp>
        <p:nvCxnSpPr>
          <p:cNvPr id="46" name="Straight Connector 45">
            <a:extLst>
              <a:ext uri="{FF2B5EF4-FFF2-40B4-BE49-F238E27FC236}">
                <a16:creationId xmlns:a16="http://schemas.microsoft.com/office/drawing/2014/main" id="{90F945C9-3AB2-4E03-9560-359DD559B1C9}"/>
              </a:ext>
            </a:extLst>
          </p:cNvPr>
          <p:cNvCxnSpPr>
            <a:cxnSpLocks/>
          </p:cNvCxnSpPr>
          <p:nvPr/>
        </p:nvCxnSpPr>
        <p:spPr>
          <a:xfrm>
            <a:off x="3600000" y="1935088"/>
            <a:ext cx="5256584" cy="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26" name="Straight Connector 25">
            <a:extLst>
              <a:ext uri="{FF2B5EF4-FFF2-40B4-BE49-F238E27FC236}">
                <a16:creationId xmlns:a16="http://schemas.microsoft.com/office/drawing/2014/main" id="{09BFBA75-DBC9-4A64-95A5-A38E1A1505F0}"/>
              </a:ext>
            </a:extLst>
          </p:cNvPr>
          <p:cNvCxnSpPr>
            <a:cxnSpLocks/>
          </p:cNvCxnSpPr>
          <p:nvPr/>
        </p:nvCxnSpPr>
        <p:spPr>
          <a:xfrm>
            <a:off x="3600000" y="4005064"/>
            <a:ext cx="5256584" cy="0"/>
          </a:xfrm>
          <a:prstGeom prst="line">
            <a:avLst/>
          </a:prstGeom>
          <a:ln w="76200"/>
        </p:spPr>
        <p:style>
          <a:lnRef idx="3">
            <a:schemeClr val="accent5"/>
          </a:lnRef>
          <a:fillRef idx="0">
            <a:schemeClr val="accent5"/>
          </a:fillRef>
          <a:effectRef idx="2">
            <a:schemeClr val="accent5"/>
          </a:effectRef>
          <a:fontRef idx="minor">
            <a:schemeClr val="tx1"/>
          </a:fontRef>
        </p:style>
      </p:cxnSp>
      <p:grpSp>
        <p:nvGrpSpPr>
          <p:cNvPr id="23" name="Group 22">
            <a:extLst>
              <a:ext uri="{FF2B5EF4-FFF2-40B4-BE49-F238E27FC236}">
                <a16:creationId xmlns:a16="http://schemas.microsoft.com/office/drawing/2014/main" id="{33631330-07FE-4BBB-A974-C0DB00420AB4}"/>
              </a:ext>
            </a:extLst>
          </p:cNvPr>
          <p:cNvGrpSpPr/>
          <p:nvPr/>
        </p:nvGrpSpPr>
        <p:grpSpPr>
          <a:xfrm>
            <a:off x="8109315" y="4340091"/>
            <a:ext cx="1099962" cy="990260"/>
            <a:chOff x="8218632" y="4340091"/>
            <a:chExt cx="1099962" cy="990260"/>
          </a:xfrm>
        </p:grpSpPr>
        <p:pic>
          <p:nvPicPr>
            <p:cNvPr id="80" name="Picture 79">
              <a:extLst>
                <a:ext uri="{FF2B5EF4-FFF2-40B4-BE49-F238E27FC236}">
                  <a16:creationId xmlns:a16="http://schemas.microsoft.com/office/drawing/2014/main" id="{527024BE-8AF7-4038-AF8A-2B1CCCAFD2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1" name="Picture 80">
              <a:extLst>
                <a:ext uri="{FF2B5EF4-FFF2-40B4-BE49-F238E27FC236}">
                  <a16:creationId xmlns:a16="http://schemas.microsoft.com/office/drawing/2014/main" id="{A76025A3-E751-4C10-8CE4-FC011927B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3" name="Picture 92">
              <a:extLst>
                <a:ext uri="{FF2B5EF4-FFF2-40B4-BE49-F238E27FC236}">
                  <a16:creationId xmlns:a16="http://schemas.microsoft.com/office/drawing/2014/main" id="{06618A9B-356C-4345-A89B-4DE145A3BE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4" name="Picture 93">
              <a:extLst>
                <a:ext uri="{FF2B5EF4-FFF2-40B4-BE49-F238E27FC236}">
                  <a16:creationId xmlns:a16="http://schemas.microsoft.com/office/drawing/2014/main" id="{883350B8-175D-4511-9D02-8B45F0F3E1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grpSp>
        <p:nvGrpSpPr>
          <p:cNvPr id="24" name="Group 23">
            <a:extLst>
              <a:ext uri="{FF2B5EF4-FFF2-40B4-BE49-F238E27FC236}">
                <a16:creationId xmlns:a16="http://schemas.microsoft.com/office/drawing/2014/main" id="{63DE2F95-F7FD-427F-B9BE-99CFD72AEDFD}"/>
              </a:ext>
            </a:extLst>
          </p:cNvPr>
          <p:cNvGrpSpPr/>
          <p:nvPr/>
        </p:nvGrpSpPr>
        <p:grpSpPr>
          <a:xfrm>
            <a:off x="8109315" y="5397045"/>
            <a:ext cx="1099961" cy="990260"/>
            <a:chOff x="8218632" y="5333217"/>
            <a:chExt cx="1099961" cy="990260"/>
          </a:xfrm>
        </p:grpSpPr>
        <p:pic>
          <p:nvPicPr>
            <p:cNvPr id="82" name="Picture 81">
              <a:extLst>
                <a:ext uri="{FF2B5EF4-FFF2-40B4-BE49-F238E27FC236}">
                  <a16:creationId xmlns:a16="http://schemas.microsoft.com/office/drawing/2014/main" id="{9D0224EE-AC27-4164-AD42-A3EC4828BD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5308651"/>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3" name="Picture 82">
              <a:extLst>
                <a:ext uri="{FF2B5EF4-FFF2-40B4-BE49-F238E27FC236}">
                  <a16:creationId xmlns:a16="http://schemas.microsoft.com/office/drawing/2014/main" id="{EE074990-2ADC-41D1-AD05-4226F0C7C6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5804646"/>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5" name="Picture 94">
              <a:extLst>
                <a:ext uri="{FF2B5EF4-FFF2-40B4-BE49-F238E27FC236}">
                  <a16:creationId xmlns:a16="http://schemas.microsoft.com/office/drawing/2014/main" id="{9FACEB57-FBB0-4BDB-8A1F-F5E80B47B8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5311516"/>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6" name="Picture 95">
              <a:extLst>
                <a:ext uri="{FF2B5EF4-FFF2-40B4-BE49-F238E27FC236}">
                  <a16:creationId xmlns:a16="http://schemas.microsoft.com/office/drawing/2014/main" id="{98EDF9B7-E3ED-4A72-BC0B-4F3AF5BC1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5807511"/>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sp>
        <p:nvSpPr>
          <p:cNvPr id="97" name="Rectangle 2">
            <a:extLst>
              <a:ext uri="{FF2B5EF4-FFF2-40B4-BE49-F238E27FC236}">
                <a16:creationId xmlns:a16="http://schemas.microsoft.com/office/drawing/2014/main" id="{AC26446B-C9BC-45F1-A2F3-6658D339B69E}"/>
              </a:ext>
            </a:extLst>
          </p:cNvPr>
          <p:cNvSpPr txBox="1">
            <a:spLocks noChangeArrowheads="1"/>
          </p:cNvSpPr>
          <p:nvPr/>
        </p:nvSpPr>
        <p:spPr>
          <a:xfrm>
            <a:off x="335360" y="2348880"/>
            <a:ext cx="2880320" cy="1232507"/>
          </a:xfrm>
          <a:prstGeom prst="rect">
            <a:avLst/>
          </a:prstGeom>
          <a:ln w="38100">
            <a:solidFill>
              <a:schemeClr val="tx1"/>
            </a:solidFill>
          </a:ln>
        </p:spPr>
        <p:txBody>
          <a:bodyPr vert="horz" lIns="91440" tIns="45720" rIns="91440" bIns="45720" rtlCol="0" anchor="ctr">
            <a:normAutofit lnSpcReduction="10000"/>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2400" b="1" dirty="0"/>
              <a:t>Multi-threaded application</a:t>
            </a:r>
            <a:br>
              <a:rPr lang="en-US" altLang="en-US" sz="2400" dirty="0"/>
            </a:br>
            <a:r>
              <a:rPr lang="en-US" altLang="en-US" sz="2000" dirty="0"/>
              <a:t>N threads on N cores</a:t>
            </a:r>
            <a:br>
              <a:rPr lang="en-US" altLang="en-US" sz="2000" dirty="0"/>
            </a:br>
            <a:r>
              <a:rPr lang="en-US" altLang="en-US" sz="2000" dirty="0"/>
              <a:t>on </a:t>
            </a:r>
            <a:r>
              <a:rPr lang="en-US" altLang="en-US" sz="2000" b="1" dirty="0"/>
              <a:t>1 node</a:t>
            </a:r>
            <a:endParaRPr lang="en-US" altLang="en-US" sz="2000" dirty="0"/>
          </a:p>
        </p:txBody>
      </p:sp>
      <p:sp>
        <p:nvSpPr>
          <p:cNvPr id="98" name="Rectangle 2">
            <a:extLst>
              <a:ext uri="{FF2B5EF4-FFF2-40B4-BE49-F238E27FC236}">
                <a16:creationId xmlns:a16="http://schemas.microsoft.com/office/drawing/2014/main" id="{CB8670E3-8053-4B3A-A568-46C99746B0D2}"/>
              </a:ext>
            </a:extLst>
          </p:cNvPr>
          <p:cNvSpPr txBox="1">
            <a:spLocks noChangeArrowheads="1"/>
          </p:cNvSpPr>
          <p:nvPr/>
        </p:nvSpPr>
        <p:spPr>
          <a:xfrm>
            <a:off x="353071" y="4483294"/>
            <a:ext cx="2880320" cy="1682010"/>
          </a:xfrm>
          <a:prstGeom prst="rect">
            <a:avLst/>
          </a:prstGeom>
          <a:ln w="38100">
            <a:solidFill>
              <a:schemeClr val="tx1"/>
            </a:solidFill>
          </a:ln>
        </p:spPr>
        <p:txBody>
          <a:bodyPr vert="horz" lIns="91440" tIns="45720" rIns="91440" bIns="45720" rtlCol="0" anchor="ctr">
            <a:normAutofit lnSpcReduction="10000"/>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2400" b="1" dirty="0"/>
              <a:t>Distributed application</a:t>
            </a:r>
            <a:br>
              <a:rPr lang="en-US" altLang="en-US" sz="2400" dirty="0"/>
            </a:br>
            <a:r>
              <a:rPr lang="en-US" altLang="en-US" sz="2000" dirty="0"/>
              <a:t>Many processes on </a:t>
            </a:r>
          </a:p>
          <a:p>
            <a:r>
              <a:rPr lang="en-US" altLang="en-US" sz="2000" dirty="0"/>
              <a:t>multiple cores,</a:t>
            </a:r>
            <a:br>
              <a:rPr lang="en-US" altLang="en-US" sz="2000" dirty="0"/>
            </a:br>
            <a:r>
              <a:rPr lang="en-US" altLang="en-US" sz="2000" dirty="0"/>
              <a:t>possibly spread over multiple nodes</a:t>
            </a:r>
          </a:p>
        </p:txBody>
      </p:sp>
      <p:grpSp>
        <p:nvGrpSpPr>
          <p:cNvPr id="129" name="Group 128">
            <a:extLst>
              <a:ext uri="{FF2B5EF4-FFF2-40B4-BE49-F238E27FC236}">
                <a16:creationId xmlns:a16="http://schemas.microsoft.com/office/drawing/2014/main" id="{61D424D5-1357-4180-85FC-292BBE6194C7}"/>
              </a:ext>
            </a:extLst>
          </p:cNvPr>
          <p:cNvGrpSpPr/>
          <p:nvPr/>
        </p:nvGrpSpPr>
        <p:grpSpPr>
          <a:xfrm>
            <a:off x="8112224" y="2582958"/>
            <a:ext cx="1099962" cy="990260"/>
            <a:chOff x="8218632" y="4340091"/>
            <a:chExt cx="1099962" cy="990260"/>
          </a:xfrm>
        </p:grpSpPr>
        <p:pic>
          <p:nvPicPr>
            <p:cNvPr id="130" name="Picture 129">
              <a:extLst>
                <a:ext uri="{FF2B5EF4-FFF2-40B4-BE49-F238E27FC236}">
                  <a16:creationId xmlns:a16="http://schemas.microsoft.com/office/drawing/2014/main" id="{4B8F9F6B-89C3-4825-B93C-279F662DB8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1" name="Picture 130">
              <a:extLst>
                <a:ext uri="{FF2B5EF4-FFF2-40B4-BE49-F238E27FC236}">
                  <a16:creationId xmlns:a16="http://schemas.microsoft.com/office/drawing/2014/main" id="{3B2DD8D3-FA3A-4850-B12D-76C3217F30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2" name="Picture 131">
              <a:extLst>
                <a:ext uri="{FF2B5EF4-FFF2-40B4-BE49-F238E27FC236}">
                  <a16:creationId xmlns:a16="http://schemas.microsoft.com/office/drawing/2014/main" id="{5E67D3E9-E250-4A3D-AB2C-4BF9C2E12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3" name="Picture 132">
              <a:extLst>
                <a:ext uri="{FF2B5EF4-FFF2-40B4-BE49-F238E27FC236}">
                  <a16:creationId xmlns:a16="http://schemas.microsoft.com/office/drawing/2014/main" id="{942E5C76-B58A-4791-A788-F76E76A0C2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cxnSp>
        <p:nvCxnSpPr>
          <p:cNvPr id="139" name="Straight Arrow Connector 138">
            <a:extLst>
              <a:ext uri="{FF2B5EF4-FFF2-40B4-BE49-F238E27FC236}">
                <a16:creationId xmlns:a16="http://schemas.microsoft.com/office/drawing/2014/main" id="{4BF9B134-E40A-4C4C-8378-223B8C95C8FD}"/>
              </a:ext>
            </a:extLst>
          </p:cNvPr>
          <p:cNvCxnSpPr>
            <a:cxnSpLocks/>
          </p:cNvCxnSpPr>
          <p:nvPr/>
        </p:nvCxnSpPr>
        <p:spPr>
          <a:xfrm>
            <a:off x="3600000" y="300704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B477E4CA-E169-4B84-B5BD-BF7126490820}"/>
              </a:ext>
            </a:extLst>
          </p:cNvPr>
          <p:cNvCxnSpPr>
            <a:cxnSpLocks/>
          </p:cNvCxnSpPr>
          <p:nvPr/>
        </p:nvCxnSpPr>
        <p:spPr>
          <a:xfrm>
            <a:off x="5447928" y="300704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A209BBD1-F295-437C-845B-5F10DAAD04F5}"/>
              </a:ext>
            </a:extLst>
          </p:cNvPr>
          <p:cNvGrpSpPr/>
          <p:nvPr/>
        </p:nvGrpSpPr>
        <p:grpSpPr>
          <a:xfrm>
            <a:off x="4320000" y="2524313"/>
            <a:ext cx="1099962" cy="990260"/>
            <a:chOff x="8218632" y="4340091"/>
            <a:chExt cx="1099962" cy="990260"/>
          </a:xfrm>
        </p:grpSpPr>
        <p:pic>
          <p:nvPicPr>
            <p:cNvPr id="142" name="Picture 141">
              <a:extLst>
                <a:ext uri="{FF2B5EF4-FFF2-40B4-BE49-F238E27FC236}">
                  <a16:creationId xmlns:a16="http://schemas.microsoft.com/office/drawing/2014/main" id="{55812E8F-706B-4807-B722-7085AF2CA9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43" name="Picture 142">
              <a:extLst>
                <a:ext uri="{FF2B5EF4-FFF2-40B4-BE49-F238E27FC236}">
                  <a16:creationId xmlns:a16="http://schemas.microsoft.com/office/drawing/2014/main" id="{63908355-29A4-4F73-A7A4-AE273ABBE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44" name="Picture 143">
              <a:extLst>
                <a:ext uri="{FF2B5EF4-FFF2-40B4-BE49-F238E27FC236}">
                  <a16:creationId xmlns:a16="http://schemas.microsoft.com/office/drawing/2014/main" id="{A07235EF-2AD8-4538-B69D-8B9C21E1E0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45" name="Picture 144">
              <a:extLst>
                <a:ext uri="{FF2B5EF4-FFF2-40B4-BE49-F238E27FC236}">
                  <a16:creationId xmlns:a16="http://schemas.microsoft.com/office/drawing/2014/main" id="{C57EE6C7-2FD2-4B7D-9691-839793AF03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cxnSp>
        <p:nvCxnSpPr>
          <p:cNvPr id="146" name="Straight Arrow Connector 145">
            <a:extLst>
              <a:ext uri="{FF2B5EF4-FFF2-40B4-BE49-F238E27FC236}">
                <a16:creationId xmlns:a16="http://schemas.microsoft.com/office/drawing/2014/main" id="{11B61731-1055-4492-8E5E-1EC34FB52255}"/>
              </a:ext>
            </a:extLst>
          </p:cNvPr>
          <p:cNvCxnSpPr>
            <a:cxnSpLocks/>
          </p:cNvCxnSpPr>
          <p:nvPr/>
        </p:nvCxnSpPr>
        <p:spPr>
          <a:xfrm>
            <a:off x="9318594" y="3017573"/>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45D99EB7-7831-4394-9D44-6E9C05A43D31}"/>
              </a:ext>
            </a:extLst>
          </p:cNvPr>
          <p:cNvGrpSpPr/>
          <p:nvPr/>
        </p:nvGrpSpPr>
        <p:grpSpPr>
          <a:xfrm>
            <a:off x="10102196" y="2599375"/>
            <a:ext cx="1099962" cy="990260"/>
            <a:chOff x="8218632" y="4340091"/>
            <a:chExt cx="1099962" cy="990260"/>
          </a:xfrm>
        </p:grpSpPr>
        <p:pic>
          <p:nvPicPr>
            <p:cNvPr id="148" name="Picture 147">
              <a:extLst>
                <a:ext uri="{FF2B5EF4-FFF2-40B4-BE49-F238E27FC236}">
                  <a16:creationId xmlns:a16="http://schemas.microsoft.com/office/drawing/2014/main" id="{866CDC30-1B7D-451E-AF09-697B7AA126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49" name="Picture 148">
              <a:extLst>
                <a:ext uri="{FF2B5EF4-FFF2-40B4-BE49-F238E27FC236}">
                  <a16:creationId xmlns:a16="http://schemas.microsoft.com/office/drawing/2014/main" id="{DE5EBD13-93A3-4890-A6A7-579D2802A4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50" name="Picture 149">
              <a:extLst>
                <a:ext uri="{FF2B5EF4-FFF2-40B4-BE49-F238E27FC236}">
                  <a16:creationId xmlns:a16="http://schemas.microsoft.com/office/drawing/2014/main" id="{1E1ABC94-9B63-487B-B413-07A28D7023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51" name="Picture 150">
              <a:extLst>
                <a:ext uri="{FF2B5EF4-FFF2-40B4-BE49-F238E27FC236}">
                  <a16:creationId xmlns:a16="http://schemas.microsoft.com/office/drawing/2014/main" id="{F1CA94FF-AD39-498B-973C-BE9B8CC845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cxnSp>
        <p:nvCxnSpPr>
          <p:cNvPr id="152" name="Straight Arrow Connector 151">
            <a:extLst>
              <a:ext uri="{FF2B5EF4-FFF2-40B4-BE49-F238E27FC236}">
                <a16:creationId xmlns:a16="http://schemas.microsoft.com/office/drawing/2014/main" id="{32961B65-B178-4722-BF3E-4A1739D1C42A}"/>
              </a:ext>
            </a:extLst>
          </p:cNvPr>
          <p:cNvCxnSpPr>
            <a:cxnSpLocks/>
          </p:cNvCxnSpPr>
          <p:nvPr/>
        </p:nvCxnSpPr>
        <p:spPr>
          <a:xfrm>
            <a:off x="9470994" y="5185397"/>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53" name="Group 152">
            <a:extLst>
              <a:ext uri="{FF2B5EF4-FFF2-40B4-BE49-F238E27FC236}">
                <a16:creationId xmlns:a16="http://schemas.microsoft.com/office/drawing/2014/main" id="{05251D02-67BB-4409-A719-85A9D16F864E}"/>
              </a:ext>
            </a:extLst>
          </p:cNvPr>
          <p:cNvGrpSpPr/>
          <p:nvPr/>
        </p:nvGrpSpPr>
        <p:grpSpPr>
          <a:xfrm>
            <a:off x="10314143" y="4687402"/>
            <a:ext cx="1099962" cy="990260"/>
            <a:chOff x="8218632" y="4340091"/>
            <a:chExt cx="1099962" cy="990260"/>
          </a:xfrm>
        </p:grpSpPr>
        <p:pic>
          <p:nvPicPr>
            <p:cNvPr id="154" name="Picture 153">
              <a:extLst>
                <a:ext uri="{FF2B5EF4-FFF2-40B4-BE49-F238E27FC236}">
                  <a16:creationId xmlns:a16="http://schemas.microsoft.com/office/drawing/2014/main" id="{A2B744A5-7380-4CE0-9181-DFD85C72CC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55" name="Picture 154">
              <a:extLst>
                <a:ext uri="{FF2B5EF4-FFF2-40B4-BE49-F238E27FC236}">
                  <a16:creationId xmlns:a16="http://schemas.microsoft.com/office/drawing/2014/main" id="{4EAECE30-6A7E-4F89-9C18-F6CC45155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56" name="Picture 155">
              <a:extLst>
                <a:ext uri="{FF2B5EF4-FFF2-40B4-BE49-F238E27FC236}">
                  <a16:creationId xmlns:a16="http://schemas.microsoft.com/office/drawing/2014/main" id="{1DBEB639-A8B9-45F6-BB12-7A25E6E30F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57" name="Picture 156">
              <a:extLst>
                <a:ext uri="{FF2B5EF4-FFF2-40B4-BE49-F238E27FC236}">
                  <a16:creationId xmlns:a16="http://schemas.microsoft.com/office/drawing/2014/main" id="{595BE90F-ECB4-4DE8-8D28-FC70BAB5AC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grpSp>
        <p:nvGrpSpPr>
          <p:cNvPr id="158" name="Group 157">
            <a:extLst>
              <a:ext uri="{FF2B5EF4-FFF2-40B4-BE49-F238E27FC236}">
                <a16:creationId xmlns:a16="http://schemas.microsoft.com/office/drawing/2014/main" id="{2807920B-A1B9-48BF-9FE0-6567C14168C4}"/>
              </a:ext>
            </a:extLst>
          </p:cNvPr>
          <p:cNvGrpSpPr/>
          <p:nvPr/>
        </p:nvGrpSpPr>
        <p:grpSpPr>
          <a:xfrm>
            <a:off x="5578821" y="268226"/>
            <a:ext cx="1300780" cy="1329617"/>
            <a:chOff x="5469341" y="498862"/>
            <a:chExt cx="1300780" cy="1329617"/>
          </a:xfrm>
        </p:grpSpPr>
        <p:grpSp>
          <p:nvGrpSpPr>
            <p:cNvPr id="124" name="Group 123">
              <a:extLst>
                <a:ext uri="{FF2B5EF4-FFF2-40B4-BE49-F238E27FC236}">
                  <a16:creationId xmlns:a16="http://schemas.microsoft.com/office/drawing/2014/main" id="{71EC2C3F-8BE0-4DA6-8939-2CD8A6606FFC}"/>
                </a:ext>
              </a:extLst>
            </p:cNvPr>
            <p:cNvGrpSpPr/>
            <p:nvPr/>
          </p:nvGrpSpPr>
          <p:grpSpPr>
            <a:xfrm>
              <a:off x="5506235" y="498862"/>
              <a:ext cx="1099962" cy="990260"/>
              <a:chOff x="8218632" y="4340091"/>
              <a:chExt cx="1099962" cy="990260"/>
            </a:xfrm>
          </p:grpSpPr>
          <p:pic>
            <p:nvPicPr>
              <p:cNvPr id="125" name="Picture 124">
                <a:extLst>
                  <a:ext uri="{FF2B5EF4-FFF2-40B4-BE49-F238E27FC236}">
                    <a16:creationId xmlns:a16="http://schemas.microsoft.com/office/drawing/2014/main" id="{B3543533-0D5A-4C76-A352-9A99AE91C4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26" name="Picture 125">
                <a:extLst>
                  <a:ext uri="{FF2B5EF4-FFF2-40B4-BE49-F238E27FC236}">
                    <a16:creationId xmlns:a16="http://schemas.microsoft.com/office/drawing/2014/main" id="{A0B02EAE-524E-4B59-8C65-81CC73CFF1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27" name="Picture 126">
                <a:extLst>
                  <a:ext uri="{FF2B5EF4-FFF2-40B4-BE49-F238E27FC236}">
                    <a16:creationId xmlns:a16="http://schemas.microsoft.com/office/drawing/2014/main" id="{19A044FC-21CE-4655-ABA6-91259775B1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28" name="Picture 127">
                <a:extLst>
                  <a:ext uri="{FF2B5EF4-FFF2-40B4-BE49-F238E27FC236}">
                    <a16:creationId xmlns:a16="http://schemas.microsoft.com/office/drawing/2014/main" id="{B1D89F72-9D0D-4187-9FF9-1B758EC88E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sp>
          <p:nvSpPr>
            <p:cNvPr id="123" name="TextBox 122">
              <a:extLst>
                <a:ext uri="{FF2B5EF4-FFF2-40B4-BE49-F238E27FC236}">
                  <a16:creationId xmlns:a16="http://schemas.microsoft.com/office/drawing/2014/main" id="{E57FDEAF-0207-4415-8E21-5C150012FD79}"/>
                </a:ext>
              </a:extLst>
            </p:cNvPr>
            <p:cNvSpPr txBox="1"/>
            <p:nvPr/>
          </p:nvSpPr>
          <p:spPr>
            <a:xfrm>
              <a:off x="5469341" y="1459147"/>
              <a:ext cx="1300780" cy="369332"/>
            </a:xfrm>
            <a:prstGeom prst="rect">
              <a:avLst/>
            </a:prstGeom>
            <a:noFill/>
          </p:spPr>
          <p:txBody>
            <a:bodyPr wrap="square" rtlCol="0">
              <a:spAutoFit/>
            </a:bodyPr>
            <a:lstStyle/>
            <a:p>
              <a:r>
                <a:rPr lang="en-US" dirty="0"/>
                <a:t>One node</a:t>
              </a:r>
            </a:p>
          </p:txBody>
        </p:sp>
      </p:grpSp>
      <p:cxnSp>
        <p:nvCxnSpPr>
          <p:cNvPr id="84" name="Straight Arrow Connector 83">
            <a:extLst>
              <a:ext uri="{FF2B5EF4-FFF2-40B4-BE49-F238E27FC236}">
                <a16:creationId xmlns:a16="http://schemas.microsoft.com/office/drawing/2014/main" id="{4BF9B134-E40A-4C4C-8378-223B8C95C8FD}"/>
              </a:ext>
            </a:extLst>
          </p:cNvPr>
          <p:cNvCxnSpPr>
            <a:cxnSpLocks/>
          </p:cNvCxnSpPr>
          <p:nvPr/>
        </p:nvCxnSpPr>
        <p:spPr>
          <a:xfrm>
            <a:off x="3600000" y="538980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477E4CA-E169-4B84-B5BD-BF7126490820}"/>
              </a:ext>
            </a:extLst>
          </p:cNvPr>
          <p:cNvCxnSpPr>
            <a:cxnSpLocks/>
          </p:cNvCxnSpPr>
          <p:nvPr/>
        </p:nvCxnSpPr>
        <p:spPr>
          <a:xfrm>
            <a:off x="5442370" y="538980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A209BBD1-F295-437C-845B-5F10DAAD04F5}"/>
              </a:ext>
            </a:extLst>
          </p:cNvPr>
          <p:cNvGrpSpPr/>
          <p:nvPr/>
        </p:nvGrpSpPr>
        <p:grpSpPr>
          <a:xfrm>
            <a:off x="4320000" y="4907073"/>
            <a:ext cx="1099962" cy="990260"/>
            <a:chOff x="8218632" y="4340091"/>
            <a:chExt cx="1099962" cy="990260"/>
          </a:xfrm>
        </p:grpSpPr>
        <p:pic>
          <p:nvPicPr>
            <p:cNvPr id="87" name="Picture 86">
              <a:extLst>
                <a:ext uri="{FF2B5EF4-FFF2-40B4-BE49-F238E27FC236}">
                  <a16:creationId xmlns:a16="http://schemas.microsoft.com/office/drawing/2014/main" id="{55812E8F-706B-4807-B722-7085AF2CA9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8" name="Picture 87">
              <a:extLst>
                <a:ext uri="{FF2B5EF4-FFF2-40B4-BE49-F238E27FC236}">
                  <a16:creationId xmlns:a16="http://schemas.microsoft.com/office/drawing/2014/main" id="{63908355-29A4-4F73-A7A4-AE273ABBE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91" name="Picture 90">
              <a:extLst>
                <a:ext uri="{FF2B5EF4-FFF2-40B4-BE49-F238E27FC236}">
                  <a16:creationId xmlns:a16="http://schemas.microsoft.com/office/drawing/2014/main" id="{A07235EF-2AD8-4538-B69D-8B9C21E1E0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92" name="Picture 91">
              <a:extLst>
                <a:ext uri="{FF2B5EF4-FFF2-40B4-BE49-F238E27FC236}">
                  <a16:creationId xmlns:a16="http://schemas.microsoft.com/office/drawing/2014/main" id="{C57EE6C7-2FD2-4B7D-9691-839793AF03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grpSp>
        <p:nvGrpSpPr>
          <p:cNvPr id="28" name="Group 27"/>
          <p:cNvGrpSpPr/>
          <p:nvPr/>
        </p:nvGrpSpPr>
        <p:grpSpPr>
          <a:xfrm>
            <a:off x="6122476" y="4241981"/>
            <a:ext cx="1862890" cy="1863453"/>
            <a:chOff x="6122476" y="4241981"/>
            <a:chExt cx="1862890" cy="1863453"/>
          </a:xfrm>
        </p:grpSpPr>
        <p:cxnSp>
          <p:nvCxnSpPr>
            <p:cNvPr id="76" name="Straight Arrow Connector 75">
              <a:extLst>
                <a:ext uri="{FF2B5EF4-FFF2-40B4-BE49-F238E27FC236}">
                  <a16:creationId xmlns:a16="http://schemas.microsoft.com/office/drawing/2014/main" id="{4B8F1B03-A99F-4B29-8E35-3F22199066FF}"/>
                </a:ext>
              </a:extLst>
            </p:cNvPr>
            <p:cNvCxnSpPr/>
            <p:nvPr/>
          </p:nvCxnSpPr>
          <p:spPr>
            <a:xfrm>
              <a:off x="6264000" y="5220000"/>
              <a:ext cx="160368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7A2072A-0259-4EA2-A19B-029B35C5349B}"/>
                </a:ext>
              </a:extLst>
            </p:cNvPr>
            <p:cNvCxnSpPr>
              <a:cxnSpLocks/>
            </p:cNvCxnSpPr>
            <p:nvPr/>
          </p:nvCxnSpPr>
          <p:spPr>
            <a:xfrm>
              <a:off x="6229211" y="4845434"/>
              <a:ext cx="132845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99E0B48-ABAC-4FBF-A5A9-BBECBCC5EB1C}"/>
                </a:ext>
              </a:extLst>
            </p:cNvPr>
            <p:cNvCxnSpPr>
              <a:cxnSpLocks/>
            </p:cNvCxnSpPr>
            <p:nvPr/>
          </p:nvCxnSpPr>
          <p:spPr>
            <a:xfrm flipV="1">
              <a:off x="6229211" y="5925434"/>
              <a:ext cx="147813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ECB5CC9-C981-4CD8-A3BF-1F7E5877E50A}"/>
                </a:ext>
              </a:extLst>
            </p:cNvPr>
            <p:cNvCxnSpPr>
              <a:cxnSpLocks/>
            </p:cNvCxnSpPr>
            <p:nvPr/>
          </p:nvCxnSpPr>
          <p:spPr>
            <a:xfrm>
              <a:off x="6229211" y="5565434"/>
              <a:ext cx="14715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A4DFE94B-0935-4372-BE9C-82DDB6B162E8}"/>
                </a:ext>
              </a:extLst>
            </p:cNvPr>
            <p:cNvCxnSpPr>
              <a:cxnSpLocks/>
            </p:cNvCxnSpPr>
            <p:nvPr/>
          </p:nvCxnSpPr>
          <p:spPr>
            <a:xfrm>
              <a:off x="6229211" y="5385434"/>
              <a:ext cx="128825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03F2278-450A-4EBC-930F-D4A2FD0D121F}"/>
                </a:ext>
              </a:extLst>
            </p:cNvPr>
            <p:cNvCxnSpPr>
              <a:cxnSpLocks/>
            </p:cNvCxnSpPr>
            <p:nvPr/>
          </p:nvCxnSpPr>
          <p:spPr>
            <a:xfrm>
              <a:off x="6229211" y="5745434"/>
              <a:ext cx="11521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DC6A8812-AA7D-4340-A50E-81604EDC62C5}"/>
                </a:ext>
              </a:extLst>
            </p:cNvPr>
            <p:cNvCxnSpPr>
              <a:cxnSpLocks/>
            </p:cNvCxnSpPr>
            <p:nvPr/>
          </p:nvCxnSpPr>
          <p:spPr>
            <a:xfrm flipV="1">
              <a:off x="6229211" y="5025434"/>
              <a:ext cx="109825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1840DE08-8D8D-48EE-BD70-91A1458F6A74}"/>
                </a:ext>
              </a:extLst>
            </p:cNvPr>
            <p:cNvCxnSpPr>
              <a:cxnSpLocks/>
            </p:cNvCxnSpPr>
            <p:nvPr/>
          </p:nvCxnSpPr>
          <p:spPr>
            <a:xfrm flipV="1">
              <a:off x="6229211" y="6105434"/>
              <a:ext cx="133262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47A2072A-0259-4EA2-A19B-029B35C5349B}"/>
                </a:ext>
              </a:extLst>
            </p:cNvPr>
            <p:cNvCxnSpPr>
              <a:cxnSpLocks/>
            </p:cNvCxnSpPr>
            <p:nvPr/>
          </p:nvCxnSpPr>
          <p:spPr>
            <a:xfrm>
              <a:off x="6229210" y="4665434"/>
              <a:ext cx="1512000"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47A2072A-0259-4EA2-A19B-029B35C5349B}"/>
                </a:ext>
              </a:extLst>
            </p:cNvPr>
            <p:cNvCxnSpPr>
              <a:cxnSpLocks/>
            </p:cNvCxnSpPr>
            <p:nvPr/>
          </p:nvCxnSpPr>
          <p:spPr>
            <a:xfrm>
              <a:off x="6229211" y="4665434"/>
              <a:ext cx="0" cy="1440000"/>
            </a:xfrm>
            <a:prstGeom prst="straightConnector1">
              <a:avLst/>
            </a:prstGeom>
            <a:ln w="76200" cap="rnd">
              <a:round/>
              <a:headEnd w="sm" len="sm"/>
              <a:tailEnd type="non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EFF9717-0236-4C42-A502-2505387C6988}"/>
                </a:ext>
              </a:extLst>
            </p:cNvPr>
            <p:cNvSpPr txBox="1"/>
            <p:nvPr/>
          </p:nvSpPr>
          <p:spPr>
            <a:xfrm>
              <a:off x="6122476" y="4241981"/>
              <a:ext cx="1862890" cy="369332"/>
            </a:xfrm>
            <a:prstGeom prst="rect">
              <a:avLst/>
            </a:prstGeom>
            <a:noFill/>
          </p:spPr>
          <p:txBody>
            <a:bodyPr wrap="square" rtlCol="0">
              <a:spAutoFit/>
            </a:bodyPr>
            <a:lstStyle/>
            <a:p>
              <a:r>
                <a:rPr lang="en-US" dirty="0"/>
                <a:t>Process group</a:t>
              </a:r>
            </a:p>
          </p:txBody>
        </p:sp>
      </p:grpSp>
      <p:grpSp>
        <p:nvGrpSpPr>
          <p:cNvPr id="25" name="Group 24"/>
          <p:cNvGrpSpPr/>
          <p:nvPr/>
        </p:nvGrpSpPr>
        <p:grpSpPr>
          <a:xfrm>
            <a:off x="6106141" y="2068360"/>
            <a:ext cx="1934563" cy="1479444"/>
            <a:chOff x="6144178" y="2213509"/>
            <a:chExt cx="1934563" cy="1479444"/>
          </a:xfrm>
        </p:grpSpPr>
        <p:sp>
          <p:nvSpPr>
            <p:cNvPr id="59" name="TextBox 58">
              <a:extLst>
                <a:ext uri="{FF2B5EF4-FFF2-40B4-BE49-F238E27FC236}">
                  <a16:creationId xmlns:a16="http://schemas.microsoft.com/office/drawing/2014/main" id="{EA1EE363-8661-43BC-A3EA-FC1A48500FE3}"/>
                </a:ext>
              </a:extLst>
            </p:cNvPr>
            <p:cNvSpPr txBox="1"/>
            <p:nvPr/>
          </p:nvSpPr>
          <p:spPr>
            <a:xfrm>
              <a:off x="6144178" y="2213509"/>
              <a:ext cx="1934563" cy="369332"/>
            </a:xfrm>
            <a:prstGeom prst="rect">
              <a:avLst/>
            </a:prstGeom>
            <a:noFill/>
          </p:spPr>
          <p:txBody>
            <a:bodyPr wrap="square" rtlCol="0">
              <a:spAutoFit/>
            </a:bodyPr>
            <a:lstStyle/>
            <a:p>
              <a:r>
                <a:rPr lang="en-US" dirty="0"/>
                <a:t>Thread group</a:t>
              </a:r>
            </a:p>
          </p:txBody>
        </p:sp>
        <p:grpSp>
          <p:nvGrpSpPr>
            <p:cNvPr id="22" name="Group 21"/>
            <p:cNvGrpSpPr/>
            <p:nvPr/>
          </p:nvGrpSpPr>
          <p:grpSpPr>
            <a:xfrm>
              <a:off x="6267247" y="2608695"/>
              <a:ext cx="1603681" cy="1084258"/>
              <a:chOff x="6264000" y="2520000"/>
              <a:chExt cx="1603681" cy="1084258"/>
            </a:xfrm>
          </p:grpSpPr>
          <p:cxnSp>
            <p:nvCxnSpPr>
              <p:cNvPr id="54" name="Straight Arrow Connector 53">
                <a:extLst>
                  <a:ext uri="{FF2B5EF4-FFF2-40B4-BE49-F238E27FC236}">
                    <a16:creationId xmlns:a16="http://schemas.microsoft.com/office/drawing/2014/main" id="{B00FC50F-82E0-41BB-BB1B-E55D5DB83DBC}"/>
                  </a:ext>
                </a:extLst>
              </p:cNvPr>
              <p:cNvCxnSpPr>
                <a:cxnSpLocks/>
              </p:cNvCxnSpPr>
              <p:nvPr/>
            </p:nvCxnSpPr>
            <p:spPr>
              <a:xfrm>
                <a:off x="6264000" y="2520000"/>
                <a:ext cx="1328455"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F4222A4-38EA-4AEB-A42E-9335ADD4E89E}"/>
                  </a:ext>
                </a:extLst>
              </p:cNvPr>
              <p:cNvCxnSpPr>
                <a:cxnSpLocks/>
              </p:cNvCxnSpPr>
              <p:nvPr/>
            </p:nvCxnSpPr>
            <p:spPr>
              <a:xfrm flipV="1">
                <a:off x="6264000" y="3600000"/>
                <a:ext cx="1332620" cy="4258"/>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270F361-0666-4CC4-A96D-B34619E35891}"/>
                  </a:ext>
                </a:extLst>
              </p:cNvPr>
              <p:cNvCxnSpPr/>
              <p:nvPr/>
            </p:nvCxnSpPr>
            <p:spPr>
              <a:xfrm>
                <a:off x="6264000" y="2880000"/>
                <a:ext cx="1603681"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14D1CCF-DB93-432C-99BD-4A2B55AEA11E}"/>
                  </a:ext>
                </a:extLst>
              </p:cNvPr>
              <p:cNvCxnSpPr>
                <a:cxnSpLocks/>
              </p:cNvCxnSpPr>
              <p:nvPr/>
            </p:nvCxnSpPr>
            <p:spPr>
              <a:xfrm>
                <a:off x="6264000" y="3240000"/>
                <a:ext cx="1471528"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47A2072A-0259-4EA2-A19B-029B35C5349B}"/>
                  </a:ext>
                </a:extLst>
              </p:cNvPr>
              <p:cNvCxnSpPr>
                <a:cxnSpLocks/>
              </p:cNvCxnSpPr>
              <p:nvPr/>
            </p:nvCxnSpPr>
            <p:spPr>
              <a:xfrm>
                <a:off x="6264000" y="2520000"/>
                <a:ext cx="0" cy="1080000"/>
              </a:xfrm>
              <a:prstGeom prst="straightConnector1">
                <a:avLst/>
              </a:prstGeom>
              <a:ln w="76200" cap="rnd">
                <a:round/>
                <a:headEnd w="sm" len="sm"/>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2597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5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78</a:t>
            </a:fld>
            <a:endParaRPr lang="nl-BE" dirty="0"/>
          </a:p>
        </p:txBody>
      </p:sp>
      <p:pic>
        <p:nvPicPr>
          <p:cNvPr id="5" name="Picture 4" descr="http://docs.adaptivecomputing.com/9-0-1/MWM/Content/Resources/Graphics/backfill.gif"/>
          <p:cNvPicPr>
            <a:picLocks noChangeAspect="1" noChangeArrowheads="1" noCrop="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94639" y="164929"/>
            <a:ext cx="8802723" cy="6401979"/>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D4D0C565-58A7-3E5E-13F8-711E0E7D896A}"/>
              </a:ext>
            </a:extLst>
          </p:cNvPr>
          <p:cNvCxnSpPr/>
          <p:nvPr/>
        </p:nvCxnSpPr>
        <p:spPr>
          <a:xfrm flipV="1">
            <a:off x="2423591" y="848519"/>
            <a:ext cx="0" cy="3444577"/>
          </a:xfrm>
          <a:prstGeom prst="straightConnector1">
            <a:avLst/>
          </a:prstGeom>
          <a:ln w="25400">
            <a:solidFill>
              <a:srgbClr val="FF0000"/>
            </a:solidFill>
            <a:headEnd w="lg" len="lg"/>
            <a:tailEnd type="triangle" w="lg" len="lg"/>
          </a:ln>
        </p:spPr>
        <p:style>
          <a:lnRef idx="3">
            <a:schemeClr val="accent1"/>
          </a:lnRef>
          <a:fillRef idx="0">
            <a:schemeClr val="accent1"/>
          </a:fillRef>
          <a:effectRef idx="2">
            <a:schemeClr val="accent1"/>
          </a:effectRef>
          <a:fontRef idx="minor">
            <a:schemeClr val="tx1"/>
          </a:fontRef>
        </p:style>
      </p:cxnSp>
      <p:sp>
        <p:nvSpPr>
          <p:cNvPr id="6" name="TextBox 5">
            <a:extLst>
              <a:ext uri="{FF2B5EF4-FFF2-40B4-BE49-F238E27FC236}">
                <a16:creationId xmlns:a16="http://schemas.microsoft.com/office/drawing/2014/main" id="{9C9B8142-6E2A-529F-5353-F9C61A431AC2}"/>
              </a:ext>
            </a:extLst>
          </p:cNvPr>
          <p:cNvSpPr txBox="1"/>
          <p:nvPr/>
        </p:nvSpPr>
        <p:spPr>
          <a:xfrm rot="16200000">
            <a:off x="1561447" y="2334069"/>
            <a:ext cx="1224134" cy="461665"/>
          </a:xfrm>
          <a:prstGeom prst="rect">
            <a:avLst/>
          </a:prstGeom>
          <a:noFill/>
        </p:spPr>
        <p:txBody>
          <a:bodyPr wrap="square" rtlCol="0">
            <a:spAutoFit/>
          </a:bodyPr>
          <a:lstStyle/>
          <a:p>
            <a:r>
              <a:rPr lang="nl-BE" sz="2400" dirty="0" err="1"/>
              <a:t>cores</a:t>
            </a:r>
            <a:endParaRPr lang="nl-BE" sz="2400" dirty="0"/>
          </a:p>
        </p:txBody>
      </p:sp>
      <p:sp>
        <p:nvSpPr>
          <p:cNvPr id="7" name="TextBox 6">
            <a:extLst>
              <a:ext uri="{FF2B5EF4-FFF2-40B4-BE49-F238E27FC236}">
                <a16:creationId xmlns:a16="http://schemas.microsoft.com/office/drawing/2014/main" id="{D47BE710-8743-5233-44D5-1BF889FEA81C}"/>
              </a:ext>
            </a:extLst>
          </p:cNvPr>
          <p:cNvSpPr txBox="1"/>
          <p:nvPr/>
        </p:nvSpPr>
        <p:spPr>
          <a:xfrm>
            <a:off x="9624392" y="4285316"/>
            <a:ext cx="1296144" cy="461665"/>
          </a:xfrm>
          <a:prstGeom prst="rect">
            <a:avLst/>
          </a:prstGeom>
          <a:noFill/>
        </p:spPr>
        <p:txBody>
          <a:bodyPr wrap="square" rtlCol="0">
            <a:spAutoFit/>
          </a:bodyPr>
          <a:lstStyle/>
          <a:p>
            <a:r>
              <a:rPr lang="nl-BE" sz="2400" dirty="0"/>
              <a:t>time</a:t>
            </a:r>
          </a:p>
        </p:txBody>
      </p:sp>
      <p:cxnSp>
        <p:nvCxnSpPr>
          <p:cNvPr id="8" name="Straight Arrow Connector 7">
            <a:extLst>
              <a:ext uri="{FF2B5EF4-FFF2-40B4-BE49-F238E27FC236}">
                <a16:creationId xmlns:a16="http://schemas.microsoft.com/office/drawing/2014/main" id="{FB420876-5680-8230-D37B-64903AFFFA48}"/>
              </a:ext>
            </a:extLst>
          </p:cNvPr>
          <p:cNvCxnSpPr>
            <a:cxnSpLocks/>
          </p:cNvCxnSpPr>
          <p:nvPr/>
        </p:nvCxnSpPr>
        <p:spPr>
          <a:xfrm>
            <a:off x="2423591" y="4293096"/>
            <a:ext cx="8073771" cy="0"/>
          </a:xfrm>
          <a:prstGeom prst="straightConnector1">
            <a:avLst/>
          </a:prstGeom>
          <a:ln w="25400">
            <a:solidFill>
              <a:srgbClr val="FF0000"/>
            </a:solidFill>
            <a:tailEnd type="triangle" w="lg" len="lg"/>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981735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79</a:t>
            </a:fld>
            <a:endParaRPr lang="nl-BE" dirty="0"/>
          </a:p>
        </p:txBody>
      </p:sp>
      <p:grpSp>
        <p:nvGrpSpPr>
          <p:cNvPr id="39944" name="Group 39943">
            <a:extLst>
              <a:ext uri="{FF2B5EF4-FFF2-40B4-BE49-F238E27FC236}">
                <a16:creationId xmlns:a16="http://schemas.microsoft.com/office/drawing/2014/main" id="{CD7188EA-0375-4F4C-9F7C-75D3CBFA9549}"/>
              </a:ext>
            </a:extLst>
          </p:cNvPr>
          <p:cNvGrpSpPr/>
          <p:nvPr/>
        </p:nvGrpSpPr>
        <p:grpSpPr>
          <a:xfrm>
            <a:off x="7283255" y="607349"/>
            <a:ext cx="4573385" cy="2101571"/>
            <a:chOff x="7283255" y="919724"/>
            <a:chExt cx="4573385" cy="2101571"/>
          </a:xfrm>
        </p:grpSpPr>
        <p:grpSp>
          <p:nvGrpSpPr>
            <p:cNvPr id="14" name="Group 13">
              <a:extLst>
                <a:ext uri="{FF2B5EF4-FFF2-40B4-BE49-F238E27FC236}">
                  <a16:creationId xmlns:a16="http://schemas.microsoft.com/office/drawing/2014/main" id="{ECCF5742-FCDC-419E-BF78-19E9831891A3}"/>
                </a:ext>
              </a:extLst>
            </p:cNvPr>
            <p:cNvGrpSpPr/>
            <p:nvPr/>
          </p:nvGrpSpPr>
          <p:grpSpPr>
            <a:xfrm>
              <a:off x="9180137" y="1562127"/>
              <a:ext cx="2102082" cy="1237372"/>
              <a:chOff x="910621" y="1911681"/>
              <a:chExt cx="2102082" cy="1237372"/>
            </a:xfrm>
          </p:grpSpPr>
          <p:pic>
            <p:nvPicPr>
              <p:cNvPr id="20" name="Picture 19">
                <a:extLst>
                  <a:ext uri="{FF2B5EF4-FFF2-40B4-BE49-F238E27FC236}">
                    <a16:creationId xmlns:a16="http://schemas.microsoft.com/office/drawing/2014/main" id="{76BC5509-21EC-416B-A2A5-1753034B596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1" name="Picture 20">
                <a:extLst>
                  <a:ext uri="{FF2B5EF4-FFF2-40B4-BE49-F238E27FC236}">
                    <a16:creationId xmlns:a16="http://schemas.microsoft.com/office/drawing/2014/main" id="{43C4A6DB-BEEB-4F96-B6EE-E638E95B4D3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2" name="Picture 21">
                <a:extLst>
                  <a:ext uri="{FF2B5EF4-FFF2-40B4-BE49-F238E27FC236}">
                    <a16:creationId xmlns:a16="http://schemas.microsoft.com/office/drawing/2014/main" id="{E3CA6A7B-1D8D-4443-B858-CF5735DDA12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3" name="Picture 22">
                <a:extLst>
                  <a:ext uri="{FF2B5EF4-FFF2-40B4-BE49-F238E27FC236}">
                    <a16:creationId xmlns:a16="http://schemas.microsoft.com/office/drawing/2014/main" id="{FD93739B-A4D5-41FF-9C4B-C1D4BBC7D4B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4" name="Picture 23">
                <a:extLst>
                  <a:ext uri="{FF2B5EF4-FFF2-40B4-BE49-F238E27FC236}">
                    <a16:creationId xmlns:a16="http://schemas.microsoft.com/office/drawing/2014/main" id="{F2DA59A1-6CA8-440A-BF51-664B06F43AB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5" name="Picture 24">
                <a:extLst>
                  <a:ext uri="{FF2B5EF4-FFF2-40B4-BE49-F238E27FC236}">
                    <a16:creationId xmlns:a16="http://schemas.microsoft.com/office/drawing/2014/main" id="{A500FB17-796F-48BC-B369-3DB80618913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6" name="Picture 25">
                <a:extLst>
                  <a:ext uri="{FF2B5EF4-FFF2-40B4-BE49-F238E27FC236}">
                    <a16:creationId xmlns:a16="http://schemas.microsoft.com/office/drawing/2014/main" id="{1058BFC0-1CFD-424D-86B3-D9EC296B0F6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7" name="Picture 26">
                <a:extLst>
                  <a:ext uri="{FF2B5EF4-FFF2-40B4-BE49-F238E27FC236}">
                    <a16:creationId xmlns:a16="http://schemas.microsoft.com/office/drawing/2014/main" id="{BC94B4B6-1472-46B4-B0AE-C460D3B519B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8" name="Picture 27">
                <a:extLst>
                  <a:ext uri="{FF2B5EF4-FFF2-40B4-BE49-F238E27FC236}">
                    <a16:creationId xmlns:a16="http://schemas.microsoft.com/office/drawing/2014/main" id="{C5E47A6B-E32E-47C4-A916-5CF3D8BFA5E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9" name="Picture 28">
                <a:extLst>
                  <a:ext uri="{FF2B5EF4-FFF2-40B4-BE49-F238E27FC236}">
                    <a16:creationId xmlns:a16="http://schemas.microsoft.com/office/drawing/2014/main" id="{953BCFA6-ADFC-4F5C-B666-25FDE58C0B2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30" name="Picture 29">
                <a:extLst>
                  <a:ext uri="{FF2B5EF4-FFF2-40B4-BE49-F238E27FC236}">
                    <a16:creationId xmlns:a16="http://schemas.microsoft.com/office/drawing/2014/main" id="{2C5F468B-7B1A-46F0-979E-FA9E4912312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31" name="Picture 30">
                <a:extLst>
                  <a:ext uri="{FF2B5EF4-FFF2-40B4-BE49-F238E27FC236}">
                    <a16:creationId xmlns:a16="http://schemas.microsoft.com/office/drawing/2014/main" id="{F5CD0C33-A166-4C73-8C27-006C8D1C00C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32" name="Picture 31">
                <a:extLst>
                  <a:ext uri="{FF2B5EF4-FFF2-40B4-BE49-F238E27FC236}">
                    <a16:creationId xmlns:a16="http://schemas.microsoft.com/office/drawing/2014/main" id="{8B114EA6-4473-44DC-8DF5-C3FAE30BED5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33" name="Picture 32">
                <a:extLst>
                  <a:ext uri="{FF2B5EF4-FFF2-40B4-BE49-F238E27FC236}">
                    <a16:creationId xmlns:a16="http://schemas.microsoft.com/office/drawing/2014/main" id="{6C2B3E39-27F1-4996-A822-EAB667FCB62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34" name="Picture 33">
                <a:extLst>
                  <a:ext uri="{FF2B5EF4-FFF2-40B4-BE49-F238E27FC236}">
                    <a16:creationId xmlns:a16="http://schemas.microsoft.com/office/drawing/2014/main" id="{C43293D8-4061-45F0-9B10-01ADD621E0C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35" name="Picture 34">
                <a:extLst>
                  <a:ext uri="{FF2B5EF4-FFF2-40B4-BE49-F238E27FC236}">
                    <a16:creationId xmlns:a16="http://schemas.microsoft.com/office/drawing/2014/main" id="{B77B8BEA-8090-4773-BD0E-4345157D220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36" name="Picture 35">
                <a:extLst>
                  <a:ext uri="{FF2B5EF4-FFF2-40B4-BE49-F238E27FC236}">
                    <a16:creationId xmlns:a16="http://schemas.microsoft.com/office/drawing/2014/main" id="{8F05B7D5-1C44-411C-B73A-30106DF1A83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37" name="Picture 36">
                <a:extLst>
                  <a:ext uri="{FF2B5EF4-FFF2-40B4-BE49-F238E27FC236}">
                    <a16:creationId xmlns:a16="http://schemas.microsoft.com/office/drawing/2014/main" id="{58ACAD5A-D9CD-4E1B-A4FE-89A3055261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38" name="Picture 37">
                <a:extLst>
                  <a:ext uri="{FF2B5EF4-FFF2-40B4-BE49-F238E27FC236}">
                    <a16:creationId xmlns:a16="http://schemas.microsoft.com/office/drawing/2014/main" id="{D662B765-5907-429E-9987-3787B67A50B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39" name="Picture 38">
                <a:extLst>
                  <a:ext uri="{FF2B5EF4-FFF2-40B4-BE49-F238E27FC236}">
                    <a16:creationId xmlns:a16="http://schemas.microsoft.com/office/drawing/2014/main" id="{D70ED0D1-B47F-4FE0-BADC-0698356D3D6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40" name="Picture 39">
                <a:extLst>
                  <a:ext uri="{FF2B5EF4-FFF2-40B4-BE49-F238E27FC236}">
                    <a16:creationId xmlns:a16="http://schemas.microsoft.com/office/drawing/2014/main" id="{D403C023-5D79-424F-9FF9-C5F4E4B22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41" name="Picture 40">
                <a:extLst>
                  <a:ext uri="{FF2B5EF4-FFF2-40B4-BE49-F238E27FC236}">
                    <a16:creationId xmlns:a16="http://schemas.microsoft.com/office/drawing/2014/main" id="{D1ABEB45-C357-4371-8EB3-67CAFE082E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42" name="Picture 41">
                <a:extLst>
                  <a:ext uri="{FF2B5EF4-FFF2-40B4-BE49-F238E27FC236}">
                    <a16:creationId xmlns:a16="http://schemas.microsoft.com/office/drawing/2014/main" id="{5867A1FF-E55F-4CA2-B418-199C5F1F6A4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43" name="Picture 42">
                <a:extLst>
                  <a:ext uri="{FF2B5EF4-FFF2-40B4-BE49-F238E27FC236}">
                    <a16:creationId xmlns:a16="http://schemas.microsoft.com/office/drawing/2014/main" id="{985FF5CC-99B6-49C9-8876-835E6603A9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44" name="Picture 43">
                <a:extLst>
                  <a:ext uri="{FF2B5EF4-FFF2-40B4-BE49-F238E27FC236}">
                    <a16:creationId xmlns:a16="http://schemas.microsoft.com/office/drawing/2014/main" id="{8CF0C91C-749E-4273-9CD6-5373BEDF4DA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45" name="Picture 44">
                <a:extLst>
                  <a:ext uri="{FF2B5EF4-FFF2-40B4-BE49-F238E27FC236}">
                    <a16:creationId xmlns:a16="http://schemas.microsoft.com/office/drawing/2014/main" id="{07625853-8279-479D-8E2E-8D529ABC932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46" name="Picture 45">
                <a:extLst>
                  <a:ext uri="{FF2B5EF4-FFF2-40B4-BE49-F238E27FC236}">
                    <a16:creationId xmlns:a16="http://schemas.microsoft.com/office/drawing/2014/main" id="{82FCA003-F42C-4820-B757-3456A61A64E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47" name="Picture 46">
                <a:extLst>
                  <a:ext uri="{FF2B5EF4-FFF2-40B4-BE49-F238E27FC236}">
                    <a16:creationId xmlns:a16="http://schemas.microsoft.com/office/drawing/2014/main" id="{8332AC29-3289-4C36-BB32-D87748BFB8C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48" name="Picture 47">
                <a:extLst>
                  <a:ext uri="{FF2B5EF4-FFF2-40B4-BE49-F238E27FC236}">
                    <a16:creationId xmlns:a16="http://schemas.microsoft.com/office/drawing/2014/main" id="{136C49A8-F632-41B4-878E-248CD295005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49" name="Picture 48">
                <a:extLst>
                  <a:ext uri="{FF2B5EF4-FFF2-40B4-BE49-F238E27FC236}">
                    <a16:creationId xmlns:a16="http://schemas.microsoft.com/office/drawing/2014/main" id="{CD0C7D81-9E9D-480A-BFA4-D07FE8CA2FA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50" name="Picture 49">
                <a:extLst>
                  <a:ext uri="{FF2B5EF4-FFF2-40B4-BE49-F238E27FC236}">
                    <a16:creationId xmlns:a16="http://schemas.microsoft.com/office/drawing/2014/main" id="{1A5EC24B-4BDE-44BA-A5D4-3EE7344087A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51" name="Picture 50">
                <a:extLst>
                  <a:ext uri="{FF2B5EF4-FFF2-40B4-BE49-F238E27FC236}">
                    <a16:creationId xmlns:a16="http://schemas.microsoft.com/office/drawing/2014/main" id="{4919FCBA-B108-4C7E-942E-644DC53C0A7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52" name="Picture 51">
                <a:extLst>
                  <a:ext uri="{FF2B5EF4-FFF2-40B4-BE49-F238E27FC236}">
                    <a16:creationId xmlns:a16="http://schemas.microsoft.com/office/drawing/2014/main" id="{D555C088-A2D9-4BA2-B395-6D42366F244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53" name="Picture 52">
                <a:extLst>
                  <a:ext uri="{FF2B5EF4-FFF2-40B4-BE49-F238E27FC236}">
                    <a16:creationId xmlns:a16="http://schemas.microsoft.com/office/drawing/2014/main" id="{9EAC2D74-1C39-45E1-8BBC-210B74C9E3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54" name="Picture 53">
                <a:extLst>
                  <a:ext uri="{FF2B5EF4-FFF2-40B4-BE49-F238E27FC236}">
                    <a16:creationId xmlns:a16="http://schemas.microsoft.com/office/drawing/2014/main" id="{9F567902-9D95-4377-A52A-21EEBBEDE8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55" name="Picture 54">
                <a:extLst>
                  <a:ext uri="{FF2B5EF4-FFF2-40B4-BE49-F238E27FC236}">
                    <a16:creationId xmlns:a16="http://schemas.microsoft.com/office/drawing/2014/main" id="{4A17736C-FDEB-4D3C-A427-F968C0B04F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56" name="Picture 55">
                <a:extLst>
                  <a:ext uri="{FF2B5EF4-FFF2-40B4-BE49-F238E27FC236}">
                    <a16:creationId xmlns:a16="http://schemas.microsoft.com/office/drawing/2014/main" id="{1D2B14ED-1ED0-4B85-8ECF-CAE22358717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57" name="Picture 56">
                <a:extLst>
                  <a:ext uri="{FF2B5EF4-FFF2-40B4-BE49-F238E27FC236}">
                    <a16:creationId xmlns:a16="http://schemas.microsoft.com/office/drawing/2014/main" id="{1F0F0B2D-86BE-4E12-93A6-B520B157DE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58" name="Picture 57">
                <a:extLst>
                  <a:ext uri="{FF2B5EF4-FFF2-40B4-BE49-F238E27FC236}">
                    <a16:creationId xmlns:a16="http://schemas.microsoft.com/office/drawing/2014/main" id="{30E2A27C-7365-406B-BA4D-D2EF5FE43BF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59" name="Picture 58">
                <a:extLst>
                  <a:ext uri="{FF2B5EF4-FFF2-40B4-BE49-F238E27FC236}">
                    <a16:creationId xmlns:a16="http://schemas.microsoft.com/office/drawing/2014/main" id="{CD92B261-2825-4DE4-8FD8-9A5C41C4A1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grpSp>
        <p:grpSp>
          <p:nvGrpSpPr>
            <p:cNvPr id="17" name="Group 16">
              <a:extLst>
                <a:ext uri="{FF2B5EF4-FFF2-40B4-BE49-F238E27FC236}">
                  <a16:creationId xmlns:a16="http://schemas.microsoft.com/office/drawing/2014/main" id="{F392FC6D-A8A3-433E-87BD-9410B5C8CD30}"/>
                </a:ext>
              </a:extLst>
            </p:cNvPr>
            <p:cNvGrpSpPr/>
            <p:nvPr/>
          </p:nvGrpSpPr>
          <p:grpSpPr>
            <a:xfrm>
              <a:off x="7283255" y="919724"/>
              <a:ext cx="4573385" cy="2101571"/>
              <a:chOff x="-986261" y="1055288"/>
              <a:chExt cx="4573385" cy="3557815"/>
            </a:xfrm>
          </p:grpSpPr>
          <p:sp>
            <p:nvSpPr>
              <p:cNvPr id="18" name="Rounded Rectangle 60">
                <a:extLst>
                  <a:ext uri="{FF2B5EF4-FFF2-40B4-BE49-F238E27FC236}">
                    <a16:creationId xmlns:a16="http://schemas.microsoft.com/office/drawing/2014/main" id="{22946686-53B9-4AFF-90E6-770C02B749C0}"/>
                  </a:ext>
                </a:extLst>
              </p:cNvPr>
              <p:cNvSpPr/>
              <p:nvPr/>
            </p:nvSpPr>
            <p:spPr>
              <a:xfrm>
                <a:off x="-986261" y="1747911"/>
                <a:ext cx="4573385"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17C29BE4-1774-43B0-ABD3-DD1A2DC5765D}"/>
                  </a:ext>
                </a:extLst>
              </p:cNvPr>
              <p:cNvSpPr txBox="1"/>
              <p:nvPr/>
            </p:nvSpPr>
            <p:spPr>
              <a:xfrm>
                <a:off x="1145386" y="1055288"/>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cxnSp>
        <p:nvCxnSpPr>
          <p:cNvPr id="9" name="Straight Connector 8">
            <a:extLst>
              <a:ext uri="{FF2B5EF4-FFF2-40B4-BE49-F238E27FC236}">
                <a16:creationId xmlns:a16="http://schemas.microsoft.com/office/drawing/2014/main" id="{32745D2C-92C4-4763-B2DE-6649BB3C109A}"/>
              </a:ext>
            </a:extLst>
          </p:cNvPr>
          <p:cNvCxnSpPr/>
          <p:nvPr/>
        </p:nvCxnSpPr>
        <p:spPr>
          <a:xfrm flipV="1">
            <a:off x="842859" y="3316991"/>
            <a:ext cx="10225136" cy="40001"/>
          </a:xfrm>
          <a:prstGeom prst="line">
            <a:avLst/>
          </a:prstGeom>
          <a:ln w="76200"/>
        </p:spPr>
        <p:style>
          <a:lnRef idx="3">
            <a:schemeClr val="accent2"/>
          </a:lnRef>
          <a:fillRef idx="0">
            <a:schemeClr val="accent2"/>
          </a:fillRef>
          <a:effectRef idx="2">
            <a:schemeClr val="accent2"/>
          </a:effectRef>
          <a:fontRef idx="minor">
            <a:schemeClr val="tx1"/>
          </a:fontRef>
        </p:style>
      </p:cxnSp>
      <p:pic>
        <p:nvPicPr>
          <p:cNvPr id="39937" name="Picture 39936" descr="Icon&#10;&#10;Description automatically generated">
            <a:extLst>
              <a:ext uri="{FF2B5EF4-FFF2-40B4-BE49-F238E27FC236}">
                <a16:creationId xmlns:a16="http://schemas.microsoft.com/office/drawing/2014/main" id="{03EE2BC8-0D4F-4424-AB3F-3840AA297A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4152" y="1460528"/>
            <a:ext cx="865211" cy="809795"/>
          </a:xfrm>
          <a:prstGeom prst="rect">
            <a:avLst/>
          </a:prstGeom>
        </p:spPr>
      </p:pic>
      <p:pic>
        <p:nvPicPr>
          <p:cNvPr id="39940" name="Picture 39939">
            <a:extLst>
              <a:ext uri="{FF2B5EF4-FFF2-40B4-BE49-F238E27FC236}">
                <a16:creationId xmlns:a16="http://schemas.microsoft.com/office/drawing/2014/main" id="{718AC7A0-0891-4272-AC1C-2D5F7CEB04A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10800000" flipV="1">
            <a:off x="8318587" y="1607652"/>
            <a:ext cx="669220" cy="669220"/>
          </a:xfrm>
          <a:prstGeom prst="rect">
            <a:avLst/>
          </a:prstGeom>
        </p:spPr>
      </p:pic>
      <p:grpSp>
        <p:nvGrpSpPr>
          <p:cNvPr id="39942" name="Group 39941">
            <a:extLst>
              <a:ext uri="{FF2B5EF4-FFF2-40B4-BE49-F238E27FC236}">
                <a16:creationId xmlns:a16="http://schemas.microsoft.com/office/drawing/2014/main" id="{4FE9B8B9-0F9A-4692-BCEA-41B80B5354F7}"/>
              </a:ext>
            </a:extLst>
          </p:cNvPr>
          <p:cNvGrpSpPr/>
          <p:nvPr/>
        </p:nvGrpSpPr>
        <p:grpSpPr>
          <a:xfrm>
            <a:off x="1919536" y="1001731"/>
            <a:ext cx="2160240" cy="1728192"/>
            <a:chOff x="2117733" y="1732815"/>
            <a:chExt cx="2160240" cy="1728192"/>
          </a:xfrm>
        </p:grpSpPr>
        <p:grpSp>
          <p:nvGrpSpPr>
            <p:cNvPr id="6" name="Group 5">
              <a:extLst>
                <a:ext uri="{FF2B5EF4-FFF2-40B4-BE49-F238E27FC236}">
                  <a16:creationId xmlns:a16="http://schemas.microsoft.com/office/drawing/2014/main" id="{1C28983E-335E-4A5F-9815-36114D0B5FFE}"/>
                </a:ext>
              </a:extLst>
            </p:cNvPr>
            <p:cNvGrpSpPr/>
            <p:nvPr/>
          </p:nvGrpSpPr>
          <p:grpSpPr>
            <a:xfrm>
              <a:off x="2117733" y="1732815"/>
              <a:ext cx="2160240" cy="1728192"/>
              <a:chOff x="767408" y="2564904"/>
              <a:chExt cx="2160240" cy="1728192"/>
            </a:xfrm>
          </p:grpSpPr>
          <p:sp>
            <p:nvSpPr>
              <p:cNvPr id="8" name="Rectangle 7">
                <a:extLst>
                  <a:ext uri="{FF2B5EF4-FFF2-40B4-BE49-F238E27FC236}">
                    <a16:creationId xmlns:a16="http://schemas.microsoft.com/office/drawing/2014/main" id="{397713D9-6160-4E62-9328-A4CD90E24DBB}"/>
                  </a:ext>
                </a:extLst>
              </p:cNvPr>
              <p:cNvSpPr/>
              <p:nvPr/>
            </p:nvSpPr>
            <p:spPr>
              <a:xfrm>
                <a:off x="767408" y="2564904"/>
                <a:ext cx="2160240" cy="17281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10" name="Freeform 173">
                <a:extLst>
                  <a:ext uri="{FF2B5EF4-FFF2-40B4-BE49-F238E27FC236}">
                    <a16:creationId xmlns:a16="http://schemas.microsoft.com/office/drawing/2014/main" id="{58E5BE0A-C2AA-420B-B498-906736CAFD2D}"/>
                  </a:ext>
                </a:extLst>
              </p:cNvPr>
              <p:cNvSpPr>
                <a:spLocks noChangeAspect="1" noEditPoints="1"/>
              </p:cNvSpPr>
              <p:nvPr/>
            </p:nvSpPr>
            <p:spPr bwMode="auto">
              <a:xfrm>
                <a:off x="983432" y="3331803"/>
                <a:ext cx="720080" cy="67247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2" name="Picture 11" descr="A picture containing shape&#10;&#10;Description automatically generated">
                <a:extLst>
                  <a:ext uri="{FF2B5EF4-FFF2-40B4-BE49-F238E27FC236}">
                    <a16:creationId xmlns:a16="http://schemas.microsoft.com/office/drawing/2014/main" id="{ED5EDF53-0C4C-47EA-919B-F15DD1B79E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5674" y="3335989"/>
                <a:ext cx="720080" cy="720080"/>
              </a:xfrm>
              <a:prstGeom prst="rect">
                <a:avLst/>
              </a:prstGeom>
            </p:spPr>
          </p:pic>
        </p:grpSp>
        <p:sp>
          <p:nvSpPr>
            <p:cNvPr id="118" name="TextBox 117">
              <a:extLst>
                <a:ext uri="{FF2B5EF4-FFF2-40B4-BE49-F238E27FC236}">
                  <a16:creationId xmlns:a16="http://schemas.microsoft.com/office/drawing/2014/main" id="{70FD7460-D9D2-41BA-B50C-4470A820856A}"/>
                </a:ext>
              </a:extLst>
            </p:cNvPr>
            <p:cNvSpPr txBox="1"/>
            <p:nvPr/>
          </p:nvSpPr>
          <p:spPr>
            <a:xfrm>
              <a:off x="2578425" y="1846536"/>
              <a:ext cx="1233030" cy="369332"/>
            </a:xfrm>
            <a:prstGeom prst="rect">
              <a:avLst/>
            </a:prstGeom>
            <a:noFill/>
          </p:spPr>
          <p:txBody>
            <a:bodyPr wrap="none" rtlCol="0">
              <a:spAutoFit/>
            </a:bodyPr>
            <a:lstStyle/>
            <a:p>
              <a:r>
                <a:rPr lang="nl-BE" b="1" dirty="0"/>
                <a:t>Login node</a:t>
              </a:r>
            </a:p>
          </p:txBody>
        </p:sp>
      </p:grpSp>
      <p:grpSp>
        <p:nvGrpSpPr>
          <p:cNvPr id="39948" name="Group 39947">
            <a:extLst>
              <a:ext uri="{FF2B5EF4-FFF2-40B4-BE49-F238E27FC236}">
                <a16:creationId xmlns:a16="http://schemas.microsoft.com/office/drawing/2014/main" id="{2E083751-9E62-4594-986E-8B0D97479C1C}"/>
              </a:ext>
            </a:extLst>
          </p:cNvPr>
          <p:cNvGrpSpPr/>
          <p:nvPr/>
        </p:nvGrpSpPr>
        <p:grpSpPr>
          <a:xfrm>
            <a:off x="4122797" y="1489153"/>
            <a:ext cx="3055291" cy="819970"/>
            <a:chOff x="4122798" y="1489153"/>
            <a:chExt cx="3009540" cy="819970"/>
          </a:xfrm>
        </p:grpSpPr>
        <p:sp>
          <p:nvSpPr>
            <p:cNvPr id="39941" name="Arrow: Right 39940">
              <a:extLst>
                <a:ext uri="{FF2B5EF4-FFF2-40B4-BE49-F238E27FC236}">
                  <a16:creationId xmlns:a16="http://schemas.microsoft.com/office/drawing/2014/main" id="{CCA4462D-71DB-4AB2-9AEC-8DE01F2D3EFC}"/>
                </a:ext>
              </a:extLst>
            </p:cNvPr>
            <p:cNvSpPr/>
            <p:nvPr/>
          </p:nvSpPr>
          <p:spPr>
            <a:xfrm>
              <a:off x="4180010" y="1489153"/>
              <a:ext cx="2952328" cy="819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latin typeface="Courier New" panose="02070309020205020404" pitchFamily="49" charset="0"/>
                <a:cs typeface="Courier New" panose="02070309020205020404" pitchFamily="49" charset="0"/>
              </a:endParaRPr>
            </a:p>
          </p:txBody>
        </p:sp>
        <p:sp>
          <p:nvSpPr>
            <p:cNvPr id="39943" name="TextBox 39942">
              <a:extLst>
                <a:ext uri="{FF2B5EF4-FFF2-40B4-BE49-F238E27FC236}">
                  <a16:creationId xmlns:a16="http://schemas.microsoft.com/office/drawing/2014/main" id="{FF8C89DD-98EB-410F-9A33-673048192D33}"/>
                </a:ext>
              </a:extLst>
            </p:cNvPr>
            <p:cNvSpPr txBox="1"/>
            <p:nvPr/>
          </p:nvSpPr>
          <p:spPr>
            <a:xfrm>
              <a:off x="4122798" y="1714472"/>
              <a:ext cx="2893201" cy="369332"/>
            </a:xfrm>
            <a:prstGeom prst="rect">
              <a:avLst/>
            </a:prstGeom>
            <a:noFill/>
          </p:spPr>
          <p:txBody>
            <a:bodyPr wrap="square" rtlCol="0">
              <a:spAutoFit/>
            </a:bodyPr>
            <a:lstStyle/>
            <a:p>
              <a:r>
                <a:rPr lang="en-US" b="1" dirty="0" err="1">
                  <a:solidFill>
                    <a:schemeClr val="bg1"/>
                  </a:solidFill>
                  <a:latin typeface="Courier New" panose="02070309020205020404" pitchFamily="49" charset="0"/>
                  <a:cs typeface="Courier New" panose="02070309020205020404" pitchFamily="49" charset="0"/>
                </a:rPr>
                <a:t>srun</a:t>
              </a:r>
              <a:r>
                <a:rPr lang="en-US" b="1" dirty="0">
                  <a:solidFill>
                    <a:schemeClr val="bg1"/>
                  </a:solidFill>
                  <a:latin typeface="Courier New" panose="02070309020205020404" pitchFamily="49" charset="0"/>
                  <a:cs typeface="Courier New" panose="02070309020205020404" pitchFamily="49" charset="0"/>
                </a:rPr>
                <a:t> …</a:t>
              </a:r>
            </a:p>
          </p:txBody>
        </p:sp>
      </p:grpSp>
      <p:sp>
        <p:nvSpPr>
          <p:cNvPr id="129" name="Arrow: Right 128">
            <a:extLst>
              <a:ext uri="{FF2B5EF4-FFF2-40B4-BE49-F238E27FC236}">
                <a16:creationId xmlns:a16="http://schemas.microsoft.com/office/drawing/2014/main" id="{961BE2B8-04B7-46DB-8311-7383EFD8AC4E}"/>
              </a:ext>
            </a:extLst>
          </p:cNvPr>
          <p:cNvSpPr/>
          <p:nvPr/>
        </p:nvSpPr>
        <p:spPr>
          <a:xfrm>
            <a:off x="4180010" y="4838957"/>
            <a:ext cx="2998078" cy="819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latin typeface="Courier New" panose="02070309020205020404" pitchFamily="49" charset="0"/>
                <a:cs typeface="Courier New" panose="02070309020205020404" pitchFamily="49" charset="0"/>
              </a:rPr>
              <a:t>sbatch</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script.slurm</a:t>
            </a:r>
            <a:endParaRPr lang="en-US" b="1" dirty="0">
              <a:latin typeface="Courier New" panose="02070309020205020404" pitchFamily="49" charset="0"/>
              <a:cs typeface="Courier New" panose="02070309020205020404" pitchFamily="49" charset="0"/>
            </a:endParaRPr>
          </a:p>
        </p:txBody>
      </p:sp>
      <p:grpSp>
        <p:nvGrpSpPr>
          <p:cNvPr id="216" name="Group 215">
            <a:extLst>
              <a:ext uri="{FF2B5EF4-FFF2-40B4-BE49-F238E27FC236}">
                <a16:creationId xmlns:a16="http://schemas.microsoft.com/office/drawing/2014/main" id="{710F60FE-A051-41DC-85AF-48FD20A19249}"/>
              </a:ext>
            </a:extLst>
          </p:cNvPr>
          <p:cNvGrpSpPr/>
          <p:nvPr/>
        </p:nvGrpSpPr>
        <p:grpSpPr>
          <a:xfrm>
            <a:off x="7283255" y="3976425"/>
            <a:ext cx="4608631" cy="2101571"/>
            <a:chOff x="7283255" y="919724"/>
            <a:chExt cx="4573385" cy="2101571"/>
          </a:xfrm>
        </p:grpSpPr>
        <p:grpSp>
          <p:nvGrpSpPr>
            <p:cNvPr id="217" name="Group 216">
              <a:extLst>
                <a:ext uri="{FF2B5EF4-FFF2-40B4-BE49-F238E27FC236}">
                  <a16:creationId xmlns:a16="http://schemas.microsoft.com/office/drawing/2014/main" id="{53BFE208-070E-4683-8363-E34761D1C208}"/>
                </a:ext>
              </a:extLst>
            </p:cNvPr>
            <p:cNvGrpSpPr/>
            <p:nvPr/>
          </p:nvGrpSpPr>
          <p:grpSpPr>
            <a:xfrm>
              <a:off x="9180137" y="1562127"/>
              <a:ext cx="2102082" cy="1237372"/>
              <a:chOff x="910621" y="1911681"/>
              <a:chExt cx="2102082" cy="1237372"/>
            </a:xfrm>
          </p:grpSpPr>
          <p:pic>
            <p:nvPicPr>
              <p:cNvPr id="221" name="Picture 220">
                <a:extLst>
                  <a:ext uri="{FF2B5EF4-FFF2-40B4-BE49-F238E27FC236}">
                    <a16:creationId xmlns:a16="http://schemas.microsoft.com/office/drawing/2014/main" id="{7690D514-DA60-40DC-AEF7-91F1107E1C3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22" name="Picture 221">
                <a:extLst>
                  <a:ext uri="{FF2B5EF4-FFF2-40B4-BE49-F238E27FC236}">
                    <a16:creationId xmlns:a16="http://schemas.microsoft.com/office/drawing/2014/main" id="{EC9159E6-614E-41C5-AC60-8F0F0B4CF2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23" name="Picture 222">
                <a:extLst>
                  <a:ext uri="{FF2B5EF4-FFF2-40B4-BE49-F238E27FC236}">
                    <a16:creationId xmlns:a16="http://schemas.microsoft.com/office/drawing/2014/main" id="{C51B977F-820D-476F-B683-B13716C3A48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24" name="Picture 223">
                <a:extLst>
                  <a:ext uri="{FF2B5EF4-FFF2-40B4-BE49-F238E27FC236}">
                    <a16:creationId xmlns:a16="http://schemas.microsoft.com/office/drawing/2014/main" id="{3F240AA1-39D4-4CB6-A15B-25F2A66BB62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25" name="Picture 224">
                <a:extLst>
                  <a:ext uri="{FF2B5EF4-FFF2-40B4-BE49-F238E27FC236}">
                    <a16:creationId xmlns:a16="http://schemas.microsoft.com/office/drawing/2014/main" id="{B016C301-88B0-4087-8790-A12A9EB5710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26" name="Picture 225">
                <a:extLst>
                  <a:ext uri="{FF2B5EF4-FFF2-40B4-BE49-F238E27FC236}">
                    <a16:creationId xmlns:a16="http://schemas.microsoft.com/office/drawing/2014/main" id="{841270CB-8845-4426-82AE-EEC046A8164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27" name="Picture 226">
                <a:extLst>
                  <a:ext uri="{FF2B5EF4-FFF2-40B4-BE49-F238E27FC236}">
                    <a16:creationId xmlns:a16="http://schemas.microsoft.com/office/drawing/2014/main" id="{9E0513A3-7EC8-409D-9830-BCDD6C2C47F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28" name="Picture 227">
                <a:extLst>
                  <a:ext uri="{FF2B5EF4-FFF2-40B4-BE49-F238E27FC236}">
                    <a16:creationId xmlns:a16="http://schemas.microsoft.com/office/drawing/2014/main" id="{23474E4B-B013-441E-9C8F-FD4667B76AC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29" name="Picture 228">
                <a:extLst>
                  <a:ext uri="{FF2B5EF4-FFF2-40B4-BE49-F238E27FC236}">
                    <a16:creationId xmlns:a16="http://schemas.microsoft.com/office/drawing/2014/main" id="{2E109A33-6BE0-4489-9A7B-65FC2F85172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30" name="Picture 229">
                <a:extLst>
                  <a:ext uri="{FF2B5EF4-FFF2-40B4-BE49-F238E27FC236}">
                    <a16:creationId xmlns:a16="http://schemas.microsoft.com/office/drawing/2014/main" id="{C7162158-9241-47E0-9C69-A794039886B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231" name="Picture 230">
                <a:extLst>
                  <a:ext uri="{FF2B5EF4-FFF2-40B4-BE49-F238E27FC236}">
                    <a16:creationId xmlns:a16="http://schemas.microsoft.com/office/drawing/2014/main" id="{8D5E6EF7-5384-4C56-B6C4-6DAF4E03E5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232" name="Picture 231">
                <a:extLst>
                  <a:ext uri="{FF2B5EF4-FFF2-40B4-BE49-F238E27FC236}">
                    <a16:creationId xmlns:a16="http://schemas.microsoft.com/office/drawing/2014/main" id="{65311636-A7DD-45BC-9F27-6D80058DFA7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233" name="Picture 232">
                <a:extLst>
                  <a:ext uri="{FF2B5EF4-FFF2-40B4-BE49-F238E27FC236}">
                    <a16:creationId xmlns:a16="http://schemas.microsoft.com/office/drawing/2014/main" id="{C3A99DB6-C6B9-4B2F-9102-7B024BFFB61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234" name="Picture 233">
                <a:extLst>
                  <a:ext uri="{FF2B5EF4-FFF2-40B4-BE49-F238E27FC236}">
                    <a16:creationId xmlns:a16="http://schemas.microsoft.com/office/drawing/2014/main" id="{DE53529C-FF61-4058-821D-1DA177226F0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235" name="Picture 234">
                <a:extLst>
                  <a:ext uri="{FF2B5EF4-FFF2-40B4-BE49-F238E27FC236}">
                    <a16:creationId xmlns:a16="http://schemas.microsoft.com/office/drawing/2014/main" id="{E6B0E781-E78E-43DB-A04A-93BC3C6FE5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236" name="Picture 235">
                <a:extLst>
                  <a:ext uri="{FF2B5EF4-FFF2-40B4-BE49-F238E27FC236}">
                    <a16:creationId xmlns:a16="http://schemas.microsoft.com/office/drawing/2014/main" id="{88F025DE-A7CA-41BB-8684-644F44CA2CB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237" name="Picture 236">
                <a:extLst>
                  <a:ext uri="{FF2B5EF4-FFF2-40B4-BE49-F238E27FC236}">
                    <a16:creationId xmlns:a16="http://schemas.microsoft.com/office/drawing/2014/main" id="{39A108B3-29D0-426C-9C51-82F5C5BC26E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238" name="Picture 237">
                <a:extLst>
                  <a:ext uri="{FF2B5EF4-FFF2-40B4-BE49-F238E27FC236}">
                    <a16:creationId xmlns:a16="http://schemas.microsoft.com/office/drawing/2014/main" id="{9DE79DD8-645F-4B42-ADA9-ABE21BBAAF7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239" name="Picture 238">
                <a:extLst>
                  <a:ext uri="{FF2B5EF4-FFF2-40B4-BE49-F238E27FC236}">
                    <a16:creationId xmlns:a16="http://schemas.microsoft.com/office/drawing/2014/main" id="{EE18C7E6-4588-4523-89CA-9EDFB4412E0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240" name="Picture 239">
                <a:extLst>
                  <a:ext uri="{FF2B5EF4-FFF2-40B4-BE49-F238E27FC236}">
                    <a16:creationId xmlns:a16="http://schemas.microsoft.com/office/drawing/2014/main" id="{153881A6-23C1-449E-AB60-584B57A92B3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241" name="Picture 240">
                <a:extLst>
                  <a:ext uri="{FF2B5EF4-FFF2-40B4-BE49-F238E27FC236}">
                    <a16:creationId xmlns:a16="http://schemas.microsoft.com/office/drawing/2014/main" id="{C6177C80-67D4-4A45-AC9F-C5CE5694B53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242" name="Picture 241">
                <a:extLst>
                  <a:ext uri="{FF2B5EF4-FFF2-40B4-BE49-F238E27FC236}">
                    <a16:creationId xmlns:a16="http://schemas.microsoft.com/office/drawing/2014/main" id="{75FC089F-D9E5-44BC-AEAD-B17DF557E2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243" name="Picture 242">
                <a:extLst>
                  <a:ext uri="{FF2B5EF4-FFF2-40B4-BE49-F238E27FC236}">
                    <a16:creationId xmlns:a16="http://schemas.microsoft.com/office/drawing/2014/main" id="{63C3B2FD-26FA-4ED6-AEF1-A2E71EACE67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244" name="Picture 243">
                <a:extLst>
                  <a:ext uri="{FF2B5EF4-FFF2-40B4-BE49-F238E27FC236}">
                    <a16:creationId xmlns:a16="http://schemas.microsoft.com/office/drawing/2014/main" id="{EF269D2C-862F-4E2C-93C3-846DFD168B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245" name="Picture 244">
                <a:extLst>
                  <a:ext uri="{FF2B5EF4-FFF2-40B4-BE49-F238E27FC236}">
                    <a16:creationId xmlns:a16="http://schemas.microsoft.com/office/drawing/2014/main" id="{9E0A6679-53E9-40D8-B6E0-85CBD9CBF43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246" name="Picture 245">
                <a:extLst>
                  <a:ext uri="{FF2B5EF4-FFF2-40B4-BE49-F238E27FC236}">
                    <a16:creationId xmlns:a16="http://schemas.microsoft.com/office/drawing/2014/main" id="{7E568ACA-1FC5-438F-9CA0-27C49F8B7D5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247" name="Picture 246">
                <a:extLst>
                  <a:ext uri="{FF2B5EF4-FFF2-40B4-BE49-F238E27FC236}">
                    <a16:creationId xmlns:a16="http://schemas.microsoft.com/office/drawing/2014/main" id="{3910546A-1FE7-455F-B08C-61282884324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248" name="Picture 247">
                <a:extLst>
                  <a:ext uri="{FF2B5EF4-FFF2-40B4-BE49-F238E27FC236}">
                    <a16:creationId xmlns:a16="http://schemas.microsoft.com/office/drawing/2014/main" id="{B800F126-2D06-41E5-AD40-637279381F7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249" name="Picture 248">
                <a:extLst>
                  <a:ext uri="{FF2B5EF4-FFF2-40B4-BE49-F238E27FC236}">
                    <a16:creationId xmlns:a16="http://schemas.microsoft.com/office/drawing/2014/main" id="{45831DD1-A94F-4DD3-9745-B5B5FD3B6A5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250" name="Picture 249">
                <a:extLst>
                  <a:ext uri="{FF2B5EF4-FFF2-40B4-BE49-F238E27FC236}">
                    <a16:creationId xmlns:a16="http://schemas.microsoft.com/office/drawing/2014/main" id="{12F18491-4996-4DD1-9E05-6237E7429AD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251" name="Picture 250">
                <a:extLst>
                  <a:ext uri="{FF2B5EF4-FFF2-40B4-BE49-F238E27FC236}">
                    <a16:creationId xmlns:a16="http://schemas.microsoft.com/office/drawing/2014/main" id="{67BD012C-EE98-4C56-878D-7964FA70DF3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252" name="Picture 251">
                <a:extLst>
                  <a:ext uri="{FF2B5EF4-FFF2-40B4-BE49-F238E27FC236}">
                    <a16:creationId xmlns:a16="http://schemas.microsoft.com/office/drawing/2014/main" id="{3D89AC80-AACB-4E98-A7A0-FFDCAD3A424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253" name="Picture 252">
                <a:extLst>
                  <a:ext uri="{FF2B5EF4-FFF2-40B4-BE49-F238E27FC236}">
                    <a16:creationId xmlns:a16="http://schemas.microsoft.com/office/drawing/2014/main" id="{11354668-A215-44A4-AEF7-496F7C96C7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254" name="Picture 253">
                <a:extLst>
                  <a:ext uri="{FF2B5EF4-FFF2-40B4-BE49-F238E27FC236}">
                    <a16:creationId xmlns:a16="http://schemas.microsoft.com/office/drawing/2014/main" id="{C7095B74-9FE6-4459-8214-C87ECEEB404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255" name="Picture 254">
                <a:extLst>
                  <a:ext uri="{FF2B5EF4-FFF2-40B4-BE49-F238E27FC236}">
                    <a16:creationId xmlns:a16="http://schemas.microsoft.com/office/drawing/2014/main" id="{6969D03F-29C4-43A3-BE22-A421E315B04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256" name="Picture 255">
                <a:extLst>
                  <a:ext uri="{FF2B5EF4-FFF2-40B4-BE49-F238E27FC236}">
                    <a16:creationId xmlns:a16="http://schemas.microsoft.com/office/drawing/2014/main" id="{1447298D-6AF4-43A8-937A-6F8F0DA7CBC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257" name="Picture 256">
                <a:extLst>
                  <a:ext uri="{FF2B5EF4-FFF2-40B4-BE49-F238E27FC236}">
                    <a16:creationId xmlns:a16="http://schemas.microsoft.com/office/drawing/2014/main" id="{1767609A-7981-4223-A428-CBA075EC4A8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258" name="Picture 257">
                <a:extLst>
                  <a:ext uri="{FF2B5EF4-FFF2-40B4-BE49-F238E27FC236}">
                    <a16:creationId xmlns:a16="http://schemas.microsoft.com/office/drawing/2014/main" id="{215784E7-293F-4FF0-8C9A-2E55DE095BE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259" name="Picture 258">
                <a:extLst>
                  <a:ext uri="{FF2B5EF4-FFF2-40B4-BE49-F238E27FC236}">
                    <a16:creationId xmlns:a16="http://schemas.microsoft.com/office/drawing/2014/main" id="{918A22D7-FC80-438E-8800-8A80877A83A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260" name="Picture 259">
                <a:extLst>
                  <a:ext uri="{FF2B5EF4-FFF2-40B4-BE49-F238E27FC236}">
                    <a16:creationId xmlns:a16="http://schemas.microsoft.com/office/drawing/2014/main" id="{BCDE75B3-9F5C-4A7E-8558-2413DE3F204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grpSp>
        <p:grpSp>
          <p:nvGrpSpPr>
            <p:cNvPr id="218" name="Group 217">
              <a:extLst>
                <a:ext uri="{FF2B5EF4-FFF2-40B4-BE49-F238E27FC236}">
                  <a16:creationId xmlns:a16="http://schemas.microsoft.com/office/drawing/2014/main" id="{CE14FF2B-6254-4381-AB94-F8741C7C43CD}"/>
                </a:ext>
              </a:extLst>
            </p:cNvPr>
            <p:cNvGrpSpPr/>
            <p:nvPr/>
          </p:nvGrpSpPr>
          <p:grpSpPr>
            <a:xfrm>
              <a:off x="7283255" y="919724"/>
              <a:ext cx="4573385" cy="2101571"/>
              <a:chOff x="-986261" y="1055288"/>
              <a:chExt cx="4573385" cy="3557815"/>
            </a:xfrm>
          </p:grpSpPr>
          <p:sp>
            <p:nvSpPr>
              <p:cNvPr id="219" name="Rounded Rectangle 60">
                <a:extLst>
                  <a:ext uri="{FF2B5EF4-FFF2-40B4-BE49-F238E27FC236}">
                    <a16:creationId xmlns:a16="http://schemas.microsoft.com/office/drawing/2014/main" id="{5A34023B-A421-4410-A430-6AAC17E5B5E7}"/>
                  </a:ext>
                </a:extLst>
              </p:cNvPr>
              <p:cNvSpPr/>
              <p:nvPr/>
            </p:nvSpPr>
            <p:spPr>
              <a:xfrm>
                <a:off x="-986261" y="1747911"/>
                <a:ext cx="4573385"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TextBox 219">
                <a:extLst>
                  <a:ext uri="{FF2B5EF4-FFF2-40B4-BE49-F238E27FC236}">
                    <a16:creationId xmlns:a16="http://schemas.microsoft.com/office/drawing/2014/main" id="{B7A498F3-1D8F-47DA-97E2-3610E7CD5E2B}"/>
                  </a:ext>
                </a:extLst>
              </p:cNvPr>
              <p:cNvSpPr txBox="1"/>
              <p:nvPr/>
            </p:nvSpPr>
            <p:spPr>
              <a:xfrm>
                <a:off x="1145386" y="1055288"/>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pic>
        <p:nvPicPr>
          <p:cNvPr id="261" name="Picture 260" descr="A picture containing shape&#10;&#10;Description automatically generated">
            <a:extLst>
              <a:ext uri="{FF2B5EF4-FFF2-40B4-BE49-F238E27FC236}">
                <a16:creationId xmlns:a16="http://schemas.microsoft.com/office/drawing/2014/main" id="{ECEDC173-63CD-4E8D-9722-0859FFFBB48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60353" y="4938847"/>
            <a:ext cx="720080" cy="720080"/>
          </a:xfrm>
          <a:prstGeom prst="rect">
            <a:avLst/>
          </a:prstGeom>
        </p:spPr>
      </p:pic>
      <p:sp>
        <p:nvSpPr>
          <p:cNvPr id="39945" name="TextBox 39944">
            <a:extLst>
              <a:ext uri="{FF2B5EF4-FFF2-40B4-BE49-F238E27FC236}">
                <a16:creationId xmlns:a16="http://schemas.microsoft.com/office/drawing/2014/main" id="{F2C85FF6-BDF8-4ED0-A076-21C531DB252A}"/>
              </a:ext>
            </a:extLst>
          </p:cNvPr>
          <p:cNvSpPr txBox="1"/>
          <p:nvPr/>
        </p:nvSpPr>
        <p:spPr>
          <a:xfrm>
            <a:off x="277650" y="401856"/>
            <a:ext cx="2578769" cy="461665"/>
          </a:xfrm>
          <a:prstGeom prst="rect">
            <a:avLst/>
          </a:prstGeom>
          <a:solidFill>
            <a:schemeClr val="accent1">
              <a:lumMod val="20000"/>
              <a:lumOff val="80000"/>
            </a:schemeClr>
          </a:solidFill>
          <a:ln w="25400">
            <a:solidFill>
              <a:schemeClr val="accent1">
                <a:lumMod val="75000"/>
              </a:schemeClr>
            </a:solidFill>
          </a:ln>
        </p:spPr>
        <p:txBody>
          <a:bodyPr wrap="square" rtlCol="0">
            <a:spAutoFit/>
          </a:bodyPr>
          <a:lstStyle/>
          <a:p>
            <a:pPr algn="ctr"/>
            <a:r>
              <a:rPr lang="en-US" sz="2400" b="1" dirty="0"/>
              <a:t>Interactive job</a:t>
            </a:r>
          </a:p>
        </p:txBody>
      </p:sp>
      <p:sp>
        <p:nvSpPr>
          <p:cNvPr id="265" name="TextBox 264">
            <a:extLst>
              <a:ext uri="{FF2B5EF4-FFF2-40B4-BE49-F238E27FC236}">
                <a16:creationId xmlns:a16="http://schemas.microsoft.com/office/drawing/2014/main" id="{C8172AC7-FBA5-48C3-BCAF-7318ADCC893F}"/>
              </a:ext>
            </a:extLst>
          </p:cNvPr>
          <p:cNvSpPr txBox="1"/>
          <p:nvPr/>
        </p:nvSpPr>
        <p:spPr>
          <a:xfrm>
            <a:off x="277650" y="3760767"/>
            <a:ext cx="2578769" cy="461665"/>
          </a:xfrm>
          <a:prstGeom prst="rect">
            <a:avLst/>
          </a:prstGeom>
          <a:solidFill>
            <a:schemeClr val="accent1">
              <a:lumMod val="20000"/>
              <a:lumOff val="80000"/>
            </a:schemeClr>
          </a:solidFill>
          <a:ln w="25400">
            <a:solidFill>
              <a:schemeClr val="accent1">
                <a:lumMod val="75000"/>
              </a:schemeClr>
            </a:solidFill>
          </a:ln>
        </p:spPr>
        <p:txBody>
          <a:bodyPr wrap="square" rtlCol="0">
            <a:spAutoFit/>
          </a:bodyPr>
          <a:lstStyle/>
          <a:p>
            <a:pPr algn="ctr"/>
            <a:r>
              <a:rPr lang="en-US" sz="2400" b="1" dirty="0"/>
              <a:t>Batch job</a:t>
            </a:r>
          </a:p>
        </p:txBody>
      </p:sp>
      <p:grpSp>
        <p:nvGrpSpPr>
          <p:cNvPr id="266" name="Group 265">
            <a:extLst>
              <a:ext uri="{FF2B5EF4-FFF2-40B4-BE49-F238E27FC236}">
                <a16:creationId xmlns:a16="http://schemas.microsoft.com/office/drawing/2014/main" id="{AC50F887-A1B5-4A38-A6C6-309F37D836DC}"/>
              </a:ext>
            </a:extLst>
          </p:cNvPr>
          <p:cNvGrpSpPr/>
          <p:nvPr/>
        </p:nvGrpSpPr>
        <p:grpSpPr>
          <a:xfrm>
            <a:off x="1916623" y="4348989"/>
            <a:ext cx="2160240" cy="1728192"/>
            <a:chOff x="2117733" y="1732815"/>
            <a:chExt cx="2160240" cy="1728192"/>
          </a:xfrm>
        </p:grpSpPr>
        <p:grpSp>
          <p:nvGrpSpPr>
            <p:cNvPr id="267" name="Group 266">
              <a:extLst>
                <a:ext uri="{FF2B5EF4-FFF2-40B4-BE49-F238E27FC236}">
                  <a16:creationId xmlns:a16="http://schemas.microsoft.com/office/drawing/2014/main" id="{EC9E54F3-CE94-431D-8EE9-6EE16D4BE6C6}"/>
                </a:ext>
              </a:extLst>
            </p:cNvPr>
            <p:cNvGrpSpPr/>
            <p:nvPr/>
          </p:nvGrpSpPr>
          <p:grpSpPr>
            <a:xfrm>
              <a:off x="2117733" y="1732815"/>
              <a:ext cx="2160240" cy="1728192"/>
              <a:chOff x="767408" y="2564904"/>
              <a:chExt cx="2160240" cy="1728192"/>
            </a:xfrm>
          </p:grpSpPr>
          <p:sp>
            <p:nvSpPr>
              <p:cNvPr id="269" name="Rectangle 268">
                <a:extLst>
                  <a:ext uri="{FF2B5EF4-FFF2-40B4-BE49-F238E27FC236}">
                    <a16:creationId xmlns:a16="http://schemas.microsoft.com/office/drawing/2014/main" id="{34016635-0334-4B1E-B618-49A5B25EA330}"/>
                  </a:ext>
                </a:extLst>
              </p:cNvPr>
              <p:cNvSpPr/>
              <p:nvPr/>
            </p:nvSpPr>
            <p:spPr>
              <a:xfrm>
                <a:off x="767408" y="2564904"/>
                <a:ext cx="2160240" cy="17281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270" name="Freeform 173">
                <a:extLst>
                  <a:ext uri="{FF2B5EF4-FFF2-40B4-BE49-F238E27FC236}">
                    <a16:creationId xmlns:a16="http://schemas.microsoft.com/office/drawing/2014/main" id="{F6288EE4-2056-4B83-9E81-A9C87D5CDF12}"/>
                  </a:ext>
                </a:extLst>
              </p:cNvPr>
              <p:cNvSpPr>
                <a:spLocks noChangeAspect="1" noEditPoints="1"/>
              </p:cNvSpPr>
              <p:nvPr/>
            </p:nvSpPr>
            <p:spPr bwMode="auto">
              <a:xfrm>
                <a:off x="983432" y="3331803"/>
                <a:ext cx="720080" cy="67247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271" name="Picture 270" descr="A picture containing shape&#10;&#10;Description automatically generated">
                <a:extLst>
                  <a:ext uri="{FF2B5EF4-FFF2-40B4-BE49-F238E27FC236}">
                    <a16:creationId xmlns:a16="http://schemas.microsoft.com/office/drawing/2014/main" id="{CB667441-9E05-4FD9-8803-CE930A05B0F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5674" y="3335989"/>
                <a:ext cx="720080" cy="720080"/>
              </a:xfrm>
              <a:prstGeom prst="rect">
                <a:avLst/>
              </a:prstGeom>
            </p:spPr>
          </p:pic>
        </p:grpSp>
        <p:sp>
          <p:nvSpPr>
            <p:cNvPr id="268" name="TextBox 267">
              <a:extLst>
                <a:ext uri="{FF2B5EF4-FFF2-40B4-BE49-F238E27FC236}">
                  <a16:creationId xmlns:a16="http://schemas.microsoft.com/office/drawing/2014/main" id="{601BDC5E-1A90-4549-AB3E-2D44D8CF7B85}"/>
                </a:ext>
              </a:extLst>
            </p:cNvPr>
            <p:cNvSpPr txBox="1"/>
            <p:nvPr/>
          </p:nvSpPr>
          <p:spPr>
            <a:xfrm>
              <a:off x="2578425" y="1846536"/>
              <a:ext cx="1233030" cy="369332"/>
            </a:xfrm>
            <a:prstGeom prst="rect">
              <a:avLst/>
            </a:prstGeom>
            <a:noFill/>
          </p:spPr>
          <p:txBody>
            <a:bodyPr wrap="none" rtlCol="0">
              <a:spAutoFit/>
            </a:bodyPr>
            <a:lstStyle/>
            <a:p>
              <a:r>
                <a:rPr lang="nl-BE" b="1" dirty="0"/>
                <a:t>Login node</a:t>
              </a:r>
            </a:p>
          </p:txBody>
        </p:sp>
      </p:grpSp>
      <p:pic>
        <p:nvPicPr>
          <p:cNvPr id="3" name="Picture 2" descr="Logo, icon&#10;&#10;Description automatically generated">
            <a:extLst>
              <a:ext uri="{FF2B5EF4-FFF2-40B4-BE49-F238E27FC236}">
                <a16:creationId xmlns:a16="http://schemas.microsoft.com/office/drawing/2014/main" id="{2959D5F6-C4C6-2B71-2573-CB6D4C0CCC3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18425" y="632688"/>
            <a:ext cx="777242" cy="777242"/>
          </a:xfrm>
          <a:prstGeom prst="rect">
            <a:avLst/>
          </a:prstGeom>
        </p:spPr>
      </p:pic>
    </p:spTree>
    <p:extLst>
      <p:ext uri="{BB962C8B-B14F-4D97-AF65-F5344CB8AC3E}">
        <p14:creationId xmlns:p14="http://schemas.microsoft.com/office/powerpoint/2010/main" val="231704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9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9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26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8</a:t>
            </a:fld>
            <a:endParaRPr lang="nl-BE"/>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p:blipFill>
        <p:spPr>
          <a:xfrm>
            <a:off x="1271465" y="1082865"/>
            <a:ext cx="9059688" cy="4801578"/>
          </a:xfrm>
          <a:prstGeom prst="rect">
            <a:avLst/>
          </a:prstGeom>
        </p:spPr>
      </p:pic>
      <p:sp>
        <p:nvSpPr>
          <p:cNvPr id="6" name="Rounded Rectangular Callout 5"/>
          <p:cNvSpPr/>
          <p:nvPr/>
        </p:nvSpPr>
        <p:spPr>
          <a:xfrm>
            <a:off x="3522078" y="297423"/>
            <a:ext cx="2635991" cy="695028"/>
          </a:xfrm>
          <a:prstGeom prst="wedgeRoundRectCallout">
            <a:avLst>
              <a:gd name="adj1" fmla="val 72121"/>
              <a:gd name="adj2" fmla="val 1587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Extensive set of courses every academic year</a:t>
            </a:r>
            <a:endParaRPr lang="nl-BE" sz="1600" dirty="0"/>
          </a:p>
        </p:txBody>
      </p:sp>
      <p:sp>
        <p:nvSpPr>
          <p:cNvPr id="7" name="Rounded Rectangular Callout 6"/>
          <p:cNvSpPr/>
          <p:nvPr/>
        </p:nvSpPr>
        <p:spPr>
          <a:xfrm>
            <a:off x="6384032" y="302527"/>
            <a:ext cx="5400600" cy="695028"/>
          </a:xfrm>
          <a:prstGeom prst="wedgeRoundRectCallout">
            <a:avLst>
              <a:gd name="adj1" fmla="val -22892"/>
              <a:gd name="adj2" fmla="val 17926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Links to the VSC </a:t>
            </a:r>
            <a:r>
              <a:rPr lang="en-US" sz="1600" b="1" dirty="0"/>
              <a:t>account page</a:t>
            </a:r>
            <a:r>
              <a:rPr lang="en-US" sz="1600" dirty="0"/>
              <a:t> and the VSC </a:t>
            </a:r>
            <a:r>
              <a:rPr lang="en-US" sz="1600" b="1" dirty="0"/>
              <a:t>documentation</a:t>
            </a:r>
            <a:br>
              <a:rPr lang="en-US" sz="1600" dirty="0"/>
            </a:br>
            <a:r>
              <a:rPr lang="en-US" sz="1600" dirty="0"/>
              <a:t>(answers &gt;80% of your questions!)</a:t>
            </a:r>
            <a:endParaRPr lang="nl-BE" sz="1600" dirty="0"/>
          </a:p>
        </p:txBody>
      </p:sp>
      <p:sp>
        <p:nvSpPr>
          <p:cNvPr id="10" name="Rounded Rectangular Callout 9"/>
          <p:cNvSpPr/>
          <p:nvPr/>
        </p:nvSpPr>
        <p:spPr>
          <a:xfrm>
            <a:off x="191344" y="298003"/>
            <a:ext cx="3096344" cy="699552"/>
          </a:xfrm>
          <a:prstGeom prst="wedgeRoundRectCallout">
            <a:avLst>
              <a:gd name="adj1" fmla="val -24116"/>
              <a:gd name="adj2" fmla="val 443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Visit </a:t>
            </a:r>
            <a:r>
              <a:rPr lang="en-US" sz="2000" b="1" dirty="0">
                <a:hlinkClick r:id="rId4"/>
              </a:rPr>
              <a:t>https://vscentrum.be</a:t>
            </a:r>
            <a:endParaRPr lang="nl-BE" sz="2000" b="1" dirty="0"/>
          </a:p>
        </p:txBody>
      </p:sp>
    </p:spTree>
    <p:extLst>
      <p:ext uri="{BB962C8B-B14F-4D97-AF65-F5344CB8AC3E}">
        <p14:creationId xmlns:p14="http://schemas.microsoft.com/office/powerpoint/2010/main" val="140818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3486" y="2564904"/>
            <a:ext cx="11738514" cy="923330"/>
          </a:xfrm>
          <a:prstGeom prst="rect">
            <a:avLst/>
          </a:prstGeom>
          <a:noFill/>
          <a:ln>
            <a:noFill/>
          </a:ln>
        </p:spPr>
        <p:txBody>
          <a:bodyPr wrap="square" rtlCol="0">
            <a:spAutoFit/>
          </a:bodyPr>
          <a:lstStyle/>
          <a:p>
            <a:r>
              <a:rPr lang="en-US" dirty="0">
                <a:latin typeface="72 Monospace" panose="020B0509030603020204" pitchFamily="49" charset="0"/>
                <a:cs typeface="72 Monospace" panose="020B0509030603020204" pitchFamily="49" charset="0"/>
              </a:rPr>
              <a:t>$ </a:t>
            </a:r>
            <a:r>
              <a:rPr lang="en-US" dirty="0" err="1">
                <a:latin typeface="72 Monospace" panose="020B0509030603020204" pitchFamily="49" charset="0"/>
                <a:cs typeface="72 Monospace" panose="020B0509030603020204" pitchFamily="49" charset="0"/>
              </a:rPr>
              <a:t>srun</a:t>
            </a:r>
            <a:r>
              <a:rPr lang="en-US" dirty="0">
                <a:latin typeface="72 Monospace" panose="020B0509030603020204" pitchFamily="49" charset="0"/>
                <a:cs typeface="72 Monospace" panose="020B0509030603020204" pitchFamily="49" charset="0"/>
              </a:rPr>
              <a:t> --account=&lt;project name&gt; --partition=interactive –-clusters=</a:t>
            </a:r>
            <a:r>
              <a:rPr lang="en-US" dirty="0" err="1">
                <a:latin typeface="72 Monospace" panose="020B0509030603020204" pitchFamily="49" charset="0"/>
                <a:cs typeface="72 Monospace" panose="020B0509030603020204" pitchFamily="49" charset="0"/>
              </a:rPr>
              <a:t>wice</a:t>
            </a:r>
            <a:r>
              <a:rPr lang="en-US" dirty="0">
                <a:latin typeface="72 Monospace" panose="020B0509030603020204" pitchFamily="49" charset="0"/>
                <a:cs typeface="72 Monospace" panose="020B0509030603020204" pitchFamily="49" charset="0"/>
              </a:rPr>
              <a:t>  \</a:t>
            </a:r>
            <a:br>
              <a:rPr lang="en-US" dirty="0">
                <a:latin typeface="72 Monospace" panose="020B0509030603020204" pitchFamily="49" charset="0"/>
                <a:cs typeface="72 Monospace" panose="020B0509030603020204" pitchFamily="49" charset="0"/>
              </a:rPr>
            </a:br>
            <a:br>
              <a:rPr lang="en-US" dirty="0">
                <a:latin typeface="72 Monospace" panose="020B0509030603020204" pitchFamily="49" charset="0"/>
                <a:cs typeface="72 Monospace" panose="020B0509030603020204" pitchFamily="49" charset="0"/>
              </a:rPr>
            </a:br>
            <a:r>
              <a:rPr lang="en-US" dirty="0">
                <a:latin typeface="72 Monospace" panose="020B0509030603020204" pitchFamily="49" charset="0"/>
                <a:cs typeface="72 Monospace" panose="020B0509030603020204" pitchFamily="49" charset="0"/>
              </a:rPr>
              <a:t>       --nodes=1 --</a:t>
            </a:r>
            <a:r>
              <a:rPr lang="en-US" dirty="0" err="1">
                <a:latin typeface="72 Monospace" panose="020B0509030603020204" pitchFamily="49" charset="0"/>
                <a:cs typeface="72 Monospace" panose="020B0509030603020204" pitchFamily="49" charset="0"/>
              </a:rPr>
              <a:t>ntasks</a:t>
            </a:r>
            <a:r>
              <a:rPr lang="en-US" dirty="0">
                <a:latin typeface="72 Monospace" panose="020B0509030603020204" pitchFamily="49" charset="0"/>
                <a:cs typeface="72 Monospace" panose="020B0509030603020204" pitchFamily="49" charset="0"/>
              </a:rPr>
              <a:t>=4 --time=01:00:00 --</a:t>
            </a:r>
            <a:r>
              <a:rPr lang="en-US" dirty="0" err="1">
                <a:latin typeface="72 Monospace" panose="020B0509030603020204" pitchFamily="49" charset="0"/>
                <a:cs typeface="72 Monospace" panose="020B0509030603020204" pitchFamily="49" charset="0"/>
              </a:rPr>
              <a:t>pty</a:t>
            </a:r>
            <a:r>
              <a:rPr lang="en-US" dirty="0">
                <a:latin typeface="72 Monospace" panose="020B0509030603020204" pitchFamily="49" charset="0"/>
                <a:cs typeface="72 Monospace" panose="020B0509030603020204" pitchFamily="49" charset="0"/>
              </a:rPr>
              <a:t> bash -l</a:t>
            </a:r>
          </a:p>
        </p:txBody>
      </p:sp>
      <p:grpSp>
        <p:nvGrpSpPr>
          <p:cNvPr id="6" name="Group 5"/>
          <p:cNvGrpSpPr/>
          <p:nvPr/>
        </p:nvGrpSpPr>
        <p:grpSpPr>
          <a:xfrm>
            <a:off x="621408" y="4725144"/>
            <a:ext cx="10875189" cy="1211362"/>
            <a:chOff x="621409" y="3704029"/>
            <a:chExt cx="10875189" cy="1211362"/>
          </a:xfrm>
        </p:grpSpPr>
        <p:sp>
          <p:nvSpPr>
            <p:cNvPr id="15" name="TextBox 14"/>
            <p:cNvSpPr txBox="1"/>
            <p:nvPr/>
          </p:nvSpPr>
          <p:spPr>
            <a:xfrm>
              <a:off x="621409" y="3992061"/>
              <a:ext cx="10875189" cy="923330"/>
            </a:xfrm>
            <a:prstGeom prst="rect">
              <a:avLst/>
            </a:prstGeom>
            <a:noFill/>
            <a:ln>
              <a:solidFill>
                <a:schemeClr val="accent1"/>
              </a:solidFill>
            </a:ln>
          </p:spPr>
          <p:txBody>
            <a:bodyPr wrap="square" rtlCol="0">
              <a:spAutoFit/>
            </a:bodyPr>
            <a:lstStyle/>
            <a:p>
              <a:pPr marL="172800" indent="-324000">
                <a:buClr>
                  <a:srgbClr val="DB6C30"/>
                </a:buClr>
                <a:buFont typeface="Wingdings" panose="05000000000000000000" pitchFamily="2" charset="2"/>
                <a:buChar char="q"/>
              </a:pPr>
              <a:r>
                <a:rPr lang="en-US" dirty="0"/>
                <a:t>Specifying &lt;project name&gt; for credits is mandatory, </a:t>
              </a:r>
              <a:r>
                <a:rPr lang="en-US" i="1" dirty="0"/>
                <a:t>e.g.</a:t>
              </a:r>
              <a:r>
                <a:rPr lang="en-US" dirty="0"/>
                <a:t> </a:t>
              </a:r>
              <a:r>
                <a:rPr lang="en-US" b="1" dirty="0">
                  <a:latin typeface="Courier New" panose="02070309020205020404" pitchFamily="49" charset="0"/>
                  <a:cs typeface="Courier New" panose="02070309020205020404" pitchFamily="49" charset="0"/>
                </a:rPr>
                <a:t>–A </a:t>
              </a:r>
              <a:r>
                <a:rPr lang="en-US" b="1" dirty="0" err="1">
                  <a:latin typeface="Courier New" panose="02070309020205020404" pitchFamily="49" charset="0"/>
                  <a:cs typeface="Courier New" panose="02070309020205020404" pitchFamily="49" charset="0"/>
                </a:rPr>
                <a:t>lp_hpcinfo</a:t>
              </a:r>
              <a:endParaRPr lang="en-US" b="1" dirty="0">
                <a:latin typeface="Courier New" panose="02070309020205020404" pitchFamily="49" charset="0"/>
                <a:cs typeface="Courier New" panose="02070309020205020404" pitchFamily="49" charset="0"/>
              </a:endParaRPr>
            </a:p>
            <a:p>
              <a:pPr marL="172800" indent="-324000">
                <a:buClr>
                  <a:srgbClr val="DB6C30"/>
                </a:buClr>
                <a:buFont typeface="Wingdings" panose="05000000000000000000" pitchFamily="2" charset="2"/>
                <a:buChar char="q"/>
              </a:pPr>
              <a:r>
                <a:rPr lang="en-US" dirty="0"/>
                <a:t>Implicit defaults for an interactive job on </a:t>
              </a:r>
              <a:r>
                <a:rPr lang="en-US" dirty="0" err="1"/>
                <a:t>wICE</a:t>
              </a:r>
              <a:r>
                <a:rPr lang="en-US" dirty="0"/>
                <a:t> are</a:t>
              </a:r>
              <a:br>
                <a:rPr lang="en-US" dirty="0"/>
              </a:br>
              <a:r>
                <a:rPr lang="en-US" dirty="0"/>
                <a:t>   </a:t>
              </a:r>
              <a:r>
                <a:rPr lang="en-US" dirty="0">
                  <a:latin typeface="Courier New" panose="02070309020205020404" pitchFamily="49" charset="0"/>
                  <a:cs typeface="Courier New" panose="02070309020205020404" pitchFamily="49" charset="0"/>
                </a:rPr>
                <a:t>-n 1 -t 01:00:00 –p batch --mem-per-</a:t>
              </a:r>
              <a:r>
                <a:rPr lang="en-US" dirty="0" err="1">
                  <a:latin typeface="Courier New" panose="02070309020205020404" pitchFamily="49" charset="0"/>
                  <a:cs typeface="Courier New" panose="02070309020205020404" pitchFamily="49" charset="0"/>
                </a:rPr>
                <a:t>cpu</a:t>
              </a:r>
              <a:r>
                <a:rPr lang="en-US" dirty="0">
                  <a:latin typeface="Courier New" panose="02070309020205020404" pitchFamily="49" charset="0"/>
                  <a:cs typeface="Courier New" panose="02070309020205020404" pitchFamily="49" charset="0"/>
                </a:rPr>
                <a:t>=3400M</a:t>
              </a:r>
            </a:p>
          </p:txBody>
        </p:sp>
        <p:sp>
          <p:nvSpPr>
            <p:cNvPr id="4" name="Rectangle 3"/>
            <p:cNvSpPr/>
            <p:nvPr/>
          </p:nvSpPr>
          <p:spPr>
            <a:xfrm>
              <a:off x="10128448" y="3704029"/>
              <a:ext cx="1368150"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Remark</a:t>
              </a:r>
              <a:endParaRPr lang="nl-BE" dirty="0"/>
            </a:p>
          </p:txBody>
        </p:sp>
      </p:grpSp>
      <p:grpSp>
        <p:nvGrpSpPr>
          <p:cNvPr id="10" name="Group 9"/>
          <p:cNvGrpSpPr/>
          <p:nvPr/>
        </p:nvGrpSpPr>
        <p:grpSpPr>
          <a:xfrm>
            <a:off x="724948" y="1211085"/>
            <a:ext cx="1555207" cy="1709710"/>
            <a:chOff x="879017" y="1046590"/>
            <a:chExt cx="1515245" cy="1709710"/>
          </a:xfrm>
        </p:grpSpPr>
        <p:sp>
          <p:nvSpPr>
            <p:cNvPr id="3" name="Rectangle 2"/>
            <p:cNvSpPr/>
            <p:nvPr/>
          </p:nvSpPr>
          <p:spPr>
            <a:xfrm>
              <a:off x="879018" y="2452628"/>
              <a:ext cx="673365" cy="303672"/>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tangle 6"/>
            <p:cNvSpPr/>
            <p:nvPr/>
          </p:nvSpPr>
          <p:spPr>
            <a:xfrm>
              <a:off x="879017" y="1046590"/>
              <a:ext cx="1515245" cy="670490"/>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Request an interactive job</a:t>
              </a:r>
              <a:endParaRPr lang="nl-BE" sz="1600" dirty="0"/>
            </a:p>
          </p:txBody>
        </p:sp>
        <p:cxnSp>
          <p:nvCxnSpPr>
            <p:cNvPr id="9" name="Straight Connector 8"/>
            <p:cNvCxnSpPr>
              <a:cxnSpLocks/>
              <a:stCxn id="7" idx="1"/>
              <a:endCxn id="3" idx="1"/>
            </p:cNvCxnSpPr>
            <p:nvPr/>
          </p:nvCxnSpPr>
          <p:spPr>
            <a:xfrm>
              <a:off x="879017" y="1381835"/>
              <a:ext cx="1" cy="1222629"/>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1055440" y="3140968"/>
            <a:ext cx="1728191" cy="958181"/>
            <a:chOff x="433703" y="2230094"/>
            <a:chExt cx="1505657" cy="958181"/>
          </a:xfrm>
        </p:grpSpPr>
        <p:sp>
          <p:nvSpPr>
            <p:cNvPr id="23" name="Rectangle 22"/>
            <p:cNvSpPr/>
            <p:nvPr/>
          </p:nvSpPr>
          <p:spPr>
            <a:xfrm>
              <a:off x="791830" y="2230094"/>
              <a:ext cx="1147530"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ectangle 23"/>
            <p:cNvSpPr/>
            <p:nvPr/>
          </p:nvSpPr>
          <p:spPr>
            <a:xfrm>
              <a:off x="433703" y="2657648"/>
              <a:ext cx="1505656" cy="530627"/>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Number of nodes</a:t>
              </a:r>
              <a:endParaRPr lang="nl-BE" sz="1600" dirty="0"/>
            </a:p>
          </p:txBody>
        </p:sp>
        <p:cxnSp>
          <p:nvCxnSpPr>
            <p:cNvPr id="25" name="Straight Connector 24"/>
            <p:cNvCxnSpPr>
              <a:stCxn id="23" idx="1"/>
            </p:cNvCxnSpPr>
            <p:nvPr/>
          </p:nvCxnSpPr>
          <p:spPr>
            <a:xfrm>
              <a:off x="791830" y="2380089"/>
              <a:ext cx="0" cy="268309"/>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1525057" y="1999798"/>
            <a:ext cx="3344837" cy="925146"/>
            <a:chOff x="823792" y="2006313"/>
            <a:chExt cx="3344837" cy="925146"/>
          </a:xfrm>
        </p:grpSpPr>
        <p:sp>
          <p:nvSpPr>
            <p:cNvPr id="39" name="Rectangle 38"/>
            <p:cNvSpPr/>
            <p:nvPr/>
          </p:nvSpPr>
          <p:spPr>
            <a:xfrm>
              <a:off x="823792" y="2619114"/>
              <a:ext cx="3344837" cy="312345"/>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Rectangle 39"/>
            <p:cNvSpPr/>
            <p:nvPr/>
          </p:nvSpPr>
          <p:spPr>
            <a:xfrm>
              <a:off x="823792" y="2006313"/>
              <a:ext cx="3344837" cy="493098"/>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Credit account for compute credits</a:t>
              </a:r>
              <a:endParaRPr lang="nl-BE" sz="1600" dirty="0"/>
            </a:p>
          </p:txBody>
        </p:sp>
        <p:cxnSp>
          <p:nvCxnSpPr>
            <p:cNvPr id="41" name="Straight Connector 40"/>
            <p:cNvCxnSpPr>
              <a:stCxn id="40" idx="1"/>
              <a:endCxn id="39" idx="1"/>
            </p:cNvCxnSpPr>
            <p:nvPr/>
          </p:nvCxnSpPr>
          <p:spPr>
            <a:xfrm>
              <a:off x="823792" y="2252862"/>
              <a:ext cx="0" cy="522425"/>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4410631" y="3140968"/>
            <a:ext cx="2102559" cy="935661"/>
            <a:chOff x="1473413" y="3656092"/>
            <a:chExt cx="2374937" cy="935661"/>
          </a:xfrm>
        </p:grpSpPr>
        <p:sp>
          <p:nvSpPr>
            <p:cNvPr id="43" name="Rectangle 42"/>
            <p:cNvSpPr/>
            <p:nvPr/>
          </p:nvSpPr>
          <p:spPr>
            <a:xfrm>
              <a:off x="1473413" y="3656092"/>
              <a:ext cx="2374937"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nl-BE" dirty="0"/>
            </a:p>
          </p:txBody>
        </p:sp>
        <p:sp>
          <p:nvSpPr>
            <p:cNvPr id="44" name="Rectangle 43"/>
            <p:cNvSpPr/>
            <p:nvPr/>
          </p:nvSpPr>
          <p:spPr>
            <a:xfrm>
              <a:off x="1474343" y="4098655"/>
              <a:ext cx="1672400" cy="493098"/>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Max. runtime</a:t>
              </a:r>
              <a:endParaRPr lang="nl-BE" sz="1600" dirty="0"/>
            </a:p>
          </p:txBody>
        </p:sp>
        <p:cxnSp>
          <p:nvCxnSpPr>
            <p:cNvPr id="45" name="Straight Connector 44"/>
            <p:cNvCxnSpPr>
              <a:stCxn id="43" idx="1"/>
              <a:endCxn id="44" idx="1"/>
            </p:cNvCxnSpPr>
            <p:nvPr/>
          </p:nvCxnSpPr>
          <p:spPr>
            <a:xfrm>
              <a:off x="1473413" y="3806087"/>
              <a:ext cx="930" cy="539117"/>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8270910" y="1974283"/>
            <a:ext cx="2145570" cy="965007"/>
            <a:chOff x="-692852" y="61161"/>
            <a:chExt cx="2145570" cy="965007"/>
          </a:xfrm>
        </p:grpSpPr>
        <p:sp>
          <p:nvSpPr>
            <p:cNvPr id="47" name="Rectangle 46"/>
            <p:cNvSpPr/>
            <p:nvPr/>
          </p:nvSpPr>
          <p:spPr>
            <a:xfrm>
              <a:off x="-692852" y="685130"/>
              <a:ext cx="2145570" cy="341038"/>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8" name="Rectangle 47"/>
            <p:cNvSpPr/>
            <p:nvPr/>
          </p:nvSpPr>
          <p:spPr>
            <a:xfrm>
              <a:off x="-692852" y="61161"/>
              <a:ext cx="1557416" cy="515640"/>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Target cluster</a:t>
              </a:r>
              <a:endParaRPr lang="nl-BE" sz="1600" dirty="0"/>
            </a:p>
          </p:txBody>
        </p:sp>
        <p:cxnSp>
          <p:nvCxnSpPr>
            <p:cNvPr id="49" name="Straight Connector 48"/>
            <p:cNvCxnSpPr>
              <a:stCxn id="48" idx="1"/>
              <a:endCxn id="47" idx="1"/>
            </p:cNvCxnSpPr>
            <p:nvPr/>
          </p:nvCxnSpPr>
          <p:spPr>
            <a:xfrm>
              <a:off x="-692852" y="318981"/>
              <a:ext cx="0" cy="536668"/>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sp>
        <p:nvSpPr>
          <p:cNvPr id="12" name="Slide Number Placeholder 11"/>
          <p:cNvSpPr>
            <a:spLocks noGrp="1"/>
          </p:cNvSpPr>
          <p:nvPr>
            <p:ph type="sldNum" sz="quarter" idx="12"/>
          </p:nvPr>
        </p:nvSpPr>
        <p:spPr/>
        <p:txBody>
          <a:bodyPr/>
          <a:lstStyle/>
          <a:p>
            <a:fld id="{F35D8031-C8E5-48F8-A3B6-81643B27A3AF}" type="slidenum">
              <a:rPr lang="nl-BE" smtClean="0"/>
              <a:pPr/>
              <a:t>80</a:t>
            </a:fld>
            <a:endParaRPr lang="nl-BE" dirty="0"/>
          </a:p>
        </p:txBody>
      </p:sp>
      <p:grpSp>
        <p:nvGrpSpPr>
          <p:cNvPr id="16" name="Group 15">
            <a:extLst>
              <a:ext uri="{FF2B5EF4-FFF2-40B4-BE49-F238E27FC236}">
                <a16:creationId xmlns:a16="http://schemas.microsoft.com/office/drawing/2014/main" id="{B9A51221-1611-67D3-99C1-D0A8E739ABE5}"/>
              </a:ext>
            </a:extLst>
          </p:cNvPr>
          <p:cNvGrpSpPr/>
          <p:nvPr/>
        </p:nvGrpSpPr>
        <p:grpSpPr>
          <a:xfrm>
            <a:off x="6578260" y="3140968"/>
            <a:ext cx="1937437" cy="944474"/>
            <a:chOff x="7926263" y="2740918"/>
            <a:chExt cx="1937437" cy="944474"/>
          </a:xfrm>
        </p:grpSpPr>
        <p:sp>
          <p:nvSpPr>
            <p:cNvPr id="8" name="Rectangle 7">
              <a:extLst>
                <a:ext uri="{FF2B5EF4-FFF2-40B4-BE49-F238E27FC236}">
                  <a16:creationId xmlns:a16="http://schemas.microsoft.com/office/drawing/2014/main" id="{34BF0104-EEB4-ACFA-A21E-EE8D3ECA9DF9}"/>
                </a:ext>
              </a:extLst>
            </p:cNvPr>
            <p:cNvSpPr/>
            <p:nvPr/>
          </p:nvSpPr>
          <p:spPr>
            <a:xfrm>
              <a:off x="7926263" y="2740918"/>
              <a:ext cx="1872089"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1" name="Rectangle 10">
              <a:extLst>
                <a:ext uri="{FF2B5EF4-FFF2-40B4-BE49-F238E27FC236}">
                  <a16:creationId xmlns:a16="http://schemas.microsoft.com/office/drawing/2014/main" id="{B14E4F10-B15C-1D8B-EDCE-F62C51EB16ED}"/>
                </a:ext>
              </a:extLst>
            </p:cNvPr>
            <p:cNvSpPr/>
            <p:nvPr/>
          </p:nvSpPr>
          <p:spPr>
            <a:xfrm>
              <a:off x="7926264" y="3183871"/>
              <a:ext cx="1937436" cy="501521"/>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Interpret with Bash</a:t>
              </a:r>
              <a:endParaRPr lang="nl-BE" sz="1600" dirty="0"/>
            </a:p>
          </p:txBody>
        </p:sp>
        <p:cxnSp>
          <p:nvCxnSpPr>
            <p:cNvPr id="13" name="Straight Connector 12">
              <a:extLst>
                <a:ext uri="{FF2B5EF4-FFF2-40B4-BE49-F238E27FC236}">
                  <a16:creationId xmlns:a16="http://schemas.microsoft.com/office/drawing/2014/main" id="{CF76F412-2AEC-B5D8-4103-1701D2AA3433}"/>
                </a:ext>
              </a:extLst>
            </p:cNvPr>
            <p:cNvCxnSpPr>
              <a:stCxn id="8" idx="1"/>
              <a:endCxn id="11" idx="1"/>
            </p:cNvCxnSpPr>
            <p:nvPr/>
          </p:nvCxnSpPr>
          <p:spPr>
            <a:xfrm>
              <a:off x="7926263" y="2890913"/>
              <a:ext cx="1" cy="543719"/>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B9A51221-1611-67D3-99C1-D0A8E739ABE5}"/>
              </a:ext>
            </a:extLst>
          </p:cNvPr>
          <p:cNvGrpSpPr/>
          <p:nvPr/>
        </p:nvGrpSpPr>
        <p:grpSpPr>
          <a:xfrm>
            <a:off x="4931806" y="1999798"/>
            <a:ext cx="3277191" cy="932859"/>
            <a:chOff x="4122599" y="3047053"/>
            <a:chExt cx="3277191" cy="932859"/>
          </a:xfrm>
        </p:grpSpPr>
        <p:sp>
          <p:nvSpPr>
            <p:cNvPr id="37" name="Rectangle 36">
              <a:extLst>
                <a:ext uri="{FF2B5EF4-FFF2-40B4-BE49-F238E27FC236}">
                  <a16:creationId xmlns:a16="http://schemas.microsoft.com/office/drawing/2014/main" id="{34BF0104-EEB4-ACFA-A21E-EE8D3ECA9DF9}"/>
                </a:ext>
              </a:extLst>
            </p:cNvPr>
            <p:cNvSpPr/>
            <p:nvPr/>
          </p:nvSpPr>
          <p:spPr>
            <a:xfrm>
              <a:off x="4122600" y="3654991"/>
              <a:ext cx="3277190" cy="324921"/>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0" name="Rectangle 49">
              <a:extLst>
                <a:ext uri="{FF2B5EF4-FFF2-40B4-BE49-F238E27FC236}">
                  <a16:creationId xmlns:a16="http://schemas.microsoft.com/office/drawing/2014/main" id="{B14E4F10-B15C-1D8B-EDCE-F62C51EB16ED}"/>
                </a:ext>
              </a:extLst>
            </p:cNvPr>
            <p:cNvSpPr/>
            <p:nvPr/>
          </p:nvSpPr>
          <p:spPr>
            <a:xfrm>
              <a:off x="4122599" y="3047053"/>
              <a:ext cx="2748369" cy="501521"/>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For special hardware or queue</a:t>
              </a:r>
              <a:endParaRPr lang="nl-BE" sz="1600" dirty="0"/>
            </a:p>
          </p:txBody>
        </p:sp>
        <p:cxnSp>
          <p:nvCxnSpPr>
            <p:cNvPr id="51" name="Straight Connector 50">
              <a:extLst>
                <a:ext uri="{FF2B5EF4-FFF2-40B4-BE49-F238E27FC236}">
                  <a16:creationId xmlns:a16="http://schemas.microsoft.com/office/drawing/2014/main" id="{CF76F412-2AEC-B5D8-4103-1701D2AA3433}"/>
                </a:ext>
              </a:extLst>
            </p:cNvPr>
            <p:cNvCxnSpPr>
              <a:cxnSpLocks/>
              <a:stCxn id="50" idx="1"/>
              <a:endCxn id="37" idx="1"/>
            </p:cNvCxnSpPr>
            <p:nvPr/>
          </p:nvCxnSpPr>
          <p:spPr>
            <a:xfrm>
              <a:off x="4122599" y="3297814"/>
              <a:ext cx="1" cy="519638"/>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sp>
        <p:nvSpPr>
          <p:cNvPr id="5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Example interactive job on </a:t>
            </a:r>
            <a:r>
              <a:rPr lang="en-US" altLang="en-US" sz="3200" b="1" dirty="0" err="1"/>
              <a:t>wICE</a:t>
            </a:r>
            <a:endParaRPr lang="pl-PL" altLang="en-US" sz="3200" b="1" dirty="0"/>
          </a:p>
        </p:txBody>
      </p:sp>
      <p:grpSp>
        <p:nvGrpSpPr>
          <p:cNvPr id="2" name="Group 1">
            <a:extLst>
              <a:ext uri="{FF2B5EF4-FFF2-40B4-BE49-F238E27FC236}">
                <a16:creationId xmlns:a16="http://schemas.microsoft.com/office/drawing/2014/main" id="{C82A26A0-F64D-8E7D-2C64-092771B250EB}"/>
              </a:ext>
            </a:extLst>
          </p:cNvPr>
          <p:cNvGrpSpPr/>
          <p:nvPr/>
        </p:nvGrpSpPr>
        <p:grpSpPr>
          <a:xfrm>
            <a:off x="2852918" y="3155116"/>
            <a:ext cx="1491822" cy="1463169"/>
            <a:chOff x="1473413" y="3656092"/>
            <a:chExt cx="2374937" cy="1463169"/>
          </a:xfrm>
        </p:grpSpPr>
        <p:sp>
          <p:nvSpPr>
            <p:cNvPr id="14" name="Rectangle 13">
              <a:extLst>
                <a:ext uri="{FF2B5EF4-FFF2-40B4-BE49-F238E27FC236}">
                  <a16:creationId xmlns:a16="http://schemas.microsoft.com/office/drawing/2014/main" id="{17260FFB-543F-5A90-410B-AEEA7C8F76D7}"/>
                </a:ext>
              </a:extLst>
            </p:cNvPr>
            <p:cNvSpPr/>
            <p:nvPr/>
          </p:nvSpPr>
          <p:spPr>
            <a:xfrm>
              <a:off x="1473413" y="3656092"/>
              <a:ext cx="2374937"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nl-BE" dirty="0"/>
            </a:p>
          </p:txBody>
        </p:sp>
        <p:sp>
          <p:nvSpPr>
            <p:cNvPr id="17" name="Rectangle 16">
              <a:extLst>
                <a:ext uri="{FF2B5EF4-FFF2-40B4-BE49-F238E27FC236}">
                  <a16:creationId xmlns:a16="http://schemas.microsoft.com/office/drawing/2014/main" id="{C742DFD9-36B9-57BD-3B31-57A055D86FCD}"/>
                </a:ext>
              </a:extLst>
            </p:cNvPr>
            <p:cNvSpPr/>
            <p:nvPr/>
          </p:nvSpPr>
          <p:spPr>
            <a:xfrm>
              <a:off x="1474341" y="4098655"/>
              <a:ext cx="2355752" cy="1020606"/>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Number of processes or cores</a:t>
              </a:r>
              <a:endParaRPr lang="nl-BE" sz="1600" dirty="0"/>
            </a:p>
          </p:txBody>
        </p:sp>
        <p:cxnSp>
          <p:nvCxnSpPr>
            <p:cNvPr id="18" name="Straight Connector 17">
              <a:extLst>
                <a:ext uri="{FF2B5EF4-FFF2-40B4-BE49-F238E27FC236}">
                  <a16:creationId xmlns:a16="http://schemas.microsoft.com/office/drawing/2014/main" id="{470322BD-7A87-B5CA-C148-3C8CFAD26962}"/>
                </a:ext>
              </a:extLst>
            </p:cNvPr>
            <p:cNvCxnSpPr>
              <a:cxnSpLocks/>
              <a:stCxn id="14" idx="1"/>
              <a:endCxn id="17" idx="1"/>
            </p:cNvCxnSpPr>
            <p:nvPr/>
          </p:nvCxnSpPr>
          <p:spPr>
            <a:xfrm>
              <a:off x="1473413" y="3806087"/>
              <a:ext cx="928" cy="802871"/>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2833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3361750290"/>
              </p:ext>
            </p:extLst>
          </p:nvPr>
        </p:nvGraphicFramePr>
        <p:xfrm>
          <a:off x="108155" y="1124744"/>
          <a:ext cx="12015019" cy="5457649"/>
        </p:xfrm>
        <a:graphic>
          <a:graphicData uri="http://schemas.openxmlformats.org/drawingml/2006/table">
            <a:tbl>
              <a:tblPr firstRow="1" firstCol="1" bandRow="1">
                <a:tableStyleId>{B301B821-A1FF-4177-AEE7-76D212191A09}</a:tableStyleId>
              </a:tblPr>
              <a:tblGrid>
                <a:gridCol w="6779933">
                  <a:extLst>
                    <a:ext uri="{9D8B030D-6E8A-4147-A177-3AD203B41FA5}">
                      <a16:colId xmlns:a16="http://schemas.microsoft.com/office/drawing/2014/main" val="1674356392"/>
                    </a:ext>
                  </a:extLst>
                </a:gridCol>
                <a:gridCol w="5235086">
                  <a:extLst>
                    <a:ext uri="{9D8B030D-6E8A-4147-A177-3AD203B41FA5}">
                      <a16:colId xmlns:a16="http://schemas.microsoft.com/office/drawing/2014/main" val="745218725"/>
                    </a:ext>
                  </a:extLst>
                </a:gridCol>
              </a:tblGrid>
              <a:tr h="406280">
                <a:tc>
                  <a:txBody>
                    <a:bodyPr/>
                    <a:lstStyle/>
                    <a:p>
                      <a:pPr>
                        <a:spcAft>
                          <a:spcPts val="0"/>
                        </a:spcAft>
                      </a:pPr>
                      <a:r>
                        <a:rPr lang="en-US" sz="1800" b="1" dirty="0">
                          <a:effectLst/>
                        </a:rPr>
                        <a:t>Command</a:t>
                      </a:r>
                      <a:endParaRPr lang="en-GB" sz="2000" b="1" dirty="0">
                        <a:effectLst/>
                        <a:latin typeface="Times New Roman" panose="02020603050405020304" pitchFamily="18" charset="0"/>
                        <a:ea typeface="Calibri" panose="020F0502020204030204" pitchFamily="34" charset="0"/>
                      </a:endParaRPr>
                    </a:p>
                  </a:txBody>
                  <a:tcPr/>
                </a:tc>
                <a:tc>
                  <a:txBody>
                    <a:bodyPr/>
                    <a:lstStyle/>
                    <a:p>
                      <a:pPr>
                        <a:spcAft>
                          <a:spcPts val="0"/>
                        </a:spcAft>
                      </a:pPr>
                      <a:r>
                        <a:rPr lang="en-US" sz="1800" b="1" dirty="0">
                          <a:effectLst/>
                        </a:rPr>
                        <a:t>Purpose</a:t>
                      </a:r>
                      <a:endParaRPr lang="en-GB" sz="2000" b="1"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517096036"/>
                  </a:ext>
                </a:extLst>
              </a:tr>
              <a:tr h="406280">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sbatch</a:t>
                      </a:r>
                      <a:r>
                        <a:rPr lang="en-US" sz="1800" b="0" dirty="0">
                          <a:effectLst/>
                          <a:latin typeface="72 Monospace" panose="020B0509030603020204" pitchFamily="49" charset="0"/>
                          <a:cs typeface="72 Monospace" panose="020B0509030603020204" pitchFamily="49" charset="0"/>
                        </a:rPr>
                        <a:t> ...</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nchor="ctr"/>
                </a:tc>
                <a:tc>
                  <a:txBody>
                    <a:bodyPr/>
                    <a:lstStyle/>
                    <a:p>
                      <a:pPr>
                        <a:spcAft>
                          <a:spcPts val="0"/>
                        </a:spcAft>
                      </a:pPr>
                      <a:r>
                        <a:rPr lang="en-US" sz="1800" b="0" dirty="0">
                          <a:effectLst/>
                        </a:rPr>
                        <a:t>Submit a batch job</a:t>
                      </a:r>
                      <a:endParaRPr lang="en-GB" sz="1800" b="0" dirty="0">
                        <a:effectLst/>
                        <a:latin typeface="Times New Roman" panose="02020603050405020304" pitchFamily="18" charset="0"/>
                        <a:ea typeface="Calibri" panose="020F0502020204030204" pitchFamily="34" charset="0"/>
                      </a:endParaRPr>
                    </a:p>
                  </a:txBody>
                  <a:tcPr anchor="ctr"/>
                </a:tc>
                <a:extLst>
                  <a:ext uri="{0D108BD9-81ED-4DB2-BD59-A6C34878D82A}">
                    <a16:rowId xmlns:a16="http://schemas.microsoft.com/office/drawing/2014/main" val="2690343910"/>
                  </a:ext>
                </a:extLst>
              </a:tr>
              <a:tr h="406280">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srun</a:t>
                      </a:r>
                      <a:r>
                        <a:rPr lang="en-US" sz="1800" b="0" dirty="0">
                          <a:effectLst/>
                          <a:latin typeface="72 Monospace" panose="020B0509030603020204" pitchFamily="49" charset="0"/>
                          <a:cs typeface="72 Monospace" panose="020B0509030603020204" pitchFamily="49" charset="0"/>
                        </a:rPr>
                        <a:t> ...</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nchor="ctr"/>
                </a:tc>
                <a:tc>
                  <a:txBody>
                    <a:bodyPr/>
                    <a:lstStyle/>
                    <a:p>
                      <a:pPr>
                        <a:spcAft>
                          <a:spcPts val="0"/>
                        </a:spcAft>
                      </a:pPr>
                      <a:r>
                        <a:rPr lang="en-US" sz="1800" b="0" dirty="0">
                          <a:effectLst/>
                        </a:rPr>
                        <a:t>Submit an interactive job</a:t>
                      </a:r>
                      <a:endParaRPr lang="en-GB" sz="1800" b="0" dirty="0">
                        <a:effectLst/>
                        <a:latin typeface="Times New Roman" panose="02020603050405020304" pitchFamily="18" charset="0"/>
                        <a:ea typeface="Calibri" panose="020F0502020204030204" pitchFamily="34" charset="0"/>
                      </a:endParaRPr>
                    </a:p>
                  </a:txBody>
                  <a:tcPr anchor="ctr"/>
                </a:tc>
                <a:extLst>
                  <a:ext uri="{0D108BD9-81ED-4DB2-BD59-A6C34878D82A}">
                    <a16:rowId xmlns:a16="http://schemas.microsoft.com/office/drawing/2014/main" val="1233525469"/>
                  </a:ext>
                </a:extLst>
              </a:tr>
              <a:tr h="406280">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scancel</a:t>
                      </a:r>
                      <a:r>
                        <a:rPr lang="en-US" sz="1800" b="0" dirty="0">
                          <a:effectLst/>
                          <a:latin typeface="72 Monospace" panose="020B0509030603020204" pitchFamily="49" charset="0"/>
                          <a:cs typeface="72 Monospace" panose="020B0509030603020204" pitchFamily="49" charset="0"/>
                        </a:rPr>
                        <a:t> --cluster=</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nchor="ctr"/>
                </a:tc>
                <a:tc>
                  <a:txBody>
                    <a:bodyPr/>
                    <a:lstStyle/>
                    <a:p>
                      <a:pPr>
                        <a:spcAft>
                          <a:spcPts val="0"/>
                        </a:spcAft>
                      </a:pPr>
                      <a:r>
                        <a:rPr lang="en-US" sz="1800" b="0" dirty="0">
                          <a:effectLst/>
                        </a:rPr>
                        <a:t>Cancel a specific pending or running job </a:t>
                      </a:r>
                      <a:endParaRPr lang="en-GB" sz="1800" b="0" dirty="0">
                        <a:effectLst/>
                        <a:latin typeface="Times New Roman" panose="02020603050405020304" pitchFamily="18" charset="0"/>
                        <a:ea typeface="Calibri" panose="020F0502020204030204" pitchFamily="34" charset="0"/>
                      </a:endParaRPr>
                    </a:p>
                  </a:txBody>
                  <a:tcPr anchor="ctr"/>
                </a:tc>
                <a:extLst>
                  <a:ext uri="{0D108BD9-81ED-4DB2-BD59-A6C34878D82A}">
                    <a16:rowId xmlns:a16="http://schemas.microsoft.com/office/drawing/2014/main" val="3192131618"/>
                  </a:ext>
                </a:extLst>
              </a:tr>
              <a:tr h="71099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scontrol</a:t>
                      </a:r>
                      <a:r>
                        <a:rPr lang="en-US" sz="1800" b="0" dirty="0">
                          <a:effectLst/>
                          <a:latin typeface="72 Monospace" panose="020B0509030603020204" pitchFamily="49" charset="0"/>
                          <a:cs typeface="72 Monospace" panose="020B0509030603020204" pitchFamily="49" charset="0"/>
                        </a:rPr>
                        <a:t> show job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cs typeface="72 Monospace" panose="020B0509030603020204" pitchFamily="49" charset="0"/>
                      </a:endParaRPr>
                    </a:p>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slurm_jobinfo</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nchor="ctr"/>
                </a:tc>
                <a:tc>
                  <a:txBody>
                    <a:bodyPr/>
                    <a:lstStyle/>
                    <a:p>
                      <a:pPr>
                        <a:spcAft>
                          <a:spcPts val="0"/>
                        </a:spcAft>
                      </a:pPr>
                      <a:r>
                        <a:rPr lang="en-US" sz="1800" b="0" dirty="0">
                          <a:effectLst/>
                        </a:rPr>
                        <a:t>Detailed job info (very useful to diagnose issues)</a:t>
                      </a:r>
                      <a:endParaRPr lang="en-GB" sz="1800" b="0" dirty="0">
                        <a:effectLst/>
                        <a:latin typeface="Times New Roman" panose="02020603050405020304" pitchFamily="18" charset="0"/>
                        <a:ea typeface="Calibri" panose="020F0502020204030204" pitchFamily="34" charset="0"/>
                      </a:endParaRPr>
                    </a:p>
                  </a:txBody>
                  <a:tcPr anchor="ctr"/>
                </a:tc>
                <a:extLst>
                  <a:ext uri="{0D108BD9-81ED-4DB2-BD59-A6C34878D82A}">
                    <a16:rowId xmlns:a16="http://schemas.microsoft.com/office/drawing/2014/main" val="871598224"/>
                  </a:ext>
                </a:extLst>
              </a:tr>
              <a:tr h="406280">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squeue</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--me --long</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nchor="ctr"/>
                </a:tc>
                <a:tc>
                  <a:txBody>
                    <a:bodyPr/>
                    <a:lstStyle/>
                    <a:p>
                      <a:pPr>
                        <a:spcAft>
                          <a:spcPts val="0"/>
                        </a:spcAft>
                      </a:pPr>
                      <a:r>
                        <a:rPr lang="en-US" sz="1800" b="0" dirty="0">
                          <a:effectLst/>
                        </a:rPr>
                        <a:t>Status of all recent jobs</a:t>
                      </a:r>
                      <a:endParaRPr lang="en-GB" sz="1800" b="0" dirty="0">
                        <a:effectLst/>
                        <a:latin typeface="Times New Roman" panose="02020603050405020304" pitchFamily="18" charset="0"/>
                        <a:ea typeface="Calibri" panose="020F0502020204030204" pitchFamily="34" charset="0"/>
                      </a:endParaRPr>
                    </a:p>
                  </a:txBody>
                  <a:tcPr anchor="ctr"/>
                </a:tc>
                <a:extLst>
                  <a:ext uri="{0D108BD9-81ED-4DB2-BD59-A6C34878D82A}">
                    <a16:rowId xmlns:a16="http://schemas.microsoft.com/office/drawing/2014/main" val="3380162964"/>
                  </a:ext>
                </a:extLst>
              </a:tr>
              <a:tr h="406280">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squeue</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--me --start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nchor="ctr"/>
                </a:tc>
                <a:tc>
                  <a:txBody>
                    <a:bodyPr/>
                    <a:lstStyle/>
                    <a:p>
                      <a:pPr>
                        <a:spcAft>
                          <a:spcPts val="0"/>
                        </a:spcAft>
                      </a:pPr>
                      <a:r>
                        <a:rPr lang="en-US" sz="1800" b="0" dirty="0">
                          <a:effectLst/>
                        </a:rPr>
                        <a:t>Give a rough estimate of when your jobs will start</a:t>
                      </a:r>
                      <a:endParaRPr lang="en-GB" sz="1800" b="0" dirty="0">
                        <a:effectLst/>
                        <a:latin typeface="Times New Roman" panose="02020603050405020304" pitchFamily="18" charset="0"/>
                        <a:ea typeface="Calibri" panose="020F0502020204030204" pitchFamily="34" charset="0"/>
                      </a:endParaRPr>
                    </a:p>
                  </a:txBody>
                  <a:tcPr anchor="ctr"/>
                </a:tc>
                <a:extLst>
                  <a:ext uri="{0D108BD9-81ED-4DB2-BD59-A6C34878D82A}">
                    <a16:rowId xmlns:a16="http://schemas.microsoft.com/office/drawing/2014/main" val="148600807"/>
                  </a:ext>
                </a:extLst>
              </a:tr>
              <a:tr h="428169">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sinfo</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nchor="ctr"/>
                </a:tc>
                <a:tc>
                  <a:txBody>
                    <a:bodyPr/>
                    <a:lstStyle/>
                    <a:p>
                      <a:pPr>
                        <a:spcAft>
                          <a:spcPts val="0"/>
                        </a:spcAft>
                      </a:pPr>
                      <a:r>
                        <a:rPr lang="en-US" sz="1800" b="0" dirty="0">
                          <a:effectLst/>
                        </a:rPr>
                        <a:t>Info about the state of available partitions and nodes</a:t>
                      </a:r>
                      <a:endParaRPr lang="en-GB" sz="1800" b="0" dirty="0">
                        <a:effectLst/>
                        <a:latin typeface="Times New Roman" panose="02020603050405020304" pitchFamily="18" charset="0"/>
                        <a:ea typeface="Calibri" panose="020F0502020204030204" pitchFamily="34" charset="0"/>
                      </a:endParaRPr>
                    </a:p>
                  </a:txBody>
                  <a:tcPr anchor="ctr"/>
                </a:tc>
                <a:extLst>
                  <a:ext uri="{0D108BD9-81ED-4DB2-BD59-A6C34878D82A}">
                    <a16:rowId xmlns:a16="http://schemas.microsoft.com/office/drawing/2014/main" val="3307826251"/>
                  </a:ext>
                </a:extLst>
              </a:tr>
              <a:tr h="428169">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sacct</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--batch --job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nchor="ctr"/>
                </a:tc>
                <a:tc>
                  <a:txBody>
                    <a:bodyPr/>
                    <a:lstStyle/>
                    <a:p>
                      <a:pPr>
                        <a:spcAft>
                          <a:spcPts val="0"/>
                        </a:spcAft>
                      </a:pPr>
                      <a:r>
                        <a:rPr lang="en-US" sz="1800" b="0" dirty="0">
                          <a:effectLst/>
                        </a:rPr>
                        <a:t>Show the </a:t>
                      </a:r>
                      <a:r>
                        <a:rPr lang="en-US" sz="1800" b="0" dirty="0" err="1">
                          <a:effectLst/>
                        </a:rPr>
                        <a:t>jobscript</a:t>
                      </a:r>
                      <a:r>
                        <a:rPr lang="en-US" sz="1800" b="0" dirty="0">
                          <a:effectLst/>
                        </a:rPr>
                        <a:t> used for a given batch job</a:t>
                      </a:r>
                      <a:endParaRPr lang="en-GB" sz="1800" b="0" dirty="0">
                        <a:effectLst/>
                        <a:latin typeface="Times New Roman" panose="02020603050405020304" pitchFamily="18" charset="0"/>
                        <a:ea typeface="Calibri" panose="020F0502020204030204" pitchFamily="34" charset="0"/>
                      </a:endParaRPr>
                    </a:p>
                  </a:txBody>
                  <a:tcPr anchor="ctr"/>
                </a:tc>
                <a:extLst>
                  <a:ext uri="{0D108BD9-81ED-4DB2-BD59-A6C34878D82A}">
                    <a16:rowId xmlns:a16="http://schemas.microsoft.com/office/drawing/2014/main" val="3309982086"/>
                  </a:ext>
                </a:extLst>
              </a:tr>
              <a:tr h="406280">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slurmtop</a:t>
                      </a:r>
                      <a:endParaRPr lang="en-GB" sz="2000" b="0" dirty="0">
                        <a:effectLst/>
                        <a:latin typeface="72 Monospace" panose="020B0509030603020204" pitchFamily="49" charset="0"/>
                        <a:cs typeface="72 Monospace" panose="020B0509030603020204" pitchFamily="49" charset="0"/>
                      </a:endParaRPr>
                    </a:p>
                  </a:txBody>
                  <a:tcPr anchor="ctr"/>
                </a:tc>
                <a:tc>
                  <a:txBody>
                    <a:bodyPr/>
                    <a:lstStyle/>
                    <a:p>
                      <a:pPr>
                        <a:spcAft>
                          <a:spcPts val="0"/>
                        </a:spcAft>
                      </a:pPr>
                      <a:r>
                        <a:rPr lang="en-US" sz="1800" b="0" dirty="0">
                          <a:effectLst/>
                        </a:rPr>
                        <a:t>Overview of the cluster</a:t>
                      </a:r>
                      <a:endParaRPr lang="en-GB" sz="1800" b="0" dirty="0">
                        <a:effectLst/>
                      </a:endParaRPr>
                    </a:p>
                  </a:txBody>
                  <a:tcPr anchor="ctr"/>
                </a:tc>
                <a:extLst>
                  <a:ext uri="{0D108BD9-81ED-4DB2-BD59-A6C34878D82A}">
                    <a16:rowId xmlns:a16="http://schemas.microsoft.com/office/drawing/2014/main" val="2568071451"/>
                  </a:ext>
                </a:extLst>
              </a:tr>
              <a:tr h="406280">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sam</a:t>
                      </a:r>
                      <a:r>
                        <a:rPr lang="en-US" sz="1800" b="0" dirty="0">
                          <a:effectLst/>
                          <a:latin typeface="72 Monospace" panose="020B0509030603020204" pitchFamily="49" charset="0"/>
                          <a:cs typeface="72 Monospace" panose="020B0509030603020204" pitchFamily="49" charset="0"/>
                        </a:rPr>
                        <a:t>-balance</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nchor="ctr"/>
                </a:tc>
                <a:tc>
                  <a:txBody>
                    <a:bodyPr/>
                    <a:lstStyle/>
                    <a:p>
                      <a:pPr>
                        <a:spcAft>
                          <a:spcPts val="0"/>
                        </a:spcAft>
                      </a:pPr>
                      <a:r>
                        <a:rPr lang="en-US" sz="1800" b="0" dirty="0">
                          <a:effectLst/>
                        </a:rPr>
                        <a:t>Overview of all your available credit projects</a:t>
                      </a:r>
                      <a:endParaRPr lang="en-GB" sz="1800" b="0" dirty="0">
                        <a:effectLst/>
                        <a:latin typeface="Times New Roman" panose="02020603050405020304" pitchFamily="18" charset="0"/>
                        <a:ea typeface="Calibri" panose="020F0502020204030204" pitchFamily="34" charset="0"/>
                      </a:endParaRPr>
                    </a:p>
                  </a:txBody>
                  <a:tcPr anchor="ctr"/>
                </a:tc>
                <a:extLst>
                  <a:ext uri="{0D108BD9-81ED-4DB2-BD59-A6C34878D82A}">
                    <a16:rowId xmlns:a16="http://schemas.microsoft.com/office/drawing/2014/main" val="1090533005"/>
                  </a:ext>
                </a:extLst>
              </a:tr>
              <a:tr h="428169">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sam</a:t>
                      </a:r>
                      <a:r>
                        <a:rPr lang="en-US" sz="1800" b="0" dirty="0">
                          <a:effectLst/>
                          <a:latin typeface="72 Monospace" panose="020B0509030603020204" pitchFamily="49" charset="0"/>
                          <a:cs typeface="72 Monospace" panose="020B0509030603020204" pitchFamily="49" charset="0"/>
                        </a:rPr>
                        <a:t>-list-allocations</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nchor="ctr"/>
                </a:tc>
                <a:tc>
                  <a:txBody>
                    <a:bodyPr/>
                    <a:lstStyle/>
                    <a:p>
                      <a:pPr>
                        <a:spcAft>
                          <a:spcPts val="0"/>
                        </a:spcAft>
                      </a:pPr>
                      <a:r>
                        <a:rPr lang="en-US" sz="1800" b="0" dirty="0">
                          <a:effectLst/>
                        </a:rPr>
                        <a:t>Detailed overview of your credit allocation history</a:t>
                      </a:r>
                      <a:endParaRPr lang="en-GB" sz="1800" b="0" dirty="0">
                        <a:effectLst/>
                        <a:latin typeface="Times New Roman" panose="02020603050405020304" pitchFamily="18" charset="0"/>
                        <a:ea typeface="Calibri" panose="020F0502020204030204" pitchFamily="34" charset="0"/>
                      </a:endParaRPr>
                    </a:p>
                  </a:txBody>
                  <a:tcPr anchor="ctr"/>
                </a:tc>
                <a:extLst>
                  <a:ext uri="{0D108BD9-81ED-4DB2-BD59-A6C34878D82A}">
                    <a16:rowId xmlns:a16="http://schemas.microsoft.com/office/drawing/2014/main" val="2700031654"/>
                  </a:ext>
                </a:extLst>
              </a:tr>
            </a:tbl>
          </a:graphicData>
        </a:graphic>
      </p:graphicFrame>
      <p:sp>
        <p:nvSpPr>
          <p:cNvPr id="6"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81</a:t>
            </a:fld>
            <a:endParaRPr lang="en-US" dirty="0"/>
          </a:p>
        </p:txBody>
      </p:sp>
      <p:sp>
        <p:nvSpPr>
          <p:cNvPr id="2" name="Rectangle 2">
            <a:extLst>
              <a:ext uri="{FF2B5EF4-FFF2-40B4-BE49-F238E27FC236}">
                <a16:creationId xmlns:a16="http://schemas.microsoft.com/office/drawing/2014/main" id="{5775C8CF-D572-58DF-3EC7-BA40776E3BD0}"/>
              </a:ext>
            </a:extLst>
          </p:cNvPr>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err="1"/>
              <a:t>Slurm</a:t>
            </a:r>
            <a:r>
              <a:rPr lang="en-US" altLang="en-US" sz="3200" dirty="0"/>
              <a:t> command-line tools</a:t>
            </a:r>
          </a:p>
        </p:txBody>
      </p:sp>
    </p:spTree>
    <p:extLst>
      <p:ext uri="{BB962C8B-B14F-4D97-AF65-F5344CB8AC3E}">
        <p14:creationId xmlns:p14="http://schemas.microsoft.com/office/powerpoint/2010/main" val="9182096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dirty="0" smtClean="0"/>
              <a:t>82</a:t>
            </a:fld>
            <a:endParaRPr lang="en-US" dirty="0"/>
          </a:p>
        </p:txBody>
      </p:sp>
      <p:graphicFrame>
        <p:nvGraphicFramePr>
          <p:cNvPr id="5" name="Tabel 4">
            <a:extLst>
              <a:ext uri="{FF2B5EF4-FFF2-40B4-BE49-F238E27FC236}">
                <a16:creationId xmlns:a16="http://schemas.microsoft.com/office/drawing/2014/main" id="{5E0E3581-424C-6925-32BC-119B91BC4FCE}"/>
              </a:ext>
            </a:extLst>
          </p:cNvPr>
          <p:cNvGraphicFramePr>
            <a:graphicFrameLocks noGrp="1"/>
          </p:cNvGraphicFramePr>
          <p:nvPr>
            <p:extLst>
              <p:ext uri="{D42A27DB-BD31-4B8C-83A1-F6EECF244321}">
                <p14:modId xmlns:p14="http://schemas.microsoft.com/office/powerpoint/2010/main" val="452057815"/>
              </p:ext>
            </p:extLst>
          </p:nvPr>
        </p:nvGraphicFramePr>
        <p:xfrm>
          <a:off x="912303" y="1010812"/>
          <a:ext cx="9865096" cy="5468542"/>
        </p:xfrm>
        <a:graphic>
          <a:graphicData uri="http://schemas.openxmlformats.org/drawingml/2006/table">
            <a:tbl>
              <a:tblPr firstRow="1" bandRow="1">
                <a:tableStyleId>{5C22544A-7EE6-4342-B048-85BDC9FD1C3A}</a:tableStyleId>
              </a:tblPr>
              <a:tblGrid>
                <a:gridCol w="5001056">
                  <a:extLst>
                    <a:ext uri="{9D8B030D-6E8A-4147-A177-3AD203B41FA5}">
                      <a16:colId xmlns:a16="http://schemas.microsoft.com/office/drawing/2014/main" val="2814372795"/>
                    </a:ext>
                  </a:extLst>
                </a:gridCol>
                <a:gridCol w="4864040">
                  <a:extLst>
                    <a:ext uri="{9D8B030D-6E8A-4147-A177-3AD203B41FA5}">
                      <a16:colId xmlns:a16="http://schemas.microsoft.com/office/drawing/2014/main" val="4102738553"/>
                    </a:ext>
                  </a:extLst>
                </a:gridCol>
              </a:tblGrid>
              <a:tr h="376533">
                <a:tc>
                  <a:txBody>
                    <a:bodyPr/>
                    <a:lstStyle/>
                    <a:p>
                      <a:r>
                        <a:rPr lang="nl-NL" sz="2000" dirty="0" err="1"/>
                        <a:t>Slurm</a:t>
                      </a:r>
                      <a:r>
                        <a:rPr lang="nl-NL" sz="2000" dirty="0"/>
                        <a:t> option</a:t>
                      </a:r>
                    </a:p>
                  </a:txBody>
                  <a:tcPr anchor="ctr"/>
                </a:tc>
                <a:tc>
                  <a:txBody>
                    <a:bodyPr/>
                    <a:lstStyle/>
                    <a:p>
                      <a:r>
                        <a:rPr lang="nl-NL" sz="2000" dirty="0" err="1"/>
                        <a:t>Remarks</a:t>
                      </a:r>
                      <a:endParaRPr lang="nl-NL" sz="2000" dirty="0"/>
                    </a:p>
                  </a:txBody>
                  <a:tcPr anchor="ctr"/>
                </a:tc>
                <a:extLst>
                  <a:ext uri="{0D108BD9-81ED-4DB2-BD59-A6C34878D82A}">
                    <a16:rowId xmlns:a16="http://schemas.microsoft.com/office/drawing/2014/main" val="960520573"/>
                  </a:ext>
                </a:extLst>
              </a:tr>
              <a:tr h="1109902">
                <a:tc>
                  <a:txBody>
                    <a:bodyPr/>
                    <a:lstStyle/>
                    <a:p>
                      <a:pPr lvl="0">
                        <a:buNone/>
                      </a:pPr>
                      <a:r>
                        <a:rPr lang="nl-NL" sz="2000" b="0" i="0" u="none" strike="noStrike" kern="1200" noProof="0" dirty="0">
                          <a:solidFill>
                            <a:schemeClr val="tx1"/>
                          </a:solidFill>
                          <a:latin typeface="Courier New"/>
                          <a:ea typeface="+mn-ea"/>
                          <a:cs typeface="+mn-cs"/>
                        </a:rPr>
                        <a:t>-</a:t>
                      </a: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nodes</a:t>
                      </a:r>
                      <a:r>
                        <a:rPr lang="nl-NL" sz="2000" b="0" i="0" u="none" strike="noStrike" kern="1200" noProof="0" dirty="0">
                          <a:solidFill>
                            <a:schemeClr val="dk1"/>
                          </a:solidFill>
                          <a:latin typeface="Courier New"/>
                          <a:ea typeface="+mn-ea"/>
                          <a:cs typeface="+mn-cs"/>
                        </a:rPr>
                        <a:t>=X --</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-per-node=Y</a:t>
                      </a:r>
                      <a:br>
                        <a:rPr lang="nl-NL" sz="2000" b="0" i="0" u="none" strike="noStrike" kern="1200" noProof="0" dirty="0">
                          <a:solidFill>
                            <a:srgbClr val="333639"/>
                          </a:solidFill>
                          <a:latin typeface="Courier New"/>
                          <a:ea typeface="+mn-ea"/>
                          <a:cs typeface="+mn-cs"/>
                        </a:rPr>
                      </a:b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=X*Y</a:t>
                      </a:r>
                      <a:br>
                        <a:rPr lang="nl-NL" sz="2000" b="0" i="0" u="none" strike="noStrike" kern="1200" noProof="0" dirty="0">
                          <a:solidFill>
                            <a:srgbClr val="333639"/>
                          </a:solidFill>
                          <a:latin typeface="FlandersArtSans-Regular"/>
                          <a:ea typeface="+mn-ea"/>
                          <a:cs typeface="+mn-cs"/>
                        </a:rPr>
                      </a:b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=X --</a:t>
                      </a:r>
                      <a:r>
                        <a:rPr lang="nl-NL" sz="2000" b="0" i="0" u="none" strike="noStrike" kern="1200" noProof="0" dirty="0" err="1">
                          <a:solidFill>
                            <a:schemeClr val="dk1"/>
                          </a:solidFill>
                          <a:latin typeface="Courier New"/>
                          <a:ea typeface="+mn-ea"/>
                          <a:cs typeface="+mn-cs"/>
                        </a:rPr>
                        <a:t>cpus</a:t>
                      </a:r>
                      <a:r>
                        <a:rPr lang="nl-NL" sz="2000" b="0" i="0" u="none" strike="noStrike" kern="1200" noProof="0" dirty="0">
                          <a:solidFill>
                            <a:schemeClr val="dk1"/>
                          </a:solidFill>
                          <a:latin typeface="Courier New"/>
                          <a:ea typeface="+mn-ea"/>
                          <a:cs typeface="+mn-cs"/>
                        </a:rPr>
                        <a:t>-per-</a:t>
                      </a:r>
                      <a:r>
                        <a:rPr lang="nl-NL" sz="2000" b="0" i="0" u="none" strike="noStrike" kern="1200" noProof="0" dirty="0" err="1">
                          <a:solidFill>
                            <a:schemeClr val="dk1"/>
                          </a:solidFill>
                          <a:latin typeface="Courier New"/>
                          <a:ea typeface="+mn-ea"/>
                          <a:cs typeface="+mn-cs"/>
                        </a:rPr>
                        <a:t>task</a:t>
                      </a:r>
                      <a:r>
                        <a:rPr lang="nl-NL" sz="2000" b="0" i="0" u="none" strike="noStrike" kern="1200" noProof="0" dirty="0">
                          <a:solidFill>
                            <a:schemeClr val="dk1"/>
                          </a:solidFill>
                          <a:latin typeface="Courier New"/>
                          <a:ea typeface="+mn-ea"/>
                          <a:cs typeface="+mn-cs"/>
                        </a:rPr>
                        <a:t>=Y</a:t>
                      </a:r>
                      <a:endParaRPr lang="nl-NL" sz="2000" b="0" i="0" u="none" strike="noStrike" kern="1200" noProof="0" dirty="0">
                        <a:solidFill>
                          <a:schemeClr val="dk1"/>
                        </a:solidFill>
                        <a:latin typeface="FlandersArtSans-Regular"/>
                        <a:ea typeface="+mn-ea"/>
                        <a:cs typeface="+mn-cs"/>
                      </a:endParaRPr>
                    </a:p>
                  </a:txBody>
                  <a:tcPr anchor="ctr"/>
                </a:tc>
                <a:tc>
                  <a:txBody>
                    <a:bodyPr/>
                    <a:lstStyle/>
                    <a:p>
                      <a:pPr lvl="0">
                        <a:buNone/>
                      </a:pPr>
                      <a:r>
                        <a:rPr lang="nl-NL" sz="2000" b="0" i="0" u="none" strike="noStrike" kern="1200" noProof="0" dirty="0">
                          <a:solidFill>
                            <a:schemeClr val="dk1"/>
                          </a:solidFill>
                          <a:latin typeface="FlandersArtSans-Regular"/>
                          <a:ea typeface="+mn-ea"/>
                          <a:cs typeface="+mn-cs"/>
                        </a:rPr>
                        <a:t>or</a:t>
                      </a:r>
                      <a:br>
                        <a:rPr lang="nl-NL" sz="2000" b="0" i="0" u="none" strike="noStrike" kern="1200" noProof="0" dirty="0">
                          <a:solidFill>
                            <a:schemeClr val="dk1"/>
                          </a:solidFill>
                          <a:latin typeface="FlandersArtSans-Regular"/>
                          <a:ea typeface="+mn-ea"/>
                          <a:cs typeface="+mn-cs"/>
                        </a:rPr>
                      </a:br>
                      <a:r>
                        <a:rPr lang="nl-NL" sz="2000" b="0" i="0" u="none" strike="noStrike" kern="1200" noProof="0" dirty="0" err="1">
                          <a:solidFill>
                            <a:schemeClr val="dk1"/>
                          </a:solidFill>
                          <a:latin typeface="FlandersArtSans-Regular"/>
                          <a:ea typeface="+mn-ea"/>
                          <a:cs typeface="+mn-cs"/>
                        </a:rPr>
                        <a:t>or</a:t>
                      </a:r>
                      <a:br>
                        <a:rPr lang="nl-NL" sz="2000" b="0" i="0" u="none" strike="noStrike" kern="1200" noProof="0" dirty="0">
                          <a:solidFill>
                            <a:schemeClr val="dk1"/>
                          </a:solidFill>
                          <a:latin typeface="FlandersArtSans-Regular"/>
                          <a:ea typeface="+mn-ea"/>
                          <a:cs typeface="+mn-cs"/>
                        </a:rPr>
                      </a:br>
                      <a:r>
                        <a:rPr lang="nl-NL" sz="2000" b="0" i="0" u="none" strike="noStrike" kern="1200" noProof="0" dirty="0">
                          <a:solidFill>
                            <a:schemeClr val="dk1"/>
                          </a:solidFill>
                          <a:latin typeface="FlandersArtSans-Regular"/>
                          <a:ea typeface="+mn-ea"/>
                          <a:cs typeface="+mn-cs"/>
                        </a:rPr>
                        <a:t>(</a:t>
                      </a:r>
                      <a:r>
                        <a:rPr lang="nl-NL" sz="2000" b="0" i="1" u="none" strike="noStrike" kern="1200" noProof="0" dirty="0">
                          <a:solidFill>
                            <a:schemeClr val="dk1"/>
                          </a:solidFill>
                          <a:latin typeface="FlandersArtSans-Regular"/>
                          <a:ea typeface="+mn-ea"/>
                          <a:cs typeface="+mn-cs"/>
                        </a:rPr>
                        <a:t>e.g.</a:t>
                      </a:r>
                      <a:r>
                        <a:rPr lang="nl-NL" sz="2000" b="0" i="0" u="none" strike="noStrike" kern="1200" noProof="0" dirty="0">
                          <a:solidFill>
                            <a:schemeClr val="dk1"/>
                          </a:solidFill>
                          <a:latin typeface="FlandersArtSans-Regular"/>
                          <a:ea typeface="+mn-ea"/>
                          <a:cs typeface="+mn-cs"/>
                        </a:rPr>
                        <a:t> </a:t>
                      </a:r>
                      <a:r>
                        <a:rPr lang="nl-NL" sz="2000" b="0" i="0" u="none" strike="noStrike" kern="1200" noProof="0" dirty="0" err="1">
                          <a:solidFill>
                            <a:schemeClr val="dk1"/>
                          </a:solidFill>
                          <a:latin typeface="FlandersArtSans-Regular"/>
                          <a:ea typeface="+mn-ea"/>
                          <a:cs typeface="+mn-cs"/>
                        </a:rPr>
                        <a:t>Hybrid</a:t>
                      </a:r>
                      <a:r>
                        <a:rPr lang="nl-NL" sz="2000" b="0" i="0" u="none" strike="noStrike" kern="1200" noProof="0" dirty="0">
                          <a:solidFill>
                            <a:schemeClr val="dk1"/>
                          </a:solidFill>
                          <a:latin typeface="FlandersArtSans-Regular"/>
                          <a:ea typeface="+mn-ea"/>
                          <a:cs typeface="+mn-cs"/>
                        </a:rPr>
                        <a:t> MPI +</a:t>
                      </a:r>
                      <a:r>
                        <a:rPr lang="nl-NL" sz="2000" b="0" i="0" u="none" strike="noStrike" kern="1200" baseline="0" noProof="0" dirty="0">
                          <a:solidFill>
                            <a:schemeClr val="dk1"/>
                          </a:solidFill>
                          <a:latin typeface="FlandersArtSans-Regular"/>
                          <a:ea typeface="+mn-ea"/>
                          <a:cs typeface="+mn-cs"/>
                        </a:rPr>
                        <a:t> </a:t>
                      </a:r>
                      <a:r>
                        <a:rPr lang="nl-NL" sz="2000" b="0" i="0" u="none" strike="noStrike" kern="1200" noProof="0" dirty="0" err="1">
                          <a:solidFill>
                            <a:schemeClr val="dk1"/>
                          </a:solidFill>
                          <a:latin typeface="FlandersArtSans-Regular"/>
                          <a:ea typeface="+mn-ea"/>
                          <a:cs typeface="+mn-cs"/>
                        </a:rPr>
                        <a:t>OpenMP</a:t>
                      </a:r>
                      <a:r>
                        <a:rPr lang="nl-NL" sz="2000" b="0" i="0" u="none" strike="noStrike" kern="1200" noProof="0" dirty="0">
                          <a:solidFill>
                            <a:schemeClr val="dk1"/>
                          </a:solidFill>
                          <a:latin typeface="FlandersArtSans-Regular"/>
                          <a:ea typeface="+mn-ea"/>
                          <a:cs typeface="+mn-cs"/>
                        </a:rPr>
                        <a:t>)</a:t>
                      </a:r>
                    </a:p>
                  </a:txBody>
                  <a:tcPr anchor="ctr"/>
                </a:tc>
                <a:extLst>
                  <a:ext uri="{0D108BD9-81ED-4DB2-BD59-A6C34878D82A}">
                    <a16:rowId xmlns:a16="http://schemas.microsoft.com/office/drawing/2014/main" val="1011052293"/>
                  </a:ext>
                </a:extLst>
              </a:tr>
              <a:tr h="385475">
                <a:tc>
                  <a:txBody>
                    <a:bodyPr/>
                    <a:lstStyle/>
                    <a:p>
                      <a:pPr lvl="0">
                        <a:buNone/>
                      </a:pP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partition</a:t>
                      </a:r>
                      <a:r>
                        <a:rPr lang="nl-NL" sz="2000" b="0" i="0" u="none" strike="noStrike" kern="1200" noProof="0" dirty="0">
                          <a:solidFill>
                            <a:schemeClr val="dk1"/>
                          </a:solidFill>
                          <a:latin typeface="Courier New"/>
                          <a:ea typeface="+mn-ea"/>
                          <a:cs typeface="+mn-cs"/>
                        </a:rPr>
                        <a:t>=&lt;</a:t>
                      </a:r>
                      <a:r>
                        <a:rPr lang="nl-NL" sz="2000" b="0" i="0" u="none" strike="noStrike" kern="1200" noProof="0" dirty="0" err="1">
                          <a:solidFill>
                            <a:schemeClr val="dk1"/>
                          </a:solidFill>
                          <a:latin typeface="Courier New"/>
                          <a:ea typeface="+mn-ea"/>
                          <a:cs typeface="+mn-cs"/>
                        </a:rPr>
                        <a:t>partition_name</a:t>
                      </a:r>
                      <a:r>
                        <a:rPr lang="nl-NL" sz="2000" b="0" i="0" u="none" strike="noStrike" kern="1200" noProof="0" dirty="0">
                          <a:solidFill>
                            <a:schemeClr val="dk1"/>
                          </a:solidFill>
                          <a:latin typeface="Courier New"/>
                          <a:ea typeface="+mn-ea"/>
                          <a:cs typeface="+mn-cs"/>
                        </a:rPr>
                        <a:t>&gt;</a:t>
                      </a:r>
                      <a:endParaRPr lang="nl-NL" sz="2000" b="0" i="0" u="none" strike="noStrike" kern="1200" noProof="0" dirty="0">
                        <a:solidFill>
                          <a:schemeClr val="dk1"/>
                        </a:solidFill>
                        <a:latin typeface="FlandersArtSans-Regular"/>
                        <a:ea typeface="+mn-ea"/>
                        <a:cs typeface="+mn-cs"/>
                      </a:endParaRPr>
                    </a:p>
                  </a:txBody>
                  <a:tcPr/>
                </a:tc>
                <a:tc>
                  <a:txBody>
                    <a:bodyPr/>
                    <a:lstStyle/>
                    <a:p>
                      <a:pPr lvl="0">
                        <a:buNone/>
                      </a:pPr>
                      <a:r>
                        <a:rPr lang="nl-NL" sz="2000" b="0" i="0" u="none" strike="noStrike" kern="1200" noProof="0" dirty="0">
                          <a:solidFill>
                            <a:schemeClr val="dk1"/>
                          </a:solidFill>
                          <a:latin typeface="+mn-lt"/>
                          <a:ea typeface="+mn-ea"/>
                          <a:cs typeface="+mn-cs"/>
                        </a:rPr>
                        <a:t>Default: "batch" </a:t>
                      </a:r>
                      <a:r>
                        <a:rPr lang="nl-NL" sz="2000" b="0" i="0" u="none" strike="noStrike" kern="1200" noProof="0" dirty="0" err="1">
                          <a:solidFill>
                            <a:schemeClr val="dk1"/>
                          </a:solidFill>
                          <a:latin typeface="+mn-lt"/>
                          <a:ea typeface="+mn-ea"/>
                          <a:cs typeface="+mn-cs"/>
                        </a:rPr>
                        <a:t>partition</a:t>
                      </a:r>
                      <a:endParaRPr lang="nl-NL" sz="2000" b="0" i="0" u="none" strike="noStrike" kern="1200" noProof="0" dirty="0">
                        <a:solidFill>
                          <a:schemeClr val="dk1"/>
                        </a:solidFill>
                        <a:latin typeface="FlandersArtSans-Regular"/>
                        <a:ea typeface="+mn-ea"/>
                        <a:cs typeface="+mn-cs"/>
                      </a:endParaRPr>
                    </a:p>
                  </a:txBody>
                  <a:tcPr/>
                </a:tc>
                <a:extLst>
                  <a:ext uri="{0D108BD9-81ED-4DB2-BD59-A6C34878D82A}">
                    <a16:rowId xmlns:a16="http://schemas.microsoft.com/office/drawing/2014/main" val="2521532997"/>
                  </a:ext>
                </a:extLst>
              </a:tr>
              <a:tr h="376533">
                <a:tc>
                  <a:txBody>
                    <a:bodyPr/>
                    <a:lstStyle/>
                    <a:p>
                      <a:pPr lvl="0">
                        <a:buNone/>
                      </a:pPr>
                      <a:r>
                        <a:rPr lang="en-US" sz="2000" b="0" i="0" u="none" strike="noStrike" noProof="0" dirty="0">
                          <a:solidFill>
                            <a:schemeClr val="tx1"/>
                          </a:solidFill>
                          <a:latin typeface="Courier New"/>
                        </a:rPr>
                        <a:t>--mem-per-</a:t>
                      </a:r>
                      <a:r>
                        <a:rPr lang="en-US" sz="2000" b="0" i="0" u="none" strike="noStrike" noProof="0" dirty="0" err="1">
                          <a:solidFill>
                            <a:schemeClr val="tx1"/>
                          </a:solidFill>
                          <a:latin typeface="Courier New"/>
                        </a:rPr>
                        <a:t>cpu</a:t>
                      </a:r>
                      <a:r>
                        <a:rPr lang="en-US" sz="2000" b="0" i="0" u="none" strike="noStrike" noProof="0" dirty="0">
                          <a:solidFill>
                            <a:schemeClr val="tx1"/>
                          </a:solidFill>
                          <a:latin typeface="Courier New"/>
                        </a:rPr>
                        <a:t>=&lt;size&gt;&lt;M&gt;</a:t>
                      </a:r>
                      <a:endParaRPr lang="nl-NL" sz="2000" b="0" i="0" u="none" strike="noStrike" noProof="0" dirty="0" err="1">
                        <a:solidFill>
                          <a:schemeClr val="dk1"/>
                        </a:solidFill>
                        <a:latin typeface="FlandersArtSans-Regular"/>
                      </a:endParaRPr>
                    </a:p>
                  </a:txBody>
                  <a:tcPr/>
                </a:tc>
                <a:tc>
                  <a:txBody>
                    <a:bodyPr/>
                    <a:lstStyle/>
                    <a:p>
                      <a:pPr lvl="0">
                        <a:buNone/>
                      </a:pPr>
                      <a:r>
                        <a:rPr lang="nl-NL" sz="2000" b="0" i="0" u="none" strike="noStrike" noProof="0" dirty="0">
                          <a:solidFill>
                            <a:schemeClr val="dk1"/>
                          </a:solidFill>
                          <a:latin typeface="+mn-lt"/>
                        </a:rPr>
                        <a:t>Min</a:t>
                      </a:r>
                      <a:r>
                        <a:rPr lang="nl-NL" sz="2000" b="0" i="0" u="none" strike="noStrike" baseline="0" noProof="0" dirty="0">
                          <a:solidFill>
                            <a:schemeClr val="dk1"/>
                          </a:solidFill>
                          <a:latin typeface="+mn-lt"/>
                        </a:rPr>
                        <a:t> </a:t>
                      </a:r>
                      <a:r>
                        <a:rPr lang="nl-NL" sz="2000" b="0" i="0" u="none" strike="noStrike" noProof="0" dirty="0">
                          <a:solidFill>
                            <a:schemeClr val="dk1"/>
                          </a:solidFill>
                          <a:latin typeface="+mn-lt"/>
                        </a:rPr>
                        <a:t>memory per </a:t>
                      </a:r>
                      <a:r>
                        <a:rPr lang="nl-NL" sz="2000" b="0" i="0" u="none" strike="noStrike" noProof="0" dirty="0" err="1">
                          <a:solidFill>
                            <a:schemeClr val="dk1"/>
                          </a:solidFill>
                          <a:latin typeface="+mn-lt"/>
                        </a:rPr>
                        <a:t>core</a:t>
                      </a:r>
                      <a:r>
                        <a:rPr lang="nl-NL" sz="2000" b="0" i="0" u="none" strike="noStrike" noProof="0" dirty="0">
                          <a:solidFill>
                            <a:schemeClr val="dk1"/>
                          </a:solidFill>
                          <a:latin typeface="+mn-lt"/>
                        </a:rPr>
                        <a:t>, e.g. 5000M (Genius)</a:t>
                      </a:r>
                      <a:endParaRPr lang="nl-NL" sz="2000" b="0" i="0" u="none" strike="noStrike" noProof="0" dirty="0">
                        <a:solidFill>
                          <a:schemeClr val="dk1"/>
                        </a:solidFill>
                        <a:latin typeface="FlandersArtSans-Regular"/>
                      </a:endParaRPr>
                    </a:p>
                  </a:txBody>
                  <a:tcPr/>
                </a:tc>
                <a:extLst>
                  <a:ext uri="{0D108BD9-81ED-4DB2-BD59-A6C34878D82A}">
                    <a16:rowId xmlns:a16="http://schemas.microsoft.com/office/drawing/2014/main" val="3067173802"/>
                  </a:ext>
                </a:extLst>
              </a:tr>
              <a:tr h="376533">
                <a:tc>
                  <a:txBody>
                    <a:bodyPr/>
                    <a:lstStyle/>
                    <a:p>
                      <a:pPr lvl="0">
                        <a:buNone/>
                      </a:pPr>
                      <a:r>
                        <a:rPr lang="nl-NL" sz="2000" b="0" i="0" u="none" strike="noStrike" noProof="0" dirty="0">
                          <a:solidFill>
                            <a:schemeClr val="tx1"/>
                          </a:solidFill>
                          <a:latin typeface="Courier New"/>
                        </a:rPr>
                        <a:t>--time=&lt;</a:t>
                      </a:r>
                      <a:r>
                        <a:rPr lang="nl-NL" sz="2000" b="0" i="0" u="none" strike="noStrike" noProof="0" dirty="0" err="1">
                          <a:solidFill>
                            <a:schemeClr val="tx1"/>
                          </a:solidFill>
                          <a:latin typeface="Courier New"/>
                        </a:rPr>
                        <a:t>dd-hh:mm:ss</a:t>
                      </a:r>
                      <a:r>
                        <a:rPr lang="nl-NL" sz="2000" b="0" i="0" u="none" strike="noStrike" noProof="0" dirty="0">
                          <a:solidFill>
                            <a:schemeClr val="tx1"/>
                          </a:solidFill>
                          <a:latin typeface="Courier New"/>
                        </a:rPr>
                        <a:t>&gt;</a:t>
                      </a:r>
                      <a:endParaRPr lang="nl-NL" sz="2000" b="0" i="0" u="none" strike="noStrike" noProof="0" dirty="0">
                        <a:solidFill>
                          <a:schemeClr val="dk1"/>
                        </a:solidFill>
                        <a:latin typeface="FlandersArtSans-Regular"/>
                      </a:endParaRPr>
                    </a:p>
                  </a:txBody>
                  <a:tcPr/>
                </a:tc>
                <a:tc>
                  <a:txBody>
                    <a:bodyPr/>
                    <a:lstStyle/>
                    <a:p>
                      <a:pPr lvl="0">
                        <a:buNone/>
                      </a:pPr>
                      <a:r>
                        <a:rPr lang="nl-NL" sz="2000" b="0" i="0" u="none" strike="noStrike" noProof="0" dirty="0">
                          <a:solidFill>
                            <a:schemeClr val="dk1"/>
                          </a:solidFill>
                          <a:latin typeface="FlandersArtSans-Regular"/>
                        </a:rPr>
                        <a:t>e.g. 1-12:30:00</a:t>
                      </a:r>
                    </a:p>
                  </a:txBody>
                  <a:tcPr anchor="ctr"/>
                </a:tc>
                <a:extLst>
                  <a:ext uri="{0D108BD9-81ED-4DB2-BD59-A6C34878D82A}">
                    <a16:rowId xmlns:a16="http://schemas.microsoft.com/office/drawing/2014/main" val="453872895"/>
                  </a:ext>
                </a:extLst>
              </a:tr>
              <a:tr h="376533">
                <a:tc>
                  <a:txBody>
                    <a:bodyPr/>
                    <a:lstStyle/>
                    <a:p>
                      <a:r>
                        <a:rPr lang="nl-NL" sz="2000" dirty="0">
                          <a:solidFill>
                            <a:schemeClr val="tx1"/>
                          </a:solidFill>
                          <a:latin typeface="Courier New"/>
                        </a:rPr>
                        <a:t>--job-name=&lt;</a:t>
                      </a:r>
                      <a:r>
                        <a:rPr lang="nl-NL" sz="2000" dirty="0" err="1">
                          <a:solidFill>
                            <a:schemeClr val="tx1"/>
                          </a:solidFill>
                          <a:latin typeface="Courier New"/>
                        </a:rPr>
                        <a:t>job_name</a:t>
                      </a:r>
                      <a:r>
                        <a:rPr lang="nl-NL" sz="2000" dirty="0">
                          <a:solidFill>
                            <a:schemeClr val="tx1"/>
                          </a:solidFill>
                          <a:latin typeface="Courier New"/>
                        </a:rPr>
                        <a:t>&gt;</a:t>
                      </a:r>
                      <a:endParaRPr lang="nl-NL" sz="2000" b="0" i="0" u="none" strike="noStrike" noProof="0" dirty="0">
                        <a:solidFill>
                          <a:schemeClr val="dk1"/>
                        </a:solidFill>
                        <a:latin typeface="FlandersArtSans-Regular"/>
                      </a:endParaRPr>
                    </a:p>
                  </a:txBody>
                  <a:tcPr anchor="ctr"/>
                </a:tc>
                <a:tc>
                  <a:txBody>
                    <a:bodyPr/>
                    <a:lstStyle/>
                    <a:p>
                      <a:endParaRPr lang="nl-NL" sz="2000" b="0" i="0" u="none" strike="noStrike" noProof="0" dirty="0">
                        <a:solidFill>
                          <a:schemeClr val="dk1"/>
                        </a:solidFill>
                        <a:latin typeface="FlandersArtSans-Regular"/>
                      </a:endParaRPr>
                    </a:p>
                  </a:txBody>
                  <a:tcPr anchor="ctr"/>
                </a:tc>
                <a:extLst>
                  <a:ext uri="{0D108BD9-81ED-4DB2-BD59-A6C34878D82A}">
                    <a16:rowId xmlns:a16="http://schemas.microsoft.com/office/drawing/2014/main" val="834523556"/>
                  </a:ext>
                </a:extLst>
              </a:tr>
              <a:tr h="376533">
                <a:tc>
                  <a:txBody>
                    <a:bodyPr/>
                    <a:lstStyle/>
                    <a:p>
                      <a:pPr lvl="0">
                        <a:buNone/>
                      </a:pPr>
                      <a:r>
                        <a:rPr lang="nl-NL" sz="2000" b="0" i="0" u="none" strike="noStrike" noProof="0" dirty="0">
                          <a:latin typeface="Courier New"/>
                        </a:rPr>
                        <a:t>--output=&lt;</a:t>
                      </a:r>
                      <a:r>
                        <a:rPr lang="nl-NL" sz="2000" b="0" i="0" u="none" strike="noStrike" noProof="0" dirty="0" err="1">
                          <a:latin typeface="Courier New"/>
                        </a:rPr>
                        <a:t>file_template</a:t>
                      </a:r>
                      <a:r>
                        <a:rPr lang="nl-NL" sz="2000" b="0" i="0" u="none" strike="noStrike" noProof="0" dirty="0">
                          <a:latin typeface="Courier New"/>
                        </a:rPr>
                        <a:t>&gt;              </a:t>
                      </a:r>
                    </a:p>
                  </a:txBody>
                  <a:tcPr anchor="ctr"/>
                </a:tc>
                <a:tc>
                  <a:txBody>
                    <a:bodyPr/>
                    <a:lstStyle/>
                    <a:p>
                      <a:pPr lvl="0">
                        <a:buNone/>
                      </a:pPr>
                      <a:r>
                        <a:rPr lang="nl-NL" sz="2000" b="0" i="0" u="none" strike="noStrike" noProof="0" dirty="0">
                          <a:latin typeface="+mn-lt"/>
                        </a:rPr>
                        <a:t>STDOUT; </a:t>
                      </a:r>
                      <a:r>
                        <a:rPr lang="nl-NL" sz="2000" b="0" i="0" u="none" strike="noStrike" noProof="0" dirty="0" err="1">
                          <a:latin typeface="+mn-lt"/>
                        </a:rPr>
                        <a:t>defaullt</a:t>
                      </a:r>
                      <a:r>
                        <a:rPr lang="nl-NL" sz="2000" b="0" i="0" u="none" strike="noStrike" noProof="0" dirty="0">
                          <a:latin typeface="+mn-lt"/>
                        </a:rPr>
                        <a:t>=“</a:t>
                      </a:r>
                      <a:r>
                        <a:rPr lang="nl-NL" sz="2000" b="0" i="0" u="none" strike="noStrike" noProof="0" dirty="0" err="1">
                          <a:latin typeface="+mn-lt"/>
                        </a:rPr>
                        <a:t>slurm</a:t>
                      </a:r>
                      <a:r>
                        <a:rPr lang="nl-NL" sz="2000" b="0" i="0" u="none" strike="noStrike" noProof="0" dirty="0">
                          <a:latin typeface="+mn-lt"/>
                        </a:rPr>
                        <a:t>-%</a:t>
                      </a:r>
                      <a:r>
                        <a:rPr lang="nl-NL" sz="2000" b="0" i="0" u="none" strike="noStrike" noProof="0" dirty="0" err="1">
                          <a:latin typeface="+mn-lt"/>
                        </a:rPr>
                        <a:t>j.out</a:t>
                      </a:r>
                      <a:r>
                        <a:rPr lang="nl-NL" sz="2000" b="0" i="0" u="none" strike="noStrike" noProof="0" dirty="0">
                          <a:latin typeface="+mn-lt"/>
                        </a:rPr>
                        <a:t>”</a:t>
                      </a:r>
                    </a:p>
                  </a:txBody>
                  <a:tcPr anchor="ctr"/>
                </a:tc>
                <a:extLst>
                  <a:ext uri="{0D108BD9-81ED-4DB2-BD59-A6C34878D82A}">
                    <a16:rowId xmlns:a16="http://schemas.microsoft.com/office/drawing/2014/main" val="3376769545"/>
                  </a:ext>
                </a:extLst>
              </a:tr>
              <a:tr h="376533">
                <a:tc>
                  <a:txBody>
                    <a:bodyPr/>
                    <a:lstStyle/>
                    <a:p>
                      <a:pPr lvl="0">
                        <a:buNone/>
                      </a:pPr>
                      <a:r>
                        <a:rPr lang="nl-NL" sz="2000" b="0" i="0" u="none" strike="noStrike" noProof="0" dirty="0">
                          <a:latin typeface="Courier New"/>
                        </a:rPr>
                        <a:t>--error=&lt;</a:t>
                      </a:r>
                      <a:r>
                        <a:rPr lang="nl-NL" sz="2000" b="0" i="0" u="none" strike="noStrike" noProof="0" dirty="0" err="1">
                          <a:latin typeface="Courier New"/>
                        </a:rPr>
                        <a:t>file_template</a:t>
                      </a:r>
                      <a:r>
                        <a:rPr lang="nl-NL" sz="2000" b="0" i="0" u="none" strike="noStrike" noProof="0" dirty="0">
                          <a:latin typeface="Courier New"/>
                        </a:rPr>
                        <a:t>&gt;</a:t>
                      </a:r>
                      <a:endParaRPr lang="nl-NL" sz="2000" dirty="0" err="1">
                        <a:solidFill>
                          <a:schemeClr val="tx1"/>
                        </a:solidFill>
                        <a:latin typeface="FlandersArtSans-Regular"/>
                      </a:endParaRPr>
                    </a:p>
                  </a:txBody>
                  <a:tcPr anchor="ctr"/>
                </a:tc>
                <a:tc>
                  <a:txBody>
                    <a:bodyPr/>
                    <a:lstStyle/>
                    <a:p>
                      <a:pPr lvl="0">
                        <a:buNone/>
                      </a:pPr>
                      <a:r>
                        <a:rPr lang="nl-NL" sz="2000" kern="1200" noProof="0" dirty="0">
                          <a:solidFill>
                            <a:schemeClr val="tx1"/>
                          </a:solidFill>
                          <a:latin typeface="+mn-lt"/>
                          <a:ea typeface="+mn-ea"/>
                          <a:cs typeface="+mn-cs"/>
                        </a:rPr>
                        <a:t>D</a:t>
                      </a:r>
                      <a:r>
                        <a:rPr lang="nl-NL" sz="2000" kern="1200" dirty="0" err="1">
                          <a:solidFill>
                            <a:schemeClr val="tx1"/>
                          </a:solidFill>
                          <a:latin typeface="+mn-lt"/>
                          <a:ea typeface="+mn-ea"/>
                          <a:cs typeface="+mn-cs"/>
                        </a:rPr>
                        <a:t>ef</a:t>
                      </a:r>
                      <a:r>
                        <a:rPr lang="nl-NL" sz="2000" dirty="0" err="1">
                          <a:solidFill>
                            <a:schemeClr val="tx1"/>
                          </a:solidFill>
                          <a:latin typeface="+mn-lt"/>
                        </a:rPr>
                        <a:t>ault</a:t>
                      </a:r>
                      <a:r>
                        <a:rPr lang="nl-NL" sz="2000" dirty="0">
                          <a:solidFill>
                            <a:schemeClr val="tx1"/>
                          </a:solidFill>
                          <a:latin typeface="+mn-lt"/>
                        </a:rPr>
                        <a:t>: </a:t>
                      </a:r>
                      <a:r>
                        <a:rPr lang="nl-NL" sz="2000" dirty="0" err="1">
                          <a:solidFill>
                            <a:schemeClr val="tx1"/>
                          </a:solidFill>
                          <a:latin typeface="+mn-lt"/>
                        </a:rPr>
                        <a:t>redirect</a:t>
                      </a:r>
                      <a:r>
                        <a:rPr lang="nl-NL" sz="2000" dirty="0">
                          <a:solidFill>
                            <a:schemeClr val="tx1"/>
                          </a:solidFill>
                          <a:latin typeface="+mn-lt"/>
                        </a:rPr>
                        <a:t> </a:t>
                      </a:r>
                      <a:r>
                        <a:rPr lang="nl-NL" sz="2000" dirty="0" err="1">
                          <a:solidFill>
                            <a:schemeClr val="tx1"/>
                          </a:solidFill>
                          <a:latin typeface="+mn-lt"/>
                        </a:rPr>
                        <a:t>to</a:t>
                      </a:r>
                      <a:r>
                        <a:rPr lang="nl-NL" sz="2000" dirty="0">
                          <a:solidFill>
                            <a:schemeClr val="tx1"/>
                          </a:solidFill>
                          <a:latin typeface="+mn-lt"/>
                        </a:rPr>
                        <a:t> STDOUT</a:t>
                      </a:r>
                      <a:endParaRPr lang="nl-NL" sz="2000" dirty="0">
                        <a:solidFill>
                          <a:schemeClr val="tx1"/>
                        </a:solidFill>
                        <a:latin typeface="FlandersArtSans-Regular"/>
                      </a:endParaRPr>
                    </a:p>
                  </a:txBody>
                  <a:tcPr anchor="ctr"/>
                </a:tc>
                <a:extLst>
                  <a:ext uri="{0D108BD9-81ED-4DB2-BD59-A6C34878D82A}">
                    <a16:rowId xmlns:a16="http://schemas.microsoft.com/office/drawing/2014/main" val="978844607"/>
                  </a:ext>
                </a:extLst>
              </a:tr>
              <a:tr h="3765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2000" dirty="0">
                          <a:latin typeface="Courier New"/>
                        </a:rPr>
                        <a:t>--mail-type=FAIL,BEGIN,END</a:t>
                      </a:r>
                      <a:endParaRPr lang="nl-NL"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2000" dirty="0"/>
                    </a:p>
                  </a:txBody>
                  <a:tcPr/>
                </a:tc>
                <a:extLst>
                  <a:ext uri="{0D108BD9-81ED-4DB2-BD59-A6C34878D82A}">
                    <a16:rowId xmlns:a16="http://schemas.microsoft.com/office/drawing/2014/main" val="1484866965"/>
                  </a:ext>
                </a:extLst>
              </a:tr>
              <a:tr h="3765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2000" dirty="0">
                          <a:latin typeface="Courier New"/>
                        </a:rPr>
                        <a:t>--mail-user=&lt;email-</a:t>
                      </a:r>
                      <a:r>
                        <a:rPr lang="nl-BE" sz="2000" dirty="0" err="1">
                          <a:latin typeface="Courier New"/>
                        </a:rPr>
                        <a:t>address</a:t>
                      </a:r>
                      <a:r>
                        <a:rPr lang="nl-BE" sz="2000" dirty="0">
                          <a:latin typeface="Courier New"/>
                        </a:rPr>
                        <a:t>&gt;</a:t>
                      </a:r>
                      <a:endParaRPr lang="nl-NL"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2000" dirty="0"/>
                    </a:p>
                  </a:txBody>
                  <a:tcPr/>
                </a:tc>
                <a:extLst>
                  <a:ext uri="{0D108BD9-81ED-4DB2-BD59-A6C34878D82A}">
                    <a16:rowId xmlns:a16="http://schemas.microsoft.com/office/drawing/2014/main" val="876127468"/>
                  </a:ext>
                </a:extLst>
              </a:tr>
              <a:tr h="376533">
                <a:tc>
                  <a:txBody>
                    <a:bodyPr/>
                    <a:lstStyle/>
                    <a:p>
                      <a:pPr marL="0" marR="0" lvl="0" indent="0" algn="l" rtl="0" eaLnBrk="1" fontAlgn="auto" latinLnBrk="0" hangingPunct="1">
                        <a:lnSpc>
                          <a:spcPct val="100000"/>
                        </a:lnSpc>
                        <a:spcBef>
                          <a:spcPts val="0"/>
                        </a:spcBef>
                        <a:spcAft>
                          <a:spcPts val="0"/>
                        </a:spcAft>
                        <a:buClrTx/>
                        <a:buSzTx/>
                        <a:buFontTx/>
                        <a:buNone/>
                      </a:pPr>
                      <a:r>
                        <a:rPr lang="nl-BE" sz="2000" dirty="0">
                          <a:latin typeface="Courier New"/>
                        </a:rPr>
                        <a:t>--export=&lt;</a:t>
                      </a:r>
                      <a:r>
                        <a:rPr lang="nl-BE" sz="2000" dirty="0" err="1">
                          <a:latin typeface="Courier New"/>
                        </a:rPr>
                        <a:t>ALL,key</a:t>
                      </a:r>
                      <a:r>
                        <a:rPr lang="nl-BE" sz="2000" dirty="0">
                          <a:latin typeface="Courier New"/>
                        </a:rPr>
                        <a:t>=</a:t>
                      </a:r>
                      <a:r>
                        <a:rPr lang="nl-BE" sz="2000" dirty="0" err="1">
                          <a:latin typeface="Courier New"/>
                        </a:rPr>
                        <a:t>value</a:t>
                      </a:r>
                      <a:r>
                        <a:rPr lang="nl-BE" sz="2000" dirty="0">
                          <a:latin typeface="Courier New"/>
                        </a:rPr>
                        <a:t>&gt;</a:t>
                      </a:r>
                      <a:endParaRPr lang="nl-NL" sz="2000" b="0" i="0" u="none" strike="noStrike" noProof="0" dirty="0"/>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err="1"/>
                        <a:t>Additional</a:t>
                      </a:r>
                      <a:r>
                        <a:rPr lang="nl-NL" sz="2000" b="0" i="0" u="none" strike="noStrike" noProof="0" dirty="0"/>
                        <a:t> variables </a:t>
                      </a:r>
                      <a:r>
                        <a:rPr lang="nl-NL" sz="2000" b="0" i="0" u="none" strike="noStrike" noProof="0" dirty="0" err="1"/>
                        <a:t>to</a:t>
                      </a:r>
                      <a:r>
                        <a:rPr lang="nl-NL" sz="2000" b="0" i="0" u="none" strike="noStrike" noProof="0" dirty="0"/>
                        <a:t> pass </a:t>
                      </a:r>
                      <a:r>
                        <a:rPr lang="nl-NL" sz="2000" b="0" i="0" u="none" strike="noStrike" noProof="0" dirty="0" err="1"/>
                        <a:t>to</a:t>
                      </a:r>
                      <a:r>
                        <a:rPr lang="nl-NL" sz="2000" b="0" i="0" u="none" strike="noStrike" noProof="0" dirty="0"/>
                        <a:t> </a:t>
                      </a:r>
                      <a:r>
                        <a:rPr lang="nl-NL" sz="2000" b="0" i="0" u="none" strike="noStrike" noProof="0" dirty="0" err="1"/>
                        <a:t>the</a:t>
                      </a:r>
                      <a:r>
                        <a:rPr lang="nl-NL" sz="2000" b="0" i="0" u="none" strike="noStrike" noProof="0" dirty="0"/>
                        <a:t> job</a:t>
                      </a:r>
                    </a:p>
                  </a:txBody>
                  <a:tcPr/>
                </a:tc>
                <a:extLst>
                  <a:ext uri="{0D108BD9-81ED-4DB2-BD59-A6C34878D82A}">
                    <a16:rowId xmlns:a16="http://schemas.microsoft.com/office/drawing/2014/main" val="2744721027"/>
                  </a:ext>
                </a:extLst>
              </a:tr>
              <a:tr h="376533">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a:latin typeface="Courier New" panose="02070309020205020404" pitchFamily="49" charset="0"/>
                          <a:cs typeface="Courier New" panose="02070309020205020404" pitchFamily="49" charset="0"/>
                        </a:rPr>
                        <a:t>--account=&lt;</a:t>
                      </a:r>
                      <a:r>
                        <a:rPr lang="nl-NL" sz="2000" b="0" i="0" u="none" strike="noStrike" noProof="0" dirty="0" err="1">
                          <a:latin typeface="Courier New" panose="02070309020205020404" pitchFamily="49" charset="0"/>
                          <a:cs typeface="Courier New" panose="02070309020205020404" pitchFamily="49" charset="0"/>
                        </a:rPr>
                        <a:t>account_name</a:t>
                      </a:r>
                      <a:r>
                        <a:rPr lang="nl-NL" sz="2000" b="0" i="0" u="none" strike="noStrike" noProof="0" dirty="0">
                          <a:latin typeface="Courier New" panose="02070309020205020404" pitchFamily="49" charset="0"/>
                          <a:cs typeface="Courier New" panose="02070309020205020404" pitchFamily="49" charset="0"/>
                        </a:rPr>
                        <a:t>&gt;</a:t>
                      </a:r>
                      <a:endParaRPr lang="nl-NL" sz="2000" b="0" i="0" u="none" strike="noStrike" noProof="0" dirty="0"/>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a:t>Credit account (</a:t>
                      </a:r>
                      <a:r>
                        <a:rPr lang="nl-NL" sz="2000" b="0" i="0" u="none" strike="noStrike" noProof="0" dirty="0" err="1"/>
                        <a:t>mandatory</a:t>
                      </a:r>
                      <a:r>
                        <a:rPr lang="nl-NL" sz="2000" b="0" i="0" u="none" strike="noStrike" noProof="0" dirty="0"/>
                        <a:t>)</a:t>
                      </a:r>
                    </a:p>
                  </a:txBody>
                  <a:tcPr/>
                </a:tc>
                <a:extLst>
                  <a:ext uri="{0D108BD9-81ED-4DB2-BD59-A6C34878D82A}">
                    <a16:rowId xmlns:a16="http://schemas.microsoft.com/office/drawing/2014/main" val="911817103"/>
                  </a:ext>
                </a:extLst>
              </a:tr>
            </a:tbl>
          </a:graphicData>
        </a:graphic>
      </p:graphicFrame>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82</a:t>
            </a:fld>
            <a:endParaRPr lang="nl-BE" sz="900" dirty="0">
              <a:solidFill>
                <a:schemeClr val="bg1"/>
              </a:solidFill>
            </a:endParaRP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err="1"/>
              <a:t>Slurm</a:t>
            </a:r>
            <a:r>
              <a:rPr lang="en-US" altLang="en-US" sz="3200" dirty="0"/>
              <a:t> job submit options</a:t>
            </a:r>
          </a:p>
        </p:txBody>
      </p:sp>
    </p:spTree>
    <p:extLst>
      <p:ext uri="{BB962C8B-B14F-4D97-AF65-F5344CB8AC3E}">
        <p14:creationId xmlns:p14="http://schemas.microsoft.com/office/powerpoint/2010/main" val="26710992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C8FC6-DCFA-8608-0A4B-7F6A96028491}"/>
            </a:ext>
          </a:extLst>
        </p:cNvPr>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1F239218-4C82-6E3E-D130-C43909A6D85D}"/>
              </a:ext>
            </a:extLst>
          </p:cNvPr>
          <p:cNvSpPr>
            <a:spLocks noGrp="1"/>
          </p:cNvSpPr>
          <p:nvPr>
            <p:ph type="sldNum" sz="quarter" idx="12"/>
          </p:nvPr>
        </p:nvSpPr>
        <p:spPr>
          <a:xfrm>
            <a:off x="5844850" y="6384344"/>
            <a:ext cx="502300" cy="365125"/>
          </a:xfrm>
        </p:spPr>
        <p:txBody>
          <a:bodyPr/>
          <a:lstStyle/>
          <a:p>
            <a:fld id="{A2912448-FEEC-49E8-9588-2DF1F90D57C2}" type="slidenum">
              <a:rPr lang="en-US" dirty="0" smtClean="0"/>
              <a:t>83</a:t>
            </a:fld>
            <a:endParaRPr lang="en-US" dirty="0"/>
          </a:p>
        </p:txBody>
      </p:sp>
      <p:graphicFrame>
        <p:nvGraphicFramePr>
          <p:cNvPr id="5" name="Tabel 4">
            <a:extLst>
              <a:ext uri="{FF2B5EF4-FFF2-40B4-BE49-F238E27FC236}">
                <a16:creationId xmlns:a16="http://schemas.microsoft.com/office/drawing/2014/main" id="{EE168ED7-2E10-FAC2-3F78-F447D7EFEDC6}"/>
              </a:ext>
            </a:extLst>
          </p:cNvPr>
          <p:cNvGraphicFramePr>
            <a:graphicFrameLocks noGrp="1"/>
          </p:cNvGraphicFramePr>
          <p:nvPr>
            <p:extLst>
              <p:ext uri="{D42A27DB-BD31-4B8C-83A1-F6EECF244321}">
                <p14:modId xmlns:p14="http://schemas.microsoft.com/office/powerpoint/2010/main" val="1174942935"/>
              </p:ext>
            </p:extLst>
          </p:nvPr>
        </p:nvGraphicFramePr>
        <p:xfrm>
          <a:off x="912303" y="1010812"/>
          <a:ext cx="9865096" cy="5196898"/>
        </p:xfrm>
        <a:graphic>
          <a:graphicData uri="http://schemas.openxmlformats.org/drawingml/2006/table">
            <a:tbl>
              <a:tblPr firstRow="1" bandRow="1">
                <a:tableStyleId>{5C22544A-7EE6-4342-B048-85BDC9FD1C3A}</a:tableStyleId>
              </a:tblPr>
              <a:tblGrid>
                <a:gridCol w="5001056">
                  <a:extLst>
                    <a:ext uri="{9D8B030D-6E8A-4147-A177-3AD203B41FA5}">
                      <a16:colId xmlns:a16="http://schemas.microsoft.com/office/drawing/2014/main" val="2814372795"/>
                    </a:ext>
                  </a:extLst>
                </a:gridCol>
                <a:gridCol w="4864040">
                  <a:extLst>
                    <a:ext uri="{9D8B030D-6E8A-4147-A177-3AD203B41FA5}">
                      <a16:colId xmlns:a16="http://schemas.microsoft.com/office/drawing/2014/main" val="4102738553"/>
                    </a:ext>
                  </a:extLst>
                </a:gridCol>
              </a:tblGrid>
              <a:tr h="376533">
                <a:tc>
                  <a:txBody>
                    <a:bodyPr/>
                    <a:lstStyle/>
                    <a:p>
                      <a:r>
                        <a:rPr lang="nl-NL" sz="2000" dirty="0" err="1"/>
                        <a:t>Slurm</a:t>
                      </a:r>
                      <a:r>
                        <a:rPr lang="nl-NL" sz="2000" dirty="0"/>
                        <a:t> option</a:t>
                      </a:r>
                    </a:p>
                  </a:txBody>
                  <a:tcPr anchor="ctr"/>
                </a:tc>
                <a:tc>
                  <a:txBody>
                    <a:bodyPr/>
                    <a:lstStyle/>
                    <a:p>
                      <a:r>
                        <a:rPr lang="nl-NL" sz="2000" dirty="0" err="1"/>
                        <a:t>Remarks</a:t>
                      </a:r>
                      <a:endParaRPr lang="nl-NL" sz="2000" dirty="0"/>
                    </a:p>
                  </a:txBody>
                  <a:tcPr anchor="ctr"/>
                </a:tc>
                <a:extLst>
                  <a:ext uri="{0D108BD9-81ED-4DB2-BD59-A6C34878D82A}">
                    <a16:rowId xmlns:a16="http://schemas.microsoft.com/office/drawing/2014/main" val="960520573"/>
                  </a:ext>
                </a:extLst>
              </a:tr>
              <a:tr h="437772">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a:latin typeface="Courier New" panose="02070309020205020404" pitchFamily="49" charset="0"/>
                          <a:cs typeface="Courier New" panose="02070309020205020404" pitchFamily="49" charset="0"/>
                        </a:rPr>
                        <a:t>--account=&lt;</a:t>
                      </a:r>
                      <a:r>
                        <a:rPr lang="nl-NL" sz="2000" b="0" i="0" u="none" strike="noStrike" noProof="0" dirty="0" err="1">
                          <a:latin typeface="Courier New" panose="02070309020205020404" pitchFamily="49" charset="0"/>
                          <a:cs typeface="Courier New" panose="02070309020205020404" pitchFamily="49" charset="0"/>
                        </a:rPr>
                        <a:t>account_name</a:t>
                      </a:r>
                      <a:r>
                        <a:rPr lang="nl-NL" sz="2000" b="0" i="0" u="none" strike="noStrike" noProof="0" dirty="0">
                          <a:latin typeface="Courier New" panose="02070309020205020404" pitchFamily="49" charset="0"/>
                          <a:cs typeface="Courier New" panose="02070309020205020404" pitchFamily="49" charset="0"/>
                        </a:rPr>
                        <a:t>&gt;</a:t>
                      </a:r>
                      <a:endParaRPr lang="nl-NL" sz="2000" b="0" i="0" u="none" strike="noStrike" noProof="0" dirty="0"/>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err="1"/>
                        <a:t>Mandatory</a:t>
                      </a:r>
                      <a:r>
                        <a:rPr lang="nl-NL" sz="2000" b="0" i="0" u="none" strike="noStrike" noProof="0" dirty="0"/>
                        <a:t> (</a:t>
                      </a:r>
                      <a:r>
                        <a:rPr lang="nl-NL" sz="2000" b="0" i="0" u="none" strike="noStrike" noProof="0" dirty="0" err="1"/>
                        <a:t>credits</a:t>
                      </a:r>
                      <a:r>
                        <a:rPr lang="nl-NL" sz="2000" b="0" i="0" u="none" strike="noStrike" noProof="0" dirty="0"/>
                        <a:t>)</a:t>
                      </a:r>
                    </a:p>
                  </a:txBody>
                  <a:tcPr/>
                </a:tc>
                <a:extLst>
                  <a:ext uri="{0D108BD9-81ED-4DB2-BD59-A6C34878D82A}">
                    <a16:rowId xmlns:a16="http://schemas.microsoft.com/office/drawing/2014/main" val="27775940"/>
                  </a:ext>
                </a:extLst>
              </a:tr>
              <a:tr h="437772">
                <a:tc>
                  <a:txBody>
                    <a:bodyPr/>
                    <a:lstStyle/>
                    <a:p>
                      <a:pPr lvl="0">
                        <a:buNone/>
                      </a:pP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partition</a:t>
                      </a:r>
                      <a:r>
                        <a:rPr lang="nl-NL" sz="2000" b="0" i="0" u="none" strike="noStrike" kern="1200" noProof="0" dirty="0">
                          <a:solidFill>
                            <a:schemeClr val="dk1"/>
                          </a:solidFill>
                          <a:latin typeface="Courier New"/>
                          <a:ea typeface="+mn-ea"/>
                          <a:cs typeface="+mn-cs"/>
                        </a:rPr>
                        <a:t>=&lt;</a:t>
                      </a:r>
                      <a:r>
                        <a:rPr lang="nl-NL" sz="2000" b="0" i="0" u="none" strike="noStrike" kern="1200" noProof="0" dirty="0" err="1">
                          <a:solidFill>
                            <a:schemeClr val="dk1"/>
                          </a:solidFill>
                          <a:latin typeface="Courier New"/>
                          <a:ea typeface="+mn-ea"/>
                          <a:cs typeface="+mn-cs"/>
                        </a:rPr>
                        <a:t>partition_name</a:t>
                      </a:r>
                      <a:r>
                        <a:rPr lang="nl-NL" sz="2000" b="0" i="0" u="none" strike="noStrike" kern="1200" noProof="0" dirty="0">
                          <a:solidFill>
                            <a:schemeClr val="dk1"/>
                          </a:solidFill>
                          <a:latin typeface="Courier New"/>
                          <a:ea typeface="+mn-ea"/>
                          <a:cs typeface="+mn-cs"/>
                        </a:rPr>
                        <a:t>&gt;</a:t>
                      </a:r>
                      <a:endParaRPr lang="nl-NL" sz="2000" b="0" i="0" u="none" strike="noStrike" kern="1200" noProof="0" dirty="0">
                        <a:solidFill>
                          <a:schemeClr val="dk1"/>
                        </a:solidFill>
                        <a:latin typeface="FlandersArtSans-Regular"/>
                        <a:ea typeface="+mn-ea"/>
                        <a:cs typeface="+mn-cs"/>
                      </a:endParaRPr>
                    </a:p>
                  </a:txBody>
                  <a:tcPr/>
                </a:tc>
                <a:tc>
                  <a:txBody>
                    <a:bodyPr/>
                    <a:lstStyle/>
                    <a:p>
                      <a:pPr lvl="0">
                        <a:buNone/>
                      </a:pPr>
                      <a:r>
                        <a:rPr lang="nl-NL" sz="2000" b="0" i="0" u="none" strike="noStrike" kern="1200" noProof="0" dirty="0">
                          <a:solidFill>
                            <a:schemeClr val="dk1"/>
                          </a:solidFill>
                          <a:latin typeface="+mn-lt"/>
                          <a:ea typeface="+mn-ea"/>
                          <a:cs typeface="+mn-cs"/>
                        </a:rPr>
                        <a:t>Default: "batch" </a:t>
                      </a:r>
                      <a:r>
                        <a:rPr lang="nl-NL" sz="2000" b="0" i="0" u="none" strike="noStrike" kern="1200" noProof="0" dirty="0" err="1">
                          <a:solidFill>
                            <a:schemeClr val="dk1"/>
                          </a:solidFill>
                          <a:latin typeface="+mn-lt"/>
                          <a:ea typeface="+mn-ea"/>
                          <a:cs typeface="+mn-cs"/>
                        </a:rPr>
                        <a:t>partition</a:t>
                      </a:r>
                      <a:endParaRPr lang="nl-NL" sz="2000" b="0" i="0" u="none" strike="noStrike" kern="1200" noProof="0" dirty="0">
                        <a:solidFill>
                          <a:schemeClr val="dk1"/>
                        </a:solidFill>
                        <a:latin typeface="FlandersArtSans-Regular"/>
                        <a:ea typeface="+mn-ea"/>
                        <a:cs typeface="+mn-cs"/>
                      </a:endParaRPr>
                    </a:p>
                  </a:txBody>
                  <a:tcPr/>
                </a:tc>
                <a:extLst>
                  <a:ext uri="{0D108BD9-81ED-4DB2-BD59-A6C34878D82A}">
                    <a16:rowId xmlns:a16="http://schemas.microsoft.com/office/drawing/2014/main" val="4077070776"/>
                  </a:ext>
                </a:extLst>
              </a:tr>
              <a:tr h="437772">
                <a:tc>
                  <a:txBody>
                    <a:bodyPr/>
                    <a:lstStyle/>
                    <a:p>
                      <a:pPr lvl="0">
                        <a:buNone/>
                      </a:pPr>
                      <a:r>
                        <a:rPr lang="nl-NL" sz="2000" b="0" i="0" u="none" strike="noStrike" noProof="0" dirty="0">
                          <a:solidFill>
                            <a:schemeClr val="tx1"/>
                          </a:solidFill>
                          <a:latin typeface="Courier New"/>
                        </a:rPr>
                        <a:t>--time=&lt;</a:t>
                      </a:r>
                      <a:r>
                        <a:rPr lang="nl-NL" sz="2000" b="0" i="0" u="none" strike="noStrike" noProof="0" dirty="0" err="1">
                          <a:solidFill>
                            <a:schemeClr val="tx1"/>
                          </a:solidFill>
                          <a:latin typeface="Courier New"/>
                        </a:rPr>
                        <a:t>dd-hh:mm:ss</a:t>
                      </a:r>
                      <a:r>
                        <a:rPr lang="nl-NL" sz="2000" b="0" i="0" u="none" strike="noStrike" noProof="0" dirty="0">
                          <a:solidFill>
                            <a:schemeClr val="tx1"/>
                          </a:solidFill>
                          <a:latin typeface="Courier New"/>
                        </a:rPr>
                        <a:t>&gt;</a:t>
                      </a:r>
                      <a:endParaRPr lang="nl-NL" sz="2000" b="0" i="0" u="none" strike="noStrike" noProof="0" dirty="0">
                        <a:solidFill>
                          <a:schemeClr val="dk1"/>
                        </a:solidFill>
                        <a:latin typeface="FlandersArtSans-Regular"/>
                      </a:endParaRPr>
                    </a:p>
                  </a:txBody>
                  <a:tcPr/>
                </a:tc>
                <a:tc>
                  <a:txBody>
                    <a:bodyPr/>
                    <a:lstStyle/>
                    <a:p>
                      <a:pPr lvl="0">
                        <a:buNone/>
                      </a:pPr>
                      <a:r>
                        <a:rPr lang="nl-NL" sz="2000" b="0" i="0" u="none" strike="noStrike" noProof="0" dirty="0">
                          <a:solidFill>
                            <a:schemeClr val="dk1"/>
                          </a:solidFill>
                          <a:latin typeface="FlandersArtSans-Regular"/>
                        </a:rPr>
                        <a:t>e.g. 1-12:30:00</a:t>
                      </a:r>
                    </a:p>
                  </a:txBody>
                  <a:tcPr anchor="ctr"/>
                </a:tc>
                <a:extLst>
                  <a:ext uri="{0D108BD9-81ED-4DB2-BD59-A6C34878D82A}">
                    <a16:rowId xmlns:a16="http://schemas.microsoft.com/office/drawing/2014/main" val="3434436885"/>
                  </a:ext>
                </a:extLst>
              </a:tr>
              <a:tr h="1109902">
                <a:tc>
                  <a:txBody>
                    <a:bodyPr/>
                    <a:lstStyle/>
                    <a:p>
                      <a:pPr lvl="0">
                        <a:buNone/>
                      </a:pPr>
                      <a:r>
                        <a:rPr lang="nl-NL" sz="2000" b="0" i="0" u="none" strike="noStrike" kern="1200" noProof="0" dirty="0">
                          <a:solidFill>
                            <a:schemeClr val="tx1"/>
                          </a:solidFill>
                          <a:latin typeface="Courier New"/>
                          <a:ea typeface="+mn-ea"/>
                          <a:cs typeface="+mn-cs"/>
                        </a:rPr>
                        <a:t>-</a:t>
                      </a: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nodes</a:t>
                      </a:r>
                      <a:r>
                        <a:rPr lang="nl-NL" sz="2000" b="0" i="0" u="none" strike="noStrike" kern="1200" noProof="0" dirty="0">
                          <a:solidFill>
                            <a:schemeClr val="dk1"/>
                          </a:solidFill>
                          <a:latin typeface="Courier New"/>
                          <a:ea typeface="+mn-ea"/>
                          <a:cs typeface="+mn-cs"/>
                        </a:rPr>
                        <a:t>=X --</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-per-node=Y</a:t>
                      </a:r>
                      <a:br>
                        <a:rPr lang="nl-NL" sz="2000" b="0" i="0" u="none" strike="noStrike" kern="1200" noProof="0" dirty="0">
                          <a:solidFill>
                            <a:srgbClr val="333639"/>
                          </a:solidFill>
                          <a:latin typeface="Courier New"/>
                          <a:ea typeface="+mn-ea"/>
                          <a:cs typeface="+mn-cs"/>
                        </a:rPr>
                      </a:b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=X*Y</a:t>
                      </a:r>
                      <a:br>
                        <a:rPr lang="nl-NL" sz="2000" b="0" i="0" u="none" strike="noStrike" kern="1200" noProof="0" dirty="0">
                          <a:solidFill>
                            <a:srgbClr val="333639"/>
                          </a:solidFill>
                          <a:latin typeface="FlandersArtSans-Regular"/>
                          <a:ea typeface="+mn-ea"/>
                          <a:cs typeface="+mn-cs"/>
                        </a:rPr>
                      </a:b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=X --</a:t>
                      </a:r>
                      <a:r>
                        <a:rPr lang="nl-NL" sz="2000" b="0" i="0" u="none" strike="noStrike" kern="1200" noProof="0" dirty="0" err="1">
                          <a:solidFill>
                            <a:schemeClr val="dk1"/>
                          </a:solidFill>
                          <a:latin typeface="Courier New"/>
                          <a:ea typeface="+mn-ea"/>
                          <a:cs typeface="+mn-cs"/>
                        </a:rPr>
                        <a:t>cpus</a:t>
                      </a:r>
                      <a:r>
                        <a:rPr lang="nl-NL" sz="2000" b="0" i="0" u="none" strike="noStrike" kern="1200" noProof="0" dirty="0">
                          <a:solidFill>
                            <a:schemeClr val="dk1"/>
                          </a:solidFill>
                          <a:latin typeface="Courier New"/>
                          <a:ea typeface="+mn-ea"/>
                          <a:cs typeface="+mn-cs"/>
                        </a:rPr>
                        <a:t>-per-</a:t>
                      </a:r>
                      <a:r>
                        <a:rPr lang="nl-NL" sz="2000" b="0" i="0" u="none" strike="noStrike" kern="1200" noProof="0" dirty="0" err="1">
                          <a:solidFill>
                            <a:schemeClr val="dk1"/>
                          </a:solidFill>
                          <a:latin typeface="Courier New"/>
                          <a:ea typeface="+mn-ea"/>
                          <a:cs typeface="+mn-cs"/>
                        </a:rPr>
                        <a:t>task</a:t>
                      </a:r>
                      <a:r>
                        <a:rPr lang="nl-NL" sz="2000" b="0" i="0" u="none" strike="noStrike" kern="1200" noProof="0" dirty="0">
                          <a:solidFill>
                            <a:schemeClr val="dk1"/>
                          </a:solidFill>
                          <a:latin typeface="Courier New"/>
                          <a:ea typeface="+mn-ea"/>
                          <a:cs typeface="+mn-cs"/>
                        </a:rPr>
                        <a:t>=Y</a:t>
                      </a:r>
                      <a:endParaRPr lang="nl-NL" sz="2000" b="0" i="0" u="none" strike="noStrike" kern="1200" noProof="0" dirty="0">
                        <a:solidFill>
                          <a:schemeClr val="dk1"/>
                        </a:solidFill>
                        <a:latin typeface="FlandersArtSans-Regular"/>
                        <a:ea typeface="+mn-ea"/>
                        <a:cs typeface="+mn-cs"/>
                      </a:endParaRPr>
                    </a:p>
                  </a:txBody>
                  <a:tcPr anchor="ctr"/>
                </a:tc>
                <a:tc>
                  <a:txBody>
                    <a:bodyPr/>
                    <a:lstStyle/>
                    <a:p>
                      <a:pPr lvl="0">
                        <a:buNone/>
                      </a:pPr>
                      <a:r>
                        <a:rPr lang="nl-NL" sz="2000" b="0" i="0" u="none" strike="noStrike" kern="1200" noProof="0" dirty="0">
                          <a:solidFill>
                            <a:schemeClr val="dk1"/>
                          </a:solidFill>
                          <a:latin typeface="FlandersArtSans-Regular"/>
                          <a:ea typeface="+mn-ea"/>
                          <a:cs typeface="+mn-cs"/>
                        </a:rPr>
                        <a:t>or</a:t>
                      </a:r>
                      <a:br>
                        <a:rPr lang="nl-NL" sz="2000" b="0" i="0" u="none" strike="noStrike" kern="1200" noProof="0" dirty="0">
                          <a:solidFill>
                            <a:schemeClr val="dk1"/>
                          </a:solidFill>
                          <a:latin typeface="FlandersArtSans-Regular"/>
                          <a:ea typeface="+mn-ea"/>
                          <a:cs typeface="+mn-cs"/>
                        </a:rPr>
                      </a:br>
                      <a:r>
                        <a:rPr lang="nl-NL" sz="2000" b="0" i="0" u="none" strike="noStrike" kern="1200" noProof="0" dirty="0" err="1">
                          <a:solidFill>
                            <a:schemeClr val="dk1"/>
                          </a:solidFill>
                          <a:latin typeface="FlandersArtSans-Regular"/>
                          <a:ea typeface="+mn-ea"/>
                          <a:cs typeface="+mn-cs"/>
                        </a:rPr>
                        <a:t>or</a:t>
                      </a:r>
                      <a:br>
                        <a:rPr lang="nl-NL" sz="2000" b="0" i="0" u="none" strike="noStrike" kern="1200" noProof="0" dirty="0">
                          <a:solidFill>
                            <a:schemeClr val="dk1"/>
                          </a:solidFill>
                          <a:latin typeface="FlandersArtSans-Regular"/>
                          <a:ea typeface="+mn-ea"/>
                          <a:cs typeface="+mn-cs"/>
                        </a:rPr>
                      </a:br>
                      <a:r>
                        <a:rPr lang="nl-NL" sz="2000" b="0" i="0" u="none" strike="noStrike" kern="1200" noProof="0" dirty="0">
                          <a:solidFill>
                            <a:schemeClr val="dk1"/>
                          </a:solidFill>
                          <a:latin typeface="FlandersArtSans-Regular"/>
                          <a:ea typeface="+mn-ea"/>
                          <a:cs typeface="+mn-cs"/>
                        </a:rPr>
                        <a:t>(</a:t>
                      </a:r>
                      <a:r>
                        <a:rPr lang="nl-NL" sz="2000" b="0" i="1" u="none" strike="noStrike" kern="1200" noProof="0" dirty="0">
                          <a:solidFill>
                            <a:schemeClr val="dk1"/>
                          </a:solidFill>
                          <a:latin typeface="FlandersArtSans-Regular"/>
                          <a:ea typeface="+mn-ea"/>
                          <a:cs typeface="+mn-cs"/>
                        </a:rPr>
                        <a:t>e.g.</a:t>
                      </a:r>
                      <a:r>
                        <a:rPr lang="nl-NL" sz="2000" b="0" i="0" u="none" strike="noStrike" kern="1200" noProof="0" dirty="0">
                          <a:solidFill>
                            <a:schemeClr val="dk1"/>
                          </a:solidFill>
                          <a:latin typeface="FlandersArtSans-Regular"/>
                          <a:ea typeface="+mn-ea"/>
                          <a:cs typeface="+mn-cs"/>
                        </a:rPr>
                        <a:t> </a:t>
                      </a:r>
                      <a:r>
                        <a:rPr lang="nl-NL" sz="2000" b="0" i="0" u="none" strike="noStrike" kern="1200" noProof="0" dirty="0" err="1">
                          <a:solidFill>
                            <a:schemeClr val="dk1"/>
                          </a:solidFill>
                          <a:latin typeface="FlandersArtSans-Regular"/>
                          <a:ea typeface="+mn-ea"/>
                          <a:cs typeface="+mn-cs"/>
                        </a:rPr>
                        <a:t>Hybrid</a:t>
                      </a:r>
                      <a:r>
                        <a:rPr lang="nl-NL" sz="2000" b="0" i="0" u="none" strike="noStrike" kern="1200" noProof="0" dirty="0">
                          <a:solidFill>
                            <a:schemeClr val="dk1"/>
                          </a:solidFill>
                          <a:latin typeface="FlandersArtSans-Regular"/>
                          <a:ea typeface="+mn-ea"/>
                          <a:cs typeface="+mn-cs"/>
                        </a:rPr>
                        <a:t> MPI +</a:t>
                      </a:r>
                      <a:r>
                        <a:rPr lang="nl-NL" sz="2000" b="0" i="0" u="none" strike="noStrike" kern="1200" baseline="0" noProof="0" dirty="0">
                          <a:solidFill>
                            <a:schemeClr val="dk1"/>
                          </a:solidFill>
                          <a:latin typeface="FlandersArtSans-Regular"/>
                          <a:ea typeface="+mn-ea"/>
                          <a:cs typeface="+mn-cs"/>
                        </a:rPr>
                        <a:t> </a:t>
                      </a:r>
                      <a:r>
                        <a:rPr lang="nl-NL" sz="2000" b="0" i="0" u="none" strike="noStrike" kern="1200" noProof="0" dirty="0" err="1">
                          <a:solidFill>
                            <a:schemeClr val="dk1"/>
                          </a:solidFill>
                          <a:latin typeface="FlandersArtSans-Regular"/>
                          <a:ea typeface="+mn-ea"/>
                          <a:cs typeface="+mn-cs"/>
                        </a:rPr>
                        <a:t>OpenMP</a:t>
                      </a:r>
                      <a:r>
                        <a:rPr lang="nl-NL" sz="2000" b="0" i="0" u="none" strike="noStrike" kern="1200" noProof="0" dirty="0">
                          <a:solidFill>
                            <a:schemeClr val="dk1"/>
                          </a:solidFill>
                          <a:latin typeface="FlandersArtSans-Regular"/>
                          <a:ea typeface="+mn-ea"/>
                          <a:cs typeface="+mn-cs"/>
                        </a:rPr>
                        <a:t>)</a:t>
                      </a:r>
                    </a:p>
                  </a:txBody>
                  <a:tcPr anchor="ctr"/>
                </a:tc>
                <a:extLst>
                  <a:ext uri="{0D108BD9-81ED-4DB2-BD59-A6C34878D82A}">
                    <a16:rowId xmlns:a16="http://schemas.microsoft.com/office/drawing/2014/main" val="1011052293"/>
                  </a:ext>
                </a:extLst>
              </a:tr>
              <a:tr h="376533">
                <a:tc>
                  <a:txBody>
                    <a:bodyPr/>
                    <a:lstStyle/>
                    <a:p>
                      <a:pPr lvl="0">
                        <a:buNone/>
                      </a:pPr>
                      <a:r>
                        <a:rPr lang="en-US" sz="2000" b="0" i="0" u="none" strike="noStrike" noProof="0" dirty="0">
                          <a:solidFill>
                            <a:schemeClr val="tx1"/>
                          </a:solidFill>
                          <a:latin typeface="Courier New"/>
                        </a:rPr>
                        <a:t>--mem-per-</a:t>
                      </a:r>
                      <a:r>
                        <a:rPr lang="en-US" sz="2000" b="0" i="0" u="none" strike="noStrike" noProof="0" dirty="0" err="1">
                          <a:solidFill>
                            <a:schemeClr val="tx1"/>
                          </a:solidFill>
                          <a:latin typeface="Courier New"/>
                        </a:rPr>
                        <a:t>cpu</a:t>
                      </a:r>
                      <a:r>
                        <a:rPr lang="en-US" sz="2000" b="0" i="0" u="none" strike="noStrike" noProof="0" dirty="0">
                          <a:solidFill>
                            <a:schemeClr val="tx1"/>
                          </a:solidFill>
                          <a:latin typeface="Courier New"/>
                        </a:rPr>
                        <a:t>=&lt;size&gt;&lt;M&gt;</a:t>
                      </a:r>
                      <a:endParaRPr lang="nl-NL" sz="2000" b="0" i="0" u="none" strike="noStrike" noProof="0" dirty="0" err="1">
                        <a:solidFill>
                          <a:schemeClr val="dk1"/>
                        </a:solidFill>
                        <a:latin typeface="FlandersArtSans-Regular"/>
                      </a:endParaRPr>
                    </a:p>
                  </a:txBody>
                  <a:tcPr/>
                </a:tc>
                <a:tc>
                  <a:txBody>
                    <a:bodyPr/>
                    <a:lstStyle/>
                    <a:p>
                      <a:pPr lvl="0">
                        <a:buNone/>
                      </a:pPr>
                      <a:r>
                        <a:rPr lang="nl-NL" sz="2000" b="0" i="0" u="none" strike="noStrike" noProof="0" dirty="0">
                          <a:solidFill>
                            <a:schemeClr val="dk1"/>
                          </a:solidFill>
                          <a:latin typeface="+mn-lt"/>
                        </a:rPr>
                        <a:t>Min</a:t>
                      </a:r>
                      <a:r>
                        <a:rPr lang="nl-NL" sz="2000" b="0" i="0" u="none" strike="noStrike" baseline="0" noProof="0" dirty="0">
                          <a:solidFill>
                            <a:schemeClr val="dk1"/>
                          </a:solidFill>
                          <a:latin typeface="+mn-lt"/>
                        </a:rPr>
                        <a:t> </a:t>
                      </a:r>
                      <a:r>
                        <a:rPr lang="nl-NL" sz="2000" b="0" i="0" u="none" strike="noStrike" noProof="0" dirty="0">
                          <a:solidFill>
                            <a:schemeClr val="dk1"/>
                          </a:solidFill>
                          <a:latin typeface="+mn-lt"/>
                        </a:rPr>
                        <a:t>memory per </a:t>
                      </a:r>
                      <a:r>
                        <a:rPr lang="nl-NL" sz="2000" b="0" i="0" u="none" strike="noStrike" noProof="0" dirty="0" err="1">
                          <a:solidFill>
                            <a:schemeClr val="dk1"/>
                          </a:solidFill>
                          <a:latin typeface="+mn-lt"/>
                        </a:rPr>
                        <a:t>core</a:t>
                      </a:r>
                      <a:r>
                        <a:rPr lang="nl-NL" sz="2000" b="0" i="0" u="none" strike="noStrike" noProof="0" dirty="0">
                          <a:solidFill>
                            <a:schemeClr val="dk1"/>
                          </a:solidFill>
                          <a:latin typeface="+mn-lt"/>
                        </a:rPr>
                        <a:t>, e.g. 5000M (Genius)</a:t>
                      </a:r>
                      <a:endParaRPr lang="nl-NL" sz="2000" b="0" i="0" u="none" strike="noStrike" noProof="0" dirty="0">
                        <a:solidFill>
                          <a:schemeClr val="dk1"/>
                        </a:solidFill>
                        <a:latin typeface="FlandersArtSans-Regular"/>
                      </a:endParaRPr>
                    </a:p>
                  </a:txBody>
                  <a:tcPr/>
                </a:tc>
                <a:extLst>
                  <a:ext uri="{0D108BD9-81ED-4DB2-BD59-A6C34878D82A}">
                    <a16:rowId xmlns:a16="http://schemas.microsoft.com/office/drawing/2014/main" val="3067173802"/>
                  </a:ext>
                </a:extLst>
              </a:tr>
              <a:tr h="376533">
                <a:tc>
                  <a:txBody>
                    <a:bodyPr/>
                    <a:lstStyle/>
                    <a:p>
                      <a:r>
                        <a:rPr lang="nl-NL" sz="2000" dirty="0">
                          <a:solidFill>
                            <a:schemeClr val="tx1"/>
                          </a:solidFill>
                          <a:latin typeface="Courier New"/>
                        </a:rPr>
                        <a:t>--job-name=&lt;</a:t>
                      </a:r>
                      <a:r>
                        <a:rPr lang="nl-NL" sz="2000" dirty="0" err="1">
                          <a:solidFill>
                            <a:schemeClr val="tx1"/>
                          </a:solidFill>
                          <a:latin typeface="Courier New"/>
                        </a:rPr>
                        <a:t>job_name</a:t>
                      </a:r>
                      <a:r>
                        <a:rPr lang="nl-NL" sz="2000" dirty="0">
                          <a:solidFill>
                            <a:schemeClr val="tx1"/>
                          </a:solidFill>
                          <a:latin typeface="Courier New"/>
                        </a:rPr>
                        <a:t>&gt;</a:t>
                      </a:r>
                      <a:endParaRPr lang="nl-NL" sz="2000" b="0" i="0" u="none" strike="noStrike" noProof="0" dirty="0">
                        <a:solidFill>
                          <a:schemeClr val="dk1"/>
                        </a:solidFill>
                        <a:latin typeface="FlandersArtSans-Regular"/>
                      </a:endParaRPr>
                    </a:p>
                  </a:txBody>
                  <a:tcPr anchor="ctr"/>
                </a:tc>
                <a:tc>
                  <a:txBody>
                    <a:bodyPr/>
                    <a:lstStyle/>
                    <a:p>
                      <a:endParaRPr lang="nl-NL" sz="2000" b="0" i="0" u="none" strike="noStrike" noProof="0" dirty="0">
                        <a:solidFill>
                          <a:schemeClr val="dk1"/>
                        </a:solidFill>
                        <a:latin typeface="FlandersArtSans-Regular"/>
                      </a:endParaRPr>
                    </a:p>
                  </a:txBody>
                  <a:tcPr anchor="ctr"/>
                </a:tc>
                <a:extLst>
                  <a:ext uri="{0D108BD9-81ED-4DB2-BD59-A6C34878D82A}">
                    <a16:rowId xmlns:a16="http://schemas.microsoft.com/office/drawing/2014/main" val="834523556"/>
                  </a:ext>
                </a:extLst>
              </a:tr>
              <a:tr h="376533">
                <a:tc>
                  <a:txBody>
                    <a:bodyPr/>
                    <a:lstStyle/>
                    <a:p>
                      <a:pPr lvl="0">
                        <a:buNone/>
                      </a:pPr>
                      <a:r>
                        <a:rPr lang="nl-NL" sz="2000" b="0" i="0" u="none" strike="noStrike" noProof="0" dirty="0">
                          <a:latin typeface="Courier New"/>
                        </a:rPr>
                        <a:t>--output=&lt;</a:t>
                      </a:r>
                      <a:r>
                        <a:rPr lang="nl-NL" sz="2000" b="0" i="0" u="none" strike="noStrike" noProof="0" dirty="0" err="1">
                          <a:latin typeface="Courier New"/>
                        </a:rPr>
                        <a:t>file_template</a:t>
                      </a:r>
                      <a:r>
                        <a:rPr lang="nl-NL" sz="2000" b="0" i="0" u="none" strike="noStrike" noProof="0" dirty="0">
                          <a:latin typeface="Courier New"/>
                        </a:rPr>
                        <a:t>&gt;              </a:t>
                      </a:r>
                    </a:p>
                  </a:txBody>
                  <a:tcPr anchor="ctr"/>
                </a:tc>
                <a:tc>
                  <a:txBody>
                    <a:bodyPr/>
                    <a:lstStyle/>
                    <a:p>
                      <a:pPr lvl="0">
                        <a:buNone/>
                      </a:pPr>
                      <a:r>
                        <a:rPr lang="nl-NL" sz="2000" b="0" i="0" u="none" strike="noStrike" noProof="0" dirty="0">
                          <a:latin typeface="+mn-lt"/>
                        </a:rPr>
                        <a:t>STDOUT+STDERR; </a:t>
                      </a:r>
                      <a:r>
                        <a:rPr lang="nl-NL" sz="2000" b="0" i="0" u="none" strike="noStrike" noProof="0" dirty="0" err="1">
                          <a:latin typeface="+mn-lt"/>
                        </a:rPr>
                        <a:t>defaullt</a:t>
                      </a:r>
                      <a:r>
                        <a:rPr lang="nl-NL" sz="2000" b="0" i="0" u="none" strike="noStrike" noProof="0" dirty="0">
                          <a:latin typeface="+mn-lt"/>
                        </a:rPr>
                        <a:t>=“</a:t>
                      </a:r>
                      <a:r>
                        <a:rPr lang="nl-NL" sz="2000" b="0" i="0" u="none" strike="noStrike" noProof="0" dirty="0" err="1">
                          <a:latin typeface="+mn-lt"/>
                        </a:rPr>
                        <a:t>slurm</a:t>
                      </a:r>
                      <a:r>
                        <a:rPr lang="nl-NL" sz="2000" b="0" i="0" u="none" strike="noStrike" noProof="0" dirty="0">
                          <a:latin typeface="+mn-lt"/>
                        </a:rPr>
                        <a:t>-%</a:t>
                      </a:r>
                      <a:r>
                        <a:rPr lang="nl-NL" sz="2000" b="0" i="0" u="none" strike="noStrike" noProof="0" dirty="0" err="1">
                          <a:latin typeface="+mn-lt"/>
                        </a:rPr>
                        <a:t>j.out</a:t>
                      </a:r>
                      <a:r>
                        <a:rPr lang="nl-NL" sz="2000" b="0" i="0" u="none" strike="noStrike" noProof="0" dirty="0">
                          <a:latin typeface="+mn-lt"/>
                        </a:rPr>
                        <a:t>”</a:t>
                      </a:r>
                    </a:p>
                  </a:txBody>
                  <a:tcPr anchor="ctr"/>
                </a:tc>
                <a:extLst>
                  <a:ext uri="{0D108BD9-81ED-4DB2-BD59-A6C34878D82A}">
                    <a16:rowId xmlns:a16="http://schemas.microsoft.com/office/drawing/2014/main" val="3376769545"/>
                  </a:ext>
                </a:extLst>
              </a:tr>
              <a:tr h="3765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2000" dirty="0">
                          <a:latin typeface="Courier New"/>
                        </a:rPr>
                        <a:t>--mail-type=FAIL,BEGIN,END</a:t>
                      </a:r>
                      <a:endParaRPr lang="nl-NL"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2000" dirty="0"/>
                    </a:p>
                  </a:txBody>
                  <a:tcPr/>
                </a:tc>
                <a:extLst>
                  <a:ext uri="{0D108BD9-81ED-4DB2-BD59-A6C34878D82A}">
                    <a16:rowId xmlns:a16="http://schemas.microsoft.com/office/drawing/2014/main" val="1484866965"/>
                  </a:ext>
                </a:extLst>
              </a:tr>
              <a:tr h="3765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2000" dirty="0">
                          <a:latin typeface="Courier New"/>
                        </a:rPr>
                        <a:t>--mail-user=&lt;email-</a:t>
                      </a:r>
                      <a:r>
                        <a:rPr lang="nl-BE" sz="2000" dirty="0" err="1">
                          <a:latin typeface="Courier New"/>
                        </a:rPr>
                        <a:t>address</a:t>
                      </a:r>
                      <a:r>
                        <a:rPr lang="nl-BE" sz="2000" dirty="0">
                          <a:latin typeface="Courier New"/>
                        </a:rPr>
                        <a:t>&gt;</a:t>
                      </a:r>
                      <a:endParaRPr lang="nl-NL"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2000" dirty="0"/>
                    </a:p>
                  </a:txBody>
                  <a:tcPr/>
                </a:tc>
                <a:extLst>
                  <a:ext uri="{0D108BD9-81ED-4DB2-BD59-A6C34878D82A}">
                    <a16:rowId xmlns:a16="http://schemas.microsoft.com/office/drawing/2014/main" val="876127468"/>
                  </a:ext>
                </a:extLst>
              </a:tr>
              <a:tr h="376533">
                <a:tc>
                  <a:txBody>
                    <a:bodyPr/>
                    <a:lstStyle/>
                    <a:p>
                      <a:pPr marL="0" marR="0" lvl="0" indent="0" algn="l" rtl="0" eaLnBrk="1" fontAlgn="auto" latinLnBrk="0" hangingPunct="1">
                        <a:lnSpc>
                          <a:spcPct val="100000"/>
                        </a:lnSpc>
                        <a:spcBef>
                          <a:spcPts val="0"/>
                        </a:spcBef>
                        <a:spcAft>
                          <a:spcPts val="0"/>
                        </a:spcAft>
                        <a:buClrTx/>
                        <a:buSzTx/>
                        <a:buFontTx/>
                        <a:buNone/>
                      </a:pPr>
                      <a:r>
                        <a:rPr lang="nl-BE" sz="2000" dirty="0">
                          <a:latin typeface="Courier New"/>
                        </a:rPr>
                        <a:t>--export=&lt;</a:t>
                      </a:r>
                      <a:r>
                        <a:rPr lang="nl-BE" sz="2000" dirty="0" err="1">
                          <a:latin typeface="Courier New"/>
                        </a:rPr>
                        <a:t>ALL,key</a:t>
                      </a:r>
                      <a:r>
                        <a:rPr lang="nl-BE" sz="2000" dirty="0">
                          <a:latin typeface="Courier New"/>
                        </a:rPr>
                        <a:t>=</a:t>
                      </a:r>
                      <a:r>
                        <a:rPr lang="nl-BE" sz="2000" dirty="0" err="1">
                          <a:latin typeface="Courier New"/>
                        </a:rPr>
                        <a:t>value</a:t>
                      </a:r>
                      <a:r>
                        <a:rPr lang="nl-BE" sz="2000" dirty="0">
                          <a:latin typeface="Courier New"/>
                        </a:rPr>
                        <a:t>&gt;</a:t>
                      </a:r>
                      <a:endParaRPr lang="nl-NL" sz="2000" b="0" i="0" u="none" strike="noStrike" noProof="0" dirty="0"/>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err="1"/>
                        <a:t>Additional</a:t>
                      </a:r>
                      <a:r>
                        <a:rPr lang="nl-NL" sz="2000" b="0" i="0" u="none" strike="noStrike" noProof="0" dirty="0"/>
                        <a:t> variables </a:t>
                      </a:r>
                      <a:r>
                        <a:rPr lang="nl-NL" sz="2000" b="0" i="0" u="none" strike="noStrike" noProof="0" dirty="0" err="1"/>
                        <a:t>to</a:t>
                      </a:r>
                      <a:r>
                        <a:rPr lang="nl-NL" sz="2000" b="0" i="0" u="none" strike="noStrike" noProof="0" dirty="0"/>
                        <a:t> pass </a:t>
                      </a:r>
                      <a:r>
                        <a:rPr lang="nl-NL" sz="2000" b="0" i="0" u="none" strike="noStrike" noProof="0" dirty="0" err="1"/>
                        <a:t>to</a:t>
                      </a:r>
                      <a:r>
                        <a:rPr lang="nl-NL" sz="2000" b="0" i="0" u="none" strike="noStrike" noProof="0" dirty="0"/>
                        <a:t> </a:t>
                      </a:r>
                      <a:r>
                        <a:rPr lang="nl-NL" sz="2000" b="0" i="0" u="none" strike="noStrike" noProof="0" dirty="0" err="1"/>
                        <a:t>the</a:t>
                      </a:r>
                      <a:r>
                        <a:rPr lang="nl-NL" sz="2000" b="0" i="0" u="none" strike="noStrike" noProof="0" dirty="0"/>
                        <a:t> job</a:t>
                      </a:r>
                    </a:p>
                  </a:txBody>
                  <a:tcPr/>
                </a:tc>
                <a:extLst>
                  <a:ext uri="{0D108BD9-81ED-4DB2-BD59-A6C34878D82A}">
                    <a16:rowId xmlns:a16="http://schemas.microsoft.com/office/drawing/2014/main" val="2744721027"/>
                  </a:ext>
                </a:extLst>
              </a:tr>
            </a:tbl>
          </a:graphicData>
        </a:graphic>
      </p:graphicFrame>
      <p:sp>
        <p:nvSpPr>
          <p:cNvPr id="6" name="Slide Number Placeholder 4">
            <a:extLst>
              <a:ext uri="{FF2B5EF4-FFF2-40B4-BE49-F238E27FC236}">
                <a16:creationId xmlns:a16="http://schemas.microsoft.com/office/drawing/2014/main" id="{373EAAE2-0C86-4130-41CA-437982AF382C}"/>
              </a:ext>
            </a:extLst>
          </p:cNvPr>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83</a:t>
            </a:fld>
            <a:endParaRPr lang="nl-BE" sz="900" dirty="0">
              <a:solidFill>
                <a:schemeClr val="bg1"/>
              </a:solidFill>
            </a:endParaRPr>
          </a:p>
        </p:txBody>
      </p:sp>
      <p:sp>
        <p:nvSpPr>
          <p:cNvPr id="7" name="Rectangle 2">
            <a:extLst>
              <a:ext uri="{FF2B5EF4-FFF2-40B4-BE49-F238E27FC236}">
                <a16:creationId xmlns:a16="http://schemas.microsoft.com/office/drawing/2014/main" id="{55D6C00D-DA48-2ED6-5F1C-40A590A8ABC9}"/>
              </a:ext>
            </a:extLst>
          </p:cNvPr>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err="1"/>
              <a:t>Slurm</a:t>
            </a:r>
            <a:r>
              <a:rPr lang="en-US" altLang="en-US" sz="3200" dirty="0"/>
              <a:t> job submit options</a:t>
            </a:r>
          </a:p>
        </p:txBody>
      </p:sp>
    </p:spTree>
    <p:extLst>
      <p:ext uri="{BB962C8B-B14F-4D97-AF65-F5344CB8AC3E}">
        <p14:creationId xmlns:p14="http://schemas.microsoft.com/office/powerpoint/2010/main" val="39111788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2912448-FEEC-49E8-9588-2DF1F90D57C2}" type="slidenum">
              <a:rPr lang="en-US" smtClean="0"/>
              <a:t>84</a:t>
            </a:fld>
            <a:endParaRPr lang="en-US" dirty="0"/>
          </a:p>
        </p:txBody>
      </p:sp>
      <p:graphicFrame>
        <p:nvGraphicFramePr>
          <p:cNvPr id="2" name="Table 3">
            <a:extLst>
              <a:ext uri="{FF2B5EF4-FFF2-40B4-BE49-F238E27FC236}">
                <a16:creationId xmlns:a16="http://schemas.microsoft.com/office/drawing/2014/main" id="{BF623C29-41CE-454E-8F80-63F1D33A16A0}"/>
              </a:ext>
            </a:extLst>
          </p:cNvPr>
          <p:cNvGraphicFramePr>
            <a:graphicFrameLocks noGrp="1"/>
          </p:cNvGraphicFramePr>
          <p:nvPr>
            <p:extLst>
              <p:ext uri="{D42A27DB-BD31-4B8C-83A1-F6EECF244321}">
                <p14:modId xmlns:p14="http://schemas.microsoft.com/office/powerpoint/2010/main" val="1421494752"/>
              </p:ext>
            </p:extLst>
          </p:nvPr>
        </p:nvGraphicFramePr>
        <p:xfrm>
          <a:off x="3273624" y="1052736"/>
          <a:ext cx="8006952" cy="5359400"/>
        </p:xfrm>
        <a:graphic>
          <a:graphicData uri="http://schemas.openxmlformats.org/drawingml/2006/table">
            <a:tbl>
              <a:tblPr firstRow="1" bandRow="1">
                <a:tableStyleId>{5C22544A-7EE6-4342-B048-85BDC9FD1C3A}</a:tableStyleId>
              </a:tblPr>
              <a:tblGrid>
                <a:gridCol w="1209708">
                  <a:extLst>
                    <a:ext uri="{9D8B030D-6E8A-4147-A177-3AD203B41FA5}">
                      <a16:colId xmlns:a16="http://schemas.microsoft.com/office/drawing/2014/main" val="4094831941"/>
                    </a:ext>
                  </a:extLst>
                </a:gridCol>
                <a:gridCol w="2557279">
                  <a:extLst>
                    <a:ext uri="{9D8B030D-6E8A-4147-A177-3AD203B41FA5}">
                      <a16:colId xmlns:a16="http://schemas.microsoft.com/office/drawing/2014/main" val="451435011"/>
                    </a:ext>
                  </a:extLst>
                </a:gridCol>
                <a:gridCol w="4239965">
                  <a:extLst>
                    <a:ext uri="{9D8B030D-6E8A-4147-A177-3AD203B41FA5}">
                      <a16:colId xmlns:a16="http://schemas.microsoft.com/office/drawing/2014/main" val="3177777384"/>
                    </a:ext>
                  </a:extLst>
                </a:gridCol>
              </a:tblGrid>
              <a:tr h="375780">
                <a:tc>
                  <a:txBody>
                    <a:bodyPr/>
                    <a:lstStyle/>
                    <a:p>
                      <a:r>
                        <a:rPr lang="en-US" sz="1800" dirty="0"/>
                        <a:t>Short version</a:t>
                      </a:r>
                      <a:endParaRPr lang="nl-BE" sz="1800" dirty="0"/>
                    </a:p>
                  </a:txBody>
                  <a:tcPr/>
                </a:tc>
                <a:tc>
                  <a:txBody>
                    <a:bodyPr/>
                    <a:lstStyle/>
                    <a:p>
                      <a:r>
                        <a:rPr lang="en-US" sz="1800" dirty="0"/>
                        <a:t>Long</a:t>
                      </a:r>
                      <a:br>
                        <a:rPr lang="en-US" sz="1800" dirty="0"/>
                      </a:br>
                      <a:r>
                        <a:rPr lang="en-US" sz="1800" dirty="0"/>
                        <a:t>version</a:t>
                      </a:r>
                      <a:endParaRPr lang="nl-BE" sz="1800" dirty="0"/>
                    </a:p>
                  </a:txBody>
                  <a:tcPr/>
                </a:tc>
                <a:tc>
                  <a:txBody>
                    <a:bodyPr/>
                    <a:lstStyle/>
                    <a:p>
                      <a:r>
                        <a:rPr lang="en-US" sz="1800" dirty="0"/>
                        <a:t>Meaning</a:t>
                      </a:r>
                      <a:endParaRPr lang="nl-BE" sz="1800" dirty="0"/>
                    </a:p>
                  </a:txBody>
                  <a:tcPr/>
                </a:tc>
                <a:extLst>
                  <a:ext uri="{0D108BD9-81ED-4DB2-BD59-A6C34878D82A}">
                    <a16:rowId xmlns:a16="http://schemas.microsoft.com/office/drawing/2014/main" val="400236656"/>
                  </a:ext>
                </a:extLst>
              </a:tr>
              <a:tr h="370840">
                <a:tc>
                  <a:txBody>
                    <a:bodyPr/>
                    <a:lstStyle/>
                    <a:p>
                      <a:r>
                        <a:rPr lang="en-US" sz="1800" dirty="0">
                          <a:latin typeface="Courier New" panose="02070309020205020404" pitchFamily="49" charset="0"/>
                          <a:cs typeface="Courier New" panose="02070309020205020404" pitchFamily="49" charset="0"/>
                        </a:rPr>
                        <a:t>-A</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--account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err="1"/>
                        <a:t>Slurm</a:t>
                      </a:r>
                      <a:r>
                        <a:rPr lang="en-US" sz="1800" dirty="0"/>
                        <a:t> account name</a:t>
                      </a:r>
                      <a:endParaRPr lang="nl-BE" sz="1800" dirty="0"/>
                    </a:p>
                  </a:txBody>
                  <a:tcPr/>
                </a:tc>
                <a:extLst>
                  <a:ext uri="{0D108BD9-81ED-4DB2-BD59-A6C34878D82A}">
                    <a16:rowId xmlns:a16="http://schemas.microsoft.com/office/drawing/2014/main" val="1057992077"/>
                  </a:ext>
                </a:extLst>
              </a:tr>
              <a:tr h="370840">
                <a:tc>
                  <a:txBody>
                    <a:bodyPr/>
                    <a:lstStyle/>
                    <a:p>
                      <a:r>
                        <a:rPr lang="en-US" sz="1800" dirty="0">
                          <a:latin typeface="Courier New" panose="02070309020205020404" pitchFamily="49" charset="0"/>
                          <a:cs typeface="Courier New" panose="02070309020205020404" pitchFamily="49" charset="0"/>
                        </a:rPr>
                        <a:t>-a</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--array</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Job array range</a:t>
                      </a:r>
                      <a:endParaRPr lang="nl-BE" sz="1800" dirty="0"/>
                    </a:p>
                  </a:txBody>
                  <a:tcPr/>
                </a:tc>
                <a:extLst>
                  <a:ext uri="{0D108BD9-81ED-4DB2-BD59-A6C34878D82A}">
                    <a16:rowId xmlns:a16="http://schemas.microsoft.com/office/drawing/2014/main" val="872792786"/>
                  </a:ext>
                </a:extLst>
              </a:tr>
              <a:tr h="370840">
                <a:tc>
                  <a:txBody>
                    <a:bodyPr/>
                    <a:lstStyle/>
                    <a:p>
                      <a:r>
                        <a:rPr lang="en-US" sz="1800" dirty="0">
                          <a:latin typeface="Courier New" panose="02070309020205020404" pitchFamily="49" charset="0"/>
                          <a:cs typeface="Courier New" panose="02070309020205020404" pitchFamily="49" charset="0"/>
                        </a:rPr>
                        <a:t>-M</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--clusters</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Cluster name</a:t>
                      </a:r>
                      <a:endParaRPr lang="nl-BE" sz="1800" dirty="0"/>
                    </a:p>
                  </a:txBody>
                  <a:tcPr/>
                </a:tc>
                <a:extLst>
                  <a:ext uri="{0D108BD9-81ED-4DB2-BD59-A6C34878D82A}">
                    <a16:rowId xmlns:a16="http://schemas.microsoft.com/office/drawing/2014/main" val="3927229"/>
                  </a:ext>
                </a:extLst>
              </a:tr>
              <a:tr h="370840">
                <a:tc>
                  <a:txBody>
                    <a:bodyPr/>
                    <a:lstStyle/>
                    <a:p>
                      <a:r>
                        <a:rPr lang="en-US" sz="1800" dirty="0">
                          <a:latin typeface="Courier New" panose="02070309020205020404" pitchFamily="49" charset="0"/>
                          <a:cs typeface="Courier New" panose="02070309020205020404" pitchFamily="49" charset="0"/>
                        </a:rPr>
                        <a:t>-c</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cpus</a:t>
                      </a:r>
                      <a:r>
                        <a:rPr lang="en-US" sz="1800" dirty="0">
                          <a:latin typeface="Courier New" panose="02070309020205020404" pitchFamily="49" charset="0"/>
                          <a:cs typeface="Courier New" panose="02070309020205020404" pitchFamily="49" charset="0"/>
                        </a:rPr>
                        <a:t>-per-task</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Number of cores per task (default: 1)</a:t>
                      </a:r>
                      <a:endParaRPr lang="nl-BE" sz="1800" dirty="0"/>
                    </a:p>
                  </a:txBody>
                  <a:tcPr/>
                </a:tc>
                <a:extLst>
                  <a:ext uri="{0D108BD9-81ED-4DB2-BD59-A6C34878D82A}">
                    <a16:rowId xmlns:a16="http://schemas.microsoft.com/office/drawing/2014/main" val="1825499147"/>
                  </a:ext>
                </a:extLst>
              </a:tr>
              <a:tr h="370840">
                <a:tc>
                  <a:txBody>
                    <a:bodyPr/>
                    <a:lstStyle/>
                    <a:p>
                      <a:r>
                        <a:rPr lang="en-US" sz="1800" dirty="0">
                          <a:latin typeface="Courier New" panose="02070309020205020404" pitchFamily="49" charset="0"/>
                          <a:cs typeface="Courier New" panose="02070309020205020404" pitchFamily="49" charset="0"/>
                        </a:rPr>
                        <a:t>-d</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--dependency</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Job dependency (after, </a:t>
                      </a:r>
                      <a:r>
                        <a:rPr lang="en-US" sz="1800" dirty="0" err="1"/>
                        <a:t>afterok</a:t>
                      </a:r>
                      <a:r>
                        <a:rPr lang="en-US" sz="1800" dirty="0"/>
                        <a:t>, </a:t>
                      </a:r>
                      <a:r>
                        <a:rPr lang="en-US" sz="1800" dirty="0" err="1"/>
                        <a:t>afterany</a:t>
                      </a:r>
                      <a:r>
                        <a:rPr lang="en-US" sz="1800" dirty="0"/>
                        <a:t>, …)</a:t>
                      </a:r>
                      <a:endParaRPr lang="nl-BE" sz="1800" dirty="0"/>
                    </a:p>
                  </a:txBody>
                  <a:tcPr/>
                </a:tc>
                <a:extLst>
                  <a:ext uri="{0D108BD9-81ED-4DB2-BD59-A6C34878D82A}">
                    <a16:rowId xmlns:a16="http://schemas.microsoft.com/office/drawing/2014/main" val="3292799591"/>
                  </a:ext>
                </a:extLst>
              </a:tr>
              <a:tr h="370840">
                <a:tc>
                  <a:txBody>
                    <a:bodyPr/>
                    <a:lstStyle/>
                    <a:p>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i</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--input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STDIN filename</a:t>
                      </a:r>
                      <a:endParaRPr lang="nl-BE" sz="1800" dirty="0"/>
                    </a:p>
                  </a:txBody>
                  <a:tcPr/>
                </a:tc>
                <a:extLst>
                  <a:ext uri="{0D108BD9-81ED-4DB2-BD59-A6C34878D82A}">
                    <a16:rowId xmlns:a16="http://schemas.microsoft.com/office/drawing/2014/main" val="4209992204"/>
                  </a:ext>
                </a:extLst>
              </a:tr>
              <a:tr h="370840">
                <a:tc>
                  <a:txBody>
                    <a:bodyPr/>
                    <a:lstStyle/>
                    <a:p>
                      <a:r>
                        <a:rPr lang="en-US" sz="1800" dirty="0">
                          <a:latin typeface="Courier New" panose="02070309020205020404" pitchFamily="49" charset="0"/>
                          <a:cs typeface="Courier New" panose="02070309020205020404" pitchFamily="49" charset="0"/>
                        </a:rPr>
                        <a:t>-e</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--error</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STDERR filename</a:t>
                      </a:r>
                      <a:endParaRPr lang="nl-BE" sz="1800" dirty="0"/>
                    </a:p>
                  </a:txBody>
                  <a:tcPr/>
                </a:tc>
                <a:extLst>
                  <a:ext uri="{0D108BD9-81ED-4DB2-BD59-A6C34878D82A}">
                    <a16:rowId xmlns:a16="http://schemas.microsoft.com/office/drawing/2014/main" val="483209916"/>
                  </a:ext>
                </a:extLst>
              </a:tr>
              <a:tr h="370840">
                <a:tc>
                  <a:txBody>
                    <a:bodyPr/>
                    <a:lstStyle/>
                    <a:p>
                      <a:r>
                        <a:rPr lang="en-US" sz="1800" dirty="0">
                          <a:latin typeface="Courier New" panose="02070309020205020404" pitchFamily="49" charset="0"/>
                          <a:cs typeface="Courier New" panose="02070309020205020404" pitchFamily="49" charset="0"/>
                        </a:rPr>
                        <a:t>-o</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--output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STDOUT filename</a:t>
                      </a:r>
                      <a:endParaRPr lang="nl-BE" sz="1800" dirty="0"/>
                    </a:p>
                  </a:txBody>
                  <a:tcPr/>
                </a:tc>
                <a:extLst>
                  <a:ext uri="{0D108BD9-81ED-4DB2-BD59-A6C34878D82A}">
                    <a16:rowId xmlns:a16="http://schemas.microsoft.com/office/drawing/2014/main" val="3035702464"/>
                  </a:ext>
                </a:extLst>
              </a:tr>
              <a:tr h="370840">
                <a:tc>
                  <a:txBody>
                    <a:bodyPr/>
                    <a:lstStyle/>
                    <a:p>
                      <a:r>
                        <a:rPr lang="en-US" sz="1800" dirty="0">
                          <a:latin typeface="Courier New" panose="02070309020205020404" pitchFamily="49" charset="0"/>
                          <a:cs typeface="Courier New" panose="02070309020205020404" pitchFamily="49" charset="0"/>
                        </a:rPr>
                        <a:t>-t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--time</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Maximum </a:t>
                      </a:r>
                      <a:r>
                        <a:rPr lang="en-US" sz="1800" dirty="0" err="1"/>
                        <a:t>walltime</a:t>
                      </a:r>
                      <a:endParaRPr lang="nl-BE" sz="1800" dirty="0"/>
                    </a:p>
                  </a:txBody>
                  <a:tcPr/>
                </a:tc>
                <a:extLst>
                  <a:ext uri="{0D108BD9-81ED-4DB2-BD59-A6C34878D82A}">
                    <a16:rowId xmlns:a16="http://schemas.microsoft.com/office/drawing/2014/main" val="1138024881"/>
                  </a:ext>
                </a:extLst>
              </a:tr>
              <a:tr h="370840">
                <a:tc>
                  <a:txBody>
                    <a:bodyPr/>
                    <a:lstStyle/>
                    <a:p>
                      <a:r>
                        <a:rPr lang="en-US" sz="1800" dirty="0">
                          <a:latin typeface="Courier New" panose="02070309020205020404" pitchFamily="49" charset="0"/>
                          <a:cs typeface="Courier New" panose="02070309020205020404" pitchFamily="49" charset="0"/>
                        </a:rPr>
                        <a:t>-N</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--nodes</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Minimum num nodes</a:t>
                      </a:r>
                      <a:endParaRPr lang="nl-BE" sz="1800" dirty="0"/>
                    </a:p>
                  </a:txBody>
                  <a:tcPr/>
                </a:tc>
                <a:extLst>
                  <a:ext uri="{0D108BD9-81ED-4DB2-BD59-A6C34878D82A}">
                    <a16:rowId xmlns:a16="http://schemas.microsoft.com/office/drawing/2014/main" val="1537042455"/>
                  </a:ext>
                </a:extLst>
              </a:tr>
              <a:tr h="370840">
                <a:tc>
                  <a:txBody>
                    <a:bodyPr/>
                    <a:lstStyle/>
                    <a:p>
                      <a:r>
                        <a:rPr lang="en-US" sz="1800" dirty="0">
                          <a:latin typeface="Courier New" panose="02070309020205020404" pitchFamily="49" charset="0"/>
                          <a:cs typeface="Courier New" panose="02070309020205020404" pitchFamily="49" charset="0"/>
                        </a:rPr>
                        <a:t>-n</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ntasks</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Maximum num tasks</a:t>
                      </a:r>
                      <a:endParaRPr lang="nl-BE" sz="1800" dirty="0"/>
                    </a:p>
                  </a:txBody>
                  <a:tcPr/>
                </a:tc>
                <a:extLst>
                  <a:ext uri="{0D108BD9-81ED-4DB2-BD59-A6C34878D82A}">
                    <a16:rowId xmlns:a16="http://schemas.microsoft.com/office/drawing/2014/main" val="587039612"/>
                  </a:ext>
                </a:extLst>
              </a:tr>
              <a:tr h="370840">
                <a:tc>
                  <a:txBody>
                    <a:bodyPr/>
                    <a:lstStyle/>
                    <a:p>
                      <a:r>
                        <a:rPr lang="en-US" sz="1800" dirty="0">
                          <a:latin typeface="Courier New" panose="02070309020205020404" pitchFamily="49" charset="0"/>
                          <a:cs typeface="Courier New" panose="02070309020205020404" pitchFamily="49" charset="0"/>
                        </a:rPr>
                        <a:t>-p</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--partition</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Partition name</a:t>
                      </a:r>
                      <a:endParaRPr lang="nl-BE" sz="1800" dirty="0"/>
                    </a:p>
                  </a:txBody>
                  <a:tcPr/>
                </a:tc>
                <a:extLst>
                  <a:ext uri="{0D108BD9-81ED-4DB2-BD59-A6C34878D82A}">
                    <a16:rowId xmlns:a16="http://schemas.microsoft.com/office/drawing/2014/main" val="623322092"/>
                  </a:ext>
                </a:extLst>
              </a:tr>
            </a:tbl>
          </a:graphicData>
        </a:graphic>
      </p:graphicFrame>
      <p:sp>
        <p:nvSpPr>
          <p:cNvPr id="4" name="TextBox 3">
            <a:extLst>
              <a:ext uri="{FF2B5EF4-FFF2-40B4-BE49-F238E27FC236}">
                <a16:creationId xmlns:a16="http://schemas.microsoft.com/office/drawing/2014/main" id="{62B4DE41-19DD-480D-91AD-FEF4B135CEAE}"/>
              </a:ext>
            </a:extLst>
          </p:cNvPr>
          <p:cNvSpPr txBox="1"/>
          <p:nvPr/>
        </p:nvSpPr>
        <p:spPr>
          <a:xfrm>
            <a:off x="455180" y="1447616"/>
            <a:ext cx="2472468" cy="1477328"/>
          </a:xfrm>
          <a:prstGeom prst="rect">
            <a:avLst/>
          </a:prstGeom>
          <a:noFill/>
        </p:spPr>
        <p:txBody>
          <a:bodyPr wrap="square" rtlCol="0">
            <a:spAutoFit/>
          </a:bodyPr>
          <a:lstStyle/>
          <a:p>
            <a:r>
              <a:rPr lang="en-US" dirty="0"/>
              <a:t>Some (not all) of the </a:t>
            </a:r>
            <a:r>
              <a:rPr lang="en-US" dirty="0" err="1">
                <a:latin typeface="Courier New" panose="02070309020205020404" pitchFamily="49" charset="0"/>
                <a:cs typeface="Courier New" panose="02070309020205020404" pitchFamily="49" charset="0"/>
              </a:rPr>
              <a:t>sbatch</a:t>
            </a:r>
            <a:r>
              <a:rPr lang="en-US" dirty="0"/>
              <a:t>, </a:t>
            </a:r>
            <a:r>
              <a:rPr lang="en-US" dirty="0" err="1">
                <a:latin typeface="Courier New" panose="02070309020205020404" pitchFamily="49" charset="0"/>
                <a:cs typeface="Courier New" panose="02070309020205020404" pitchFamily="49" charset="0"/>
              </a:rPr>
              <a:t>srun</a:t>
            </a:r>
            <a:r>
              <a:rPr lang="en-US" dirty="0"/>
              <a:t> and </a:t>
            </a:r>
            <a:r>
              <a:rPr lang="en-US" dirty="0" err="1">
                <a:latin typeface="Courier New" panose="02070309020205020404" pitchFamily="49" charset="0"/>
                <a:cs typeface="Courier New" panose="02070309020205020404" pitchFamily="49" charset="0"/>
              </a:rPr>
              <a:t>salloc</a:t>
            </a:r>
            <a:r>
              <a:rPr lang="en-US" dirty="0"/>
              <a:t> command line options also have</a:t>
            </a:r>
          </a:p>
          <a:p>
            <a:r>
              <a:rPr lang="en-US" dirty="0"/>
              <a:t>a short version</a:t>
            </a:r>
            <a:endParaRPr lang="nl-BE" dirty="0"/>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Long and short options</a:t>
            </a:r>
          </a:p>
        </p:txBody>
      </p:sp>
    </p:spTree>
    <p:extLst>
      <p:ext uri="{BB962C8B-B14F-4D97-AF65-F5344CB8AC3E}">
        <p14:creationId xmlns:p14="http://schemas.microsoft.com/office/powerpoint/2010/main" val="6295287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85</a:t>
            </a:fld>
            <a:endParaRPr lang="nl-BE" dirty="0"/>
          </a:p>
        </p:txBody>
      </p:sp>
      <p:sp>
        <p:nvSpPr>
          <p:cNvPr id="5" name="TextBox 4"/>
          <p:cNvSpPr txBox="1"/>
          <p:nvPr/>
        </p:nvSpPr>
        <p:spPr>
          <a:xfrm>
            <a:off x="720000" y="1077118"/>
            <a:ext cx="11112000" cy="5201424"/>
          </a:xfrm>
          <a:prstGeom prst="rect">
            <a:avLst/>
          </a:prstGeom>
          <a:noFill/>
          <a:ln>
            <a:noFill/>
          </a:ln>
        </p:spPr>
        <p:txBody>
          <a:bodyPr wrap="square" rtlCol="0">
            <a:spAutoFit/>
          </a:bodyPr>
          <a:lstStyle/>
          <a:p>
            <a:pPr marL="342900" indent="-342900">
              <a:buBlip>
                <a:blip r:embed="rId2"/>
              </a:buBlip>
            </a:pPr>
            <a:r>
              <a:rPr lang="en-US" sz="2200" dirty="0"/>
              <a:t>Interactive job with default options (1 core for 1 hour on the </a:t>
            </a:r>
            <a:r>
              <a:rPr lang="en-US" sz="2200" i="1" dirty="0"/>
              <a:t>batch</a:t>
            </a:r>
            <a:r>
              <a:rPr lang="en-US" sz="2200" dirty="0"/>
              <a:t> partition)</a:t>
            </a:r>
            <a:br>
              <a:rPr lang="en-US" sz="22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bash -l</a:t>
            </a:r>
            <a:br>
              <a:rPr lang="en-US" sz="2000" dirty="0">
                <a:solidFill>
                  <a:srgbClr val="FF0000"/>
                </a:solidFill>
                <a:latin typeface="Courier New" panose="02070309020205020404" pitchFamily="49" charset="0"/>
                <a:cs typeface="Courier New" panose="02070309020205020404" pitchFamily="49" charset="0"/>
              </a:rPr>
            </a:br>
            <a:endParaRPr lang="en-US" sz="2200" dirty="0">
              <a:solidFill>
                <a:srgbClr val="FF0000"/>
              </a:solidFill>
            </a:endParaRPr>
          </a:p>
          <a:p>
            <a:pPr marL="342900" indent="-342900">
              <a:buBlip>
                <a:blip r:embed="rId2"/>
              </a:buBlip>
            </a:pPr>
            <a:r>
              <a:rPr lang="en-US" sz="2200" dirty="0"/>
              <a:t>Interactive job with X-forwarding</a:t>
            </a:r>
            <a:br>
              <a:rPr lang="en-US" sz="22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a:t>
            </a:r>
            <a:r>
              <a:rPr lang="en-US" sz="2000" b="1" dirty="0">
                <a:solidFill>
                  <a:srgbClr val="FF0000"/>
                </a:solidFill>
                <a:latin typeface="Courier New" panose="02070309020205020404" pitchFamily="49" charset="0"/>
                <a:cs typeface="Courier New" panose="02070309020205020404" pitchFamily="49" charset="0"/>
              </a:rPr>
              <a:t>--x11 </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bash -l</a:t>
            </a:r>
            <a:endParaRPr lang="en-US" sz="2000" dirty="0"/>
          </a:p>
          <a:p>
            <a:pPr marL="342900" indent="-342900">
              <a:buBlip>
                <a:blip r:embed="rId2"/>
              </a:buBlip>
            </a:pPr>
            <a:endParaRPr lang="en-US" sz="2000" dirty="0"/>
          </a:p>
          <a:p>
            <a:pPr marL="342900" indent="-342900">
              <a:buBlip>
                <a:blip r:embed="rId2"/>
              </a:buBlip>
            </a:pPr>
            <a:r>
              <a:rPr lang="en-US" sz="2200" dirty="0"/>
              <a:t>Interactive job with multiple cores, on the </a:t>
            </a:r>
            <a:r>
              <a:rPr lang="en-US" sz="2200" i="1" dirty="0"/>
              <a:t>interactive</a:t>
            </a:r>
            <a:r>
              <a:rPr lang="en-US" sz="2200" dirty="0"/>
              <a:t> partition</a:t>
            </a:r>
            <a:br>
              <a:rPr lang="en-US" sz="22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--nodes=1 --</a:t>
            </a:r>
            <a:r>
              <a:rPr lang="en-US" sz="2000" dirty="0" err="1">
                <a:latin typeface="Courier New" panose="02070309020205020404" pitchFamily="49" charset="0"/>
                <a:cs typeface="Courier New" panose="02070309020205020404" pitchFamily="49" charset="0"/>
              </a:rPr>
              <a:t>ntasks</a:t>
            </a:r>
            <a:r>
              <a:rPr lang="en-US" sz="2000" dirty="0">
                <a:latin typeface="Courier New" panose="02070309020205020404" pitchFamily="49" charset="0"/>
                <a:cs typeface="Courier New" panose="02070309020205020404" pitchFamily="49" charset="0"/>
              </a:rPr>
              <a:t>=4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--partition=interactive --</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bash –l</a:t>
            </a:r>
          </a:p>
          <a:p>
            <a:endParaRPr lang="en-US" sz="2000" dirty="0">
              <a:latin typeface="Courier New" panose="02070309020205020404" pitchFamily="49" charset="0"/>
              <a:cs typeface="Courier New" panose="02070309020205020404" pitchFamily="49" charset="0"/>
            </a:endParaRPr>
          </a:p>
          <a:p>
            <a:pPr marL="342900" indent="-342900">
              <a:buBlip>
                <a:blip r:embed="rId2"/>
              </a:buBlip>
            </a:pPr>
            <a:r>
              <a:rPr lang="en-US" sz="2200" dirty="0">
                <a:cs typeface="Courier New" panose="02070309020205020404" pitchFamily="49" charset="0"/>
              </a:rPr>
              <a:t>Interactive job with multiple cores and a GPU device</a:t>
            </a:r>
            <a:br>
              <a:rPr lang="en-US" sz="22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--nodes=1 --</a:t>
            </a:r>
            <a:r>
              <a:rPr lang="en-US" sz="2000" dirty="0" err="1">
                <a:latin typeface="Courier New" panose="02070309020205020404" pitchFamily="49" charset="0"/>
                <a:cs typeface="Courier New" panose="02070309020205020404" pitchFamily="49" charset="0"/>
              </a:rPr>
              <a:t>ntasks</a:t>
            </a:r>
            <a:r>
              <a:rPr lang="en-US" sz="2000" dirty="0">
                <a:latin typeface="Courier New" panose="02070309020205020404" pitchFamily="49" charset="0"/>
                <a:cs typeface="Courier New" panose="02070309020205020404" pitchFamily="49" charset="0"/>
              </a:rPr>
              <a:t>=18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--partition=</a:t>
            </a:r>
            <a:r>
              <a:rPr lang="en-US" sz="2000" dirty="0" err="1">
                <a:latin typeface="Courier New" panose="02070309020205020404" pitchFamily="49" charset="0"/>
                <a:cs typeface="Courier New" panose="02070309020205020404" pitchFamily="49" charset="0"/>
              </a:rPr>
              <a:t>gpu</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gpus</a:t>
            </a:r>
            <a:r>
              <a:rPr lang="en-US" sz="2000" dirty="0">
                <a:latin typeface="Courier New" panose="02070309020205020404" pitchFamily="49" charset="0"/>
                <a:cs typeface="Courier New" panose="02070309020205020404" pitchFamily="49" charset="0"/>
              </a:rPr>
              <a:t>-per-node=1 --</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bash -l</a:t>
            </a:r>
            <a:br>
              <a:rPr lang="en-US" sz="2000" dirty="0">
                <a:latin typeface="Courier New" panose="02070309020205020404" pitchFamily="49" charset="0"/>
                <a:cs typeface="Courier New" panose="02070309020205020404" pitchFamily="49" charset="0"/>
              </a:rPr>
            </a:br>
            <a:endParaRPr lang="en-US" sz="2000" dirty="0">
              <a:latin typeface="Courier New" panose="02070309020205020404" pitchFamily="49" charset="0"/>
              <a:cs typeface="Courier New" panose="02070309020205020404" pitchFamily="49" charset="0"/>
            </a:endParaRPr>
          </a:p>
          <a:p>
            <a:pPr marL="342900" indent="-342900">
              <a:buBlip>
                <a:blip r:embed="rId2"/>
              </a:buBlip>
            </a:pPr>
            <a:r>
              <a:rPr lang="en-US" sz="2200" dirty="0">
                <a:cs typeface="Courier New" panose="02070309020205020404" pitchFamily="49" charset="0"/>
              </a:rPr>
              <a:t>To join one of your running jobs (connecting to the first compute node in the job’s allocation):</a:t>
            </a:r>
            <a:br>
              <a:rPr lang="en-US" sz="20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–M </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jobid</a:t>
            </a:r>
            <a:r>
              <a:rPr lang="en-US" sz="2000" dirty="0">
                <a:latin typeface="Courier New" panose="02070309020205020404" pitchFamily="49" charset="0"/>
                <a:cs typeface="Courier New" panose="02070309020205020404" pitchFamily="49" charset="0"/>
              </a:rPr>
              <a:t>=&lt;</a:t>
            </a:r>
            <a:r>
              <a:rPr lang="en-US" sz="2000" dirty="0" err="1">
                <a:latin typeface="Courier New" panose="02070309020205020404" pitchFamily="49" charset="0"/>
                <a:cs typeface="Courier New" panose="02070309020205020404" pitchFamily="49" charset="0"/>
              </a:rPr>
              <a:t>JobID</a:t>
            </a:r>
            <a:r>
              <a:rPr lang="en-US" sz="2000" dirty="0">
                <a:latin typeface="Courier New" panose="02070309020205020404" pitchFamily="49" charset="0"/>
                <a:cs typeface="Courier New" panose="02070309020205020404" pitchFamily="49" charset="0"/>
              </a:rPr>
              <a:t>&gt; --overlap –</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bash -l</a:t>
            </a:r>
            <a:endParaRPr lang="en-US" sz="2000" dirty="0">
              <a:cs typeface="Courier New" panose="02070309020205020404" pitchFamily="49" charset="0"/>
            </a:endParaRPr>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Interactive jobs</a:t>
            </a:r>
          </a:p>
        </p:txBody>
      </p:sp>
    </p:spTree>
    <p:extLst>
      <p:ext uri="{BB962C8B-B14F-4D97-AF65-F5344CB8AC3E}">
        <p14:creationId xmlns:p14="http://schemas.microsoft.com/office/powerpoint/2010/main" val="424542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735586" y="971058"/>
            <a:ext cx="5772274" cy="5413288"/>
            <a:chOff x="2826025" y="3886638"/>
            <a:chExt cx="5772274" cy="5413288"/>
          </a:xfrm>
        </p:grpSpPr>
        <p:sp>
          <p:nvSpPr>
            <p:cNvPr id="34" name="TextBox 3"/>
            <p:cNvSpPr txBox="1">
              <a:spLocks noChangeArrowheads="1"/>
            </p:cNvSpPr>
            <p:nvPr/>
          </p:nvSpPr>
          <p:spPr bwMode="auto">
            <a:xfrm>
              <a:off x="2826025" y="4160057"/>
              <a:ext cx="5772274" cy="5139869"/>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#!/bin/</a:t>
              </a:r>
              <a:r>
                <a:rPr lang="nl-BE" sz="1600" dirty="0" err="1">
                  <a:solidFill>
                    <a:srgbClr val="4E5865"/>
                  </a:solidFill>
                  <a:latin typeface="Courier New" panose="02070309020205020404" pitchFamily="49" charset="0"/>
                  <a:ea typeface="新細明體"/>
                  <a:cs typeface="Courier New" panose="02070309020205020404" pitchFamily="49" charset="0"/>
                </a:rPr>
                <a:t>bash</a:t>
              </a:r>
              <a:r>
                <a:rPr lang="nl-BE" sz="1600" dirty="0">
                  <a:solidFill>
                    <a:srgbClr val="4E5865"/>
                  </a:solidFill>
                  <a:latin typeface="Courier New" panose="02070309020205020404" pitchFamily="49" charset="0"/>
                  <a:ea typeface="新細明體"/>
                  <a:cs typeface="Courier New" panose="02070309020205020404" pitchFamily="49" charset="0"/>
                </a:rPr>
                <a:t> –l</a:t>
              </a: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#SBATCH --clusters=</a:t>
              </a:r>
              <a:r>
                <a:rPr lang="nl-BE" sz="1600" dirty="0" err="1">
                  <a:solidFill>
                    <a:srgbClr val="4E5865"/>
                  </a:solidFill>
                  <a:latin typeface="Courier New" panose="02070309020205020404" pitchFamily="49" charset="0"/>
                  <a:ea typeface="新細明體"/>
                  <a:cs typeface="Courier New" panose="02070309020205020404" pitchFamily="49" charset="0"/>
                </a:rPr>
                <a:t>wice</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--account=</a:t>
              </a:r>
              <a:r>
                <a:rPr lang="nl-BE" sz="1600" dirty="0" err="1">
                  <a:solidFill>
                    <a:srgbClr val="4E5865"/>
                  </a:solidFill>
                  <a:latin typeface="Courier New" panose="02070309020205020404" pitchFamily="49" charset="0"/>
                  <a:ea typeface="新細明體"/>
                  <a:cs typeface="Courier New" panose="02070309020205020404" pitchFamily="49" charset="0"/>
                </a:rPr>
                <a:t>lp_hpcinfo</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a:t>
              </a:r>
              <a:r>
                <a:rPr lang="nl-BE" sz="1600" dirty="0" err="1">
                  <a:solidFill>
                    <a:srgbClr val="4E5865"/>
                  </a:solidFill>
                  <a:latin typeface="Courier New" panose="02070309020205020404" pitchFamily="49" charset="0"/>
                  <a:ea typeface="新細明體"/>
                  <a:cs typeface="Courier New" panose="02070309020205020404" pitchFamily="49" charset="0"/>
                </a:rPr>
                <a:t>nodes</a:t>
              </a:r>
              <a:r>
                <a:rPr lang="nl-BE" sz="1600" dirty="0">
                  <a:solidFill>
                    <a:srgbClr val="4E5865"/>
                  </a:solidFill>
                  <a:latin typeface="Courier New" panose="02070309020205020404" pitchFamily="49" charset="0"/>
                  <a:ea typeface="新細明體"/>
                  <a:cs typeface="Courier New" panose="02070309020205020404" pitchFamily="49" charset="0"/>
                </a:rPr>
                <a:t>=1</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a:t>
              </a:r>
              <a:r>
                <a:rPr lang="nl-BE" sz="1600" dirty="0" err="1">
                  <a:solidFill>
                    <a:srgbClr val="4E5865"/>
                  </a:solidFill>
                  <a:latin typeface="Courier New" panose="02070309020205020404" pitchFamily="49" charset="0"/>
                  <a:ea typeface="新細明體"/>
                  <a:cs typeface="Courier New" panose="02070309020205020404" pitchFamily="49" charset="0"/>
                </a:rPr>
                <a:t>ntasks</a:t>
              </a:r>
              <a:r>
                <a:rPr lang="nl-BE" sz="1600" dirty="0">
                  <a:solidFill>
                    <a:srgbClr val="4E5865"/>
                  </a:solidFill>
                  <a:latin typeface="Courier New" panose="02070309020205020404" pitchFamily="49" charset="0"/>
                  <a:ea typeface="新細明體"/>
                  <a:cs typeface="Courier New" panose="02070309020205020404" pitchFamily="49" charset="0"/>
                </a:rPr>
                <a:t>=4</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--mem-per-</a:t>
              </a:r>
              <a:r>
                <a:rPr lang="nl-BE" sz="1600" dirty="0" err="1">
                  <a:solidFill>
                    <a:srgbClr val="4E5865"/>
                  </a:solidFill>
                  <a:latin typeface="Courier New" panose="02070309020205020404" pitchFamily="49" charset="0"/>
                  <a:ea typeface="新細明體"/>
                  <a:cs typeface="Courier New" panose="02070309020205020404" pitchFamily="49" charset="0"/>
                </a:rPr>
                <a:t>cpu</a:t>
              </a:r>
              <a:r>
                <a:rPr lang="nl-BE" sz="1600" dirty="0">
                  <a:solidFill>
                    <a:srgbClr val="4E5865"/>
                  </a:solidFill>
                  <a:latin typeface="Courier New" panose="02070309020205020404" pitchFamily="49" charset="0"/>
                  <a:ea typeface="新細明體"/>
                  <a:cs typeface="Courier New" panose="02070309020205020404" pitchFamily="49" charset="0"/>
                </a:rPr>
                <a:t>=3400M</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--job-name=</a:t>
              </a:r>
              <a:r>
                <a:rPr lang="nl-BE" sz="1600" dirty="0" err="1">
                  <a:solidFill>
                    <a:srgbClr val="4E5865"/>
                  </a:solidFill>
                  <a:latin typeface="Courier New" panose="02070309020205020404" pitchFamily="49" charset="0"/>
                  <a:ea typeface="新細明體"/>
                  <a:cs typeface="Courier New" panose="02070309020205020404" pitchFamily="49" charset="0"/>
                </a:rPr>
                <a:t>hpc_workflow</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--mail-type=BEGIN,END,FAIL</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--mail-user=my.name@kuleuven.be</a:t>
              </a:r>
            </a:p>
            <a:p>
              <a:pPr marL="0" lvl="1" indent="0">
                <a:buNone/>
              </a:pP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module load </a:t>
              </a:r>
              <a:r>
                <a:rPr lang="nl-BE" sz="1600" dirty="0" err="1">
                  <a:solidFill>
                    <a:srgbClr val="4E5865"/>
                  </a:solidFill>
                  <a:latin typeface="Courier New" panose="02070309020205020404" pitchFamily="49" charset="0"/>
                  <a:ea typeface="新細明體"/>
                  <a:cs typeface="Courier New" panose="02070309020205020404" pitchFamily="49" charset="0"/>
                </a:rPr>
                <a:t>intel</a:t>
              </a:r>
              <a:r>
                <a:rPr lang="nl-BE" sz="1600" dirty="0">
                  <a:solidFill>
                    <a:srgbClr val="4E5865"/>
                  </a:solidFill>
                  <a:latin typeface="Courier New" panose="02070309020205020404" pitchFamily="49" charset="0"/>
                  <a:ea typeface="新細明體"/>
                  <a:cs typeface="Courier New" panose="02070309020205020404" pitchFamily="49" charset="0"/>
                </a:rPr>
                <a:t>/2024a</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module load Python/3.12.3-GCCcore-13.3.0</a:t>
              </a: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which</a:t>
              </a:r>
              <a:r>
                <a:rPr lang="nl-BE" sz="1600" dirty="0">
                  <a:solidFill>
                    <a:srgbClr val="4E5865"/>
                  </a:solidFill>
                  <a:latin typeface="Courier New" panose="02070309020205020404" pitchFamily="49" charset="0"/>
                  <a:ea typeface="新細明體"/>
                  <a:cs typeface="Courier New" panose="02070309020205020404" pitchFamily="49" charset="0"/>
                </a:rPr>
                <a:t> python</a:t>
              </a: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cd $VSC_SCRATCH/</a:t>
              </a:r>
              <a:r>
                <a:rPr lang="nl-BE" sz="1600" dirty="0" err="1">
                  <a:solidFill>
                    <a:srgbClr val="4E5865"/>
                  </a:solidFill>
                  <a:latin typeface="Courier New" panose="02070309020205020404" pitchFamily="49" charset="0"/>
                  <a:ea typeface="新細明體"/>
                  <a:cs typeface="Courier New" panose="02070309020205020404" pitchFamily="49" charset="0"/>
                </a:rPr>
                <a:t>projects</a:t>
              </a:r>
              <a:r>
                <a:rPr lang="nl-BE" sz="1600" dirty="0">
                  <a:solidFill>
                    <a:srgbClr val="4E5865"/>
                  </a:solidFill>
                  <a:latin typeface="Courier New" panose="02070309020205020404" pitchFamily="49" charset="0"/>
                  <a:ea typeface="新細明體"/>
                  <a:cs typeface="Courier New" panose="02070309020205020404" pitchFamily="49" charset="0"/>
                </a:rPr>
                <a:t>/</a:t>
              </a:r>
              <a:r>
                <a:rPr lang="nl-BE" sz="1600" dirty="0" err="1">
                  <a:solidFill>
                    <a:srgbClr val="4E5865"/>
                  </a:solidFill>
                  <a:latin typeface="Courier New" panose="02070309020205020404" pitchFamily="49" charset="0"/>
                  <a:ea typeface="新細明體"/>
                  <a:cs typeface="Courier New" panose="02070309020205020404" pitchFamily="49" charset="0"/>
                </a:rPr>
                <a:t>simulations</a:t>
              </a: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cp</a:t>
              </a:r>
              <a:r>
                <a:rPr lang="nl-BE" sz="1600" dirty="0">
                  <a:solidFill>
                    <a:srgbClr val="4E5865"/>
                  </a:solidFill>
                  <a:latin typeface="Courier New" panose="02070309020205020404" pitchFamily="49" charset="0"/>
                  <a:ea typeface="新細明體"/>
                  <a:cs typeface="Courier New" panose="02070309020205020404" pitchFamily="49" charset="0"/>
                </a:rPr>
                <a:t> –r $VSC_DATA/</a:t>
              </a:r>
              <a:r>
                <a:rPr lang="nl-BE" sz="1600" dirty="0" err="1">
                  <a:solidFill>
                    <a:srgbClr val="4E5865"/>
                  </a:solidFill>
                  <a:latin typeface="Courier New" panose="02070309020205020404" pitchFamily="49" charset="0"/>
                  <a:ea typeface="新細明體"/>
                  <a:cs typeface="Courier New" panose="02070309020205020404" pitchFamily="49" charset="0"/>
                </a:rPr>
                <a:t>input_data</a:t>
              </a:r>
              <a:r>
                <a:rPr lang="nl-BE" sz="1600" dirty="0">
                  <a:solidFill>
                    <a:srgbClr val="4E5865"/>
                  </a:solidFill>
                  <a:latin typeface="Courier New" panose="02070309020205020404" pitchFamily="49" charset="0"/>
                  <a:ea typeface="新細明體"/>
                  <a:cs typeface="Courier New" panose="02070309020205020404" pitchFamily="49" charset="0"/>
                </a:rPr>
                <a:t> .</a:t>
              </a:r>
            </a:p>
            <a:p>
              <a:pPr marL="0" lvl="1" indent="0">
                <a:buNone/>
              </a:pP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python modelling.py</a:t>
              </a:r>
              <a:br>
                <a:rPr lang="nl-BE" sz="1600" dirty="0">
                  <a:solidFill>
                    <a:srgbClr val="4E5865"/>
                  </a:solidFill>
                  <a:latin typeface="Courier New" panose="02070309020205020404" pitchFamily="49" charset="0"/>
                  <a:ea typeface="新細明體"/>
                  <a:cs typeface="Courier New" panose="02070309020205020404" pitchFamily="49" charset="0"/>
                </a:rPr>
              </a:b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cp</a:t>
              </a:r>
              <a:r>
                <a:rPr lang="nl-BE" sz="1600" dirty="0">
                  <a:solidFill>
                    <a:srgbClr val="4E5865"/>
                  </a:solidFill>
                  <a:latin typeface="Courier New" panose="02070309020205020404" pitchFamily="49" charset="0"/>
                  <a:ea typeface="新細明體"/>
                  <a:cs typeface="Courier New" panose="02070309020205020404" pitchFamily="49" charset="0"/>
                </a:rPr>
                <a:t> –r </a:t>
              </a:r>
              <a:r>
                <a:rPr lang="nl-BE" sz="1600" dirty="0" err="1">
                  <a:solidFill>
                    <a:srgbClr val="4E5865"/>
                  </a:solidFill>
                  <a:latin typeface="Courier New" panose="02070309020205020404" pitchFamily="49" charset="0"/>
                  <a:ea typeface="新細明體"/>
                  <a:cs typeface="Courier New" panose="02070309020205020404" pitchFamily="49" charset="0"/>
                </a:rPr>
                <a:t>output_data</a:t>
              </a:r>
              <a:r>
                <a:rPr lang="nl-BE" sz="1600" dirty="0">
                  <a:solidFill>
                    <a:srgbClr val="4E5865"/>
                  </a:solidFill>
                  <a:latin typeface="Courier New" panose="02070309020205020404" pitchFamily="49" charset="0"/>
                  <a:ea typeface="新細明體"/>
                  <a:cs typeface="Courier New" panose="02070309020205020404" pitchFamily="49" charset="0"/>
                </a:rPr>
                <a:t> $VSC_DATA</a:t>
              </a: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rm</a:t>
              </a:r>
              <a:r>
                <a:rPr lang="nl-BE" sz="1600" dirty="0">
                  <a:solidFill>
                    <a:srgbClr val="4E5865"/>
                  </a:solidFill>
                  <a:latin typeface="Courier New" panose="02070309020205020404" pitchFamily="49" charset="0"/>
                  <a:ea typeface="新細明體"/>
                  <a:cs typeface="Courier New" panose="02070309020205020404" pitchFamily="49" charset="0"/>
                </a:rPr>
                <a:t> –</a:t>
              </a:r>
              <a:r>
                <a:rPr lang="nl-BE" sz="1600" dirty="0" err="1">
                  <a:solidFill>
                    <a:srgbClr val="4E5865"/>
                  </a:solidFill>
                  <a:latin typeface="Courier New" panose="02070309020205020404" pitchFamily="49" charset="0"/>
                  <a:ea typeface="新細明體"/>
                  <a:cs typeface="Courier New" panose="02070309020205020404" pitchFamily="49" charset="0"/>
                </a:rPr>
                <a:t>rf</a:t>
              </a:r>
              <a:r>
                <a:rPr lang="nl-BE" sz="1600" dirty="0">
                  <a:solidFill>
                    <a:srgbClr val="4E5865"/>
                  </a:solidFill>
                  <a:latin typeface="Courier New" panose="02070309020205020404" pitchFamily="49" charset="0"/>
                  <a:ea typeface="新細明體"/>
                  <a:cs typeface="Courier New" panose="02070309020205020404" pitchFamily="49" charset="0"/>
                </a:rPr>
                <a:t> ./</a:t>
              </a:r>
              <a:r>
                <a:rPr lang="nl-BE" sz="1600" dirty="0" err="1">
                  <a:solidFill>
                    <a:srgbClr val="4E5865"/>
                  </a:solidFill>
                  <a:latin typeface="Courier New" panose="02070309020205020404" pitchFamily="49" charset="0"/>
                  <a:ea typeface="新細明體"/>
                  <a:cs typeface="Courier New" panose="02070309020205020404" pitchFamily="49" charset="0"/>
                </a:rPr>
                <a:t>input_data</a:t>
              </a:r>
              <a:r>
                <a:rPr lang="nl-BE" sz="1600" dirty="0">
                  <a:solidFill>
                    <a:srgbClr val="4E5865"/>
                  </a:solidFill>
                  <a:latin typeface="Courier New" panose="02070309020205020404" pitchFamily="49" charset="0"/>
                  <a:ea typeface="新細明體"/>
                  <a:cs typeface="Courier New" panose="02070309020205020404" pitchFamily="49" charset="0"/>
                </a:rPr>
                <a:t> ./</a:t>
              </a:r>
              <a:r>
                <a:rPr lang="nl-BE" sz="1600" dirty="0" err="1">
                  <a:solidFill>
                    <a:srgbClr val="4E5865"/>
                  </a:solidFill>
                  <a:latin typeface="Courier New" panose="02070309020205020404" pitchFamily="49" charset="0"/>
                  <a:ea typeface="新細明體"/>
                  <a:cs typeface="Courier New" panose="02070309020205020404" pitchFamily="49" charset="0"/>
                </a:rPr>
                <a:t>output_data</a:t>
              </a:r>
              <a:endParaRPr lang="nl-BE" sz="1600" dirty="0">
                <a:solidFill>
                  <a:srgbClr val="4E5865"/>
                </a:solidFill>
                <a:latin typeface="Courier New" panose="02070309020205020404" pitchFamily="49" charset="0"/>
                <a:ea typeface="新細明體"/>
                <a:cs typeface="Courier New" panose="02070309020205020404" pitchFamily="49" charset="0"/>
              </a:endParaRPr>
            </a:p>
          </p:txBody>
        </p:sp>
        <p:sp>
          <p:nvSpPr>
            <p:cNvPr id="36" name="TextBox 8"/>
            <p:cNvSpPr txBox="1">
              <a:spLocks noChangeArrowheads="1"/>
            </p:cNvSpPr>
            <p:nvPr/>
          </p:nvSpPr>
          <p:spPr bwMode="auto">
            <a:xfrm>
              <a:off x="7427245" y="3886638"/>
              <a:ext cx="1171054"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1200" dirty="0" err="1">
                  <a:solidFill>
                    <a:srgbClr val="4E5865"/>
                  </a:solidFill>
                  <a:ea typeface="新細明體"/>
                </a:rPr>
                <a:t>jobscript.slurm</a:t>
              </a:r>
              <a:endParaRPr lang="nl-BE" sz="1200" b="1" dirty="0">
                <a:latin typeface="Courier New" panose="02070309020205020404" pitchFamily="49" charset="0"/>
                <a:cs typeface="Courier New" panose="02070309020205020404" pitchFamily="49" charset="0"/>
              </a:endParaRPr>
            </a:p>
          </p:txBody>
        </p:sp>
      </p:grpSp>
      <p:grpSp>
        <p:nvGrpSpPr>
          <p:cNvPr id="16" name="Group 15">
            <a:extLst>
              <a:ext uri="{FF2B5EF4-FFF2-40B4-BE49-F238E27FC236}">
                <a16:creationId xmlns:a16="http://schemas.microsoft.com/office/drawing/2014/main" id="{26455D99-3ED0-4159-83FF-402040CF9D73}"/>
              </a:ext>
            </a:extLst>
          </p:cNvPr>
          <p:cNvGrpSpPr/>
          <p:nvPr/>
        </p:nvGrpSpPr>
        <p:grpSpPr>
          <a:xfrm>
            <a:off x="2716796" y="1167623"/>
            <a:ext cx="5824135" cy="432048"/>
            <a:chOff x="3071667" y="908720"/>
            <a:chExt cx="5824135" cy="432048"/>
          </a:xfrm>
        </p:grpSpPr>
        <p:sp>
          <p:nvSpPr>
            <p:cNvPr id="4" name="Rectangle 3"/>
            <p:cNvSpPr/>
            <p:nvPr/>
          </p:nvSpPr>
          <p:spPr>
            <a:xfrm>
              <a:off x="7244323" y="908720"/>
              <a:ext cx="1651479" cy="4320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Shebang</a:t>
              </a:r>
              <a:endParaRPr lang="nl-BE" dirty="0"/>
            </a:p>
          </p:txBody>
        </p:sp>
        <p:cxnSp>
          <p:nvCxnSpPr>
            <p:cNvPr id="6" name="Straight Connector 5"/>
            <p:cNvCxnSpPr>
              <a:cxnSpLocks/>
              <a:stCxn id="4" idx="1"/>
            </p:cNvCxnSpPr>
            <p:nvPr/>
          </p:nvCxnSpPr>
          <p:spPr>
            <a:xfrm flipH="1">
              <a:off x="3071667" y="1124744"/>
              <a:ext cx="4172656"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AB20E209-848C-F4B3-EABF-B2326C994DDA}"/>
              </a:ext>
            </a:extLst>
          </p:cNvPr>
          <p:cNvGrpSpPr/>
          <p:nvPr/>
        </p:nvGrpSpPr>
        <p:grpSpPr>
          <a:xfrm>
            <a:off x="5652274" y="1689024"/>
            <a:ext cx="3180030" cy="1766967"/>
            <a:chOff x="5995232" y="1037954"/>
            <a:chExt cx="3197895" cy="1368151"/>
          </a:xfrm>
        </p:grpSpPr>
        <p:sp>
          <p:nvSpPr>
            <p:cNvPr id="7" name="Rectangle 6"/>
            <p:cNvSpPr/>
            <p:nvPr/>
          </p:nvSpPr>
          <p:spPr>
            <a:xfrm>
              <a:off x="7239360" y="1419794"/>
              <a:ext cx="1953767" cy="4312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Resource list</a:t>
              </a:r>
              <a:endParaRPr lang="nl-BE" dirty="0"/>
            </a:p>
          </p:txBody>
        </p:sp>
        <p:cxnSp>
          <p:nvCxnSpPr>
            <p:cNvPr id="9" name="Straight Connector 8"/>
            <p:cNvCxnSpPr>
              <a:cxnSpLocks/>
            </p:cNvCxnSpPr>
            <p:nvPr/>
          </p:nvCxnSpPr>
          <p:spPr>
            <a:xfrm>
              <a:off x="5995232" y="1037954"/>
              <a:ext cx="0" cy="1368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a:endCxn id="7" idx="1"/>
            </p:cNvCxnSpPr>
            <p:nvPr/>
          </p:nvCxnSpPr>
          <p:spPr>
            <a:xfrm>
              <a:off x="6011460" y="1635441"/>
              <a:ext cx="122790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9FE203B-2811-4BC7-9FAE-B91D3495F4A3}"/>
              </a:ext>
            </a:extLst>
          </p:cNvPr>
          <p:cNvGrpSpPr/>
          <p:nvPr/>
        </p:nvGrpSpPr>
        <p:grpSpPr>
          <a:xfrm>
            <a:off x="6032521" y="3679729"/>
            <a:ext cx="3159824" cy="504056"/>
            <a:chOff x="4302963" y="3696255"/>
            <a:chExt cx="3077990" cy="504056"/>
          </a:xfrm>
        </p:grpSpPr>
        <p:cxnSp>
          <p:nvCxnSpPr>
            <p:cNvPr id="19" name="Straight Connector 18"/>
            <p:cNvCxnSpPr/>
            <p:nvPr/>
          </p:nvCxnSpPr>
          <p:spPr>
            <a:xfrm>
              <a:off x="4302963" y="3721888"/>
              <a:ext cx="0" cy="452789"/>
            </a:xfrm>
            <a:prstGeom prst="line">
              <a:avLst/>
            </a:prstGeom>
            <a:solidFill>
              <a:schemeClr val="accent5"/>
            </a:solidFill>
          </p:spPr>
          <p:style>
            <a:lnRef idx="1">
              <a:schemeClr val="accent1"/>
            </a:lnRef>
            <a:fillRef idx="0">
              <a:schemeClr val="accent1"/>
            </a:fillRef>
            <a:effectRef idx="0">
              <a:schemeClr val="accent1"/>
            </a:effectRef>
            <a:fontRef idx="minor">
              <a:schemeClr val="tx1"/>
            </a:fontRef>
          </p:style>
        </p:cxnSp>
        <p:cxnSp>
          <p:nvCxnSpPr>
            <p:cNvPr id="21" name="Straight Connector 20"/>
            <p:cNvCxnSpPr>
              <a:cxnSpLocks/>
            </p:cNvCxnSpPr>
            <p:nvPr/>
          </p:nvCxnSpPr>
          <p:spPr>
            <a:xfrm>
              <a:off x="4306670" y="3948283"/>
              <a:ext cx="853226" cy="0"/>
            </a:xfrm>
            <a:prstGeom prst="line">
              <a:avLst/>
            </a:prstGeom>
            <a:solidFill>
              <a:schemeClr val="accent5"/>
            </a:solidFill>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159896" y="3696255"/>
              <a:ext cx="2221057"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Loading modules</a:t>
              </a:r>
              <a:endParaRPr lang="nl-BE" dirty="0"/>
            </a:p>
          </p:txBody>
        </p:sp>
      </p:grpSp>
      <p:grpSp>
        <p:nvGrpSpPr>
          <p:cNvPr id="11" name="Group 10">
            <a:extLst>
              <a:ext uri="{FF2B5EF4-FFF2-40B4-BE49-F238E27FC236}">
                <a16:creationId xmlns:a16="http://schemas.microsoft.com/office/drawing/2014/main" id="{79C7A872-3221-4240-8D52-087810465AFE}"/>
              </a:ext>
            </a:extLst>
          </p:cNvPr>
          <p:cNvGrpSpPr/>
          <p:nvPr/>
        </p:nvGrpSpPr>
        <p:grpSpPr>
          <a:xfrm>
            <a:off x="6036226" y="4397972"/>
            <a:ext cx="2653425" cy="648072"/>
            <a:chOff x="7536161" y="4524347"/>
            <a:chExt cx="2653425" cy="648072"/>
          </a:xfrm>
        </p:grpSpPr>
        <p:cxnSp>
          <p:nvCxnSpPr>
            <p:cNvPr id="27" name="Straight Connector 26"/>
            <p:cNvCxnSpPr/>
            <p:nvPr/>
          </p:nvCxnSpPr>
          <p:spPr>
            <a:xfrm>
              <a:off x="7536161" y="4524347"/>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29" idx="1"/>
            </p:cNvCxnSpPr>
            <p:nvPr/>
          </p:nvCxnSpPr>
          <p:spPr>
            <a:xfrm>
              <a:off x="7536161" y="4848383"/>
              <a:ext cx="853226"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8389387" y="4596355"/>
              <a:ext cx="1800199"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Move data</a:t>
              </a:r>
              <a:endParaRPr lang="nl-BE" dirty="0"/>
            </a:p>
          </p:txBody>
        </p:sp>
      </p:grpSp>
      <p:grpSp>
        <p:nvGrpSpPr>
          <p:cNvPr id="15" name="Group 14">
            <a:extLst>
              <a:ext uri="{FF2B5EF4-FFF2-40B4-BE49-F238E27FC236}">
                <a16:creationId xmlns:a16="http://schemas.microsoft.com/office/drawing/2014/main" id="{E987475C-5A38-5F51-35FE-A77E64FAFEF7}"/>
              </a:ext>
            </a:extLst>
          </p:cNvPr>
          <p:cNvGrpSpPr/>
          <p:nvPr/>
        </p:nvGrpSpPr>
        <p:grpSpPr>
          <a:xfrm>
            <a:off x="3292858" y="5064682"/>
            <a:ext cx="6187518" cy="504056"/>
            <a:chOff x="1332105" y="5280431"/>
            <a:chExt cx="6187518" cy="504056"/>
          </a:xfrm>
        </p:grpSpPr>
        <p:cxnSp>
          <p:nvCxnSpPr>
            <p:cNvPr id="20" name="Straight Connector 19">
              <a:extLst>
                <a:ext uri="{FF2B5EF4-FFF2-40B4-BE49-F238E27FC236}">
                  <a16:creationId xmlns:a16="http://schemas.microsoft.com/office/drawing/2014/main" id="{2FE23F1A-B0EA-BC60-137B-4E2AEA439CC3}"/>
                </a:ext>
              </a:extLst>
            </p:cNvPr>
            <p:cNvCxnSpPr>
              <a:cxnSpLocks/>
              <a:endCxn id="23" idx="1"/>
            </p:cNvCxnSpPr>
            <p:nvPr/>
          </p:nvCxnSpPr>
          <p:spPr>
            <a:xfrm>
              <a:off x="1332105" y="5532459"/>
              <a:ext cx="3596594"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348306C-09A3-674C-4941-56DCF0BFDE19}"/>
                </a:ext>
              </a:extLst>
            </p:cNvPr>
            <p:cNvSpPr/>
            <p:nvPr/>
          </p:nvSpPr>
          <p:spPr>
            <a:xfrm>
              <a:off x="4928699" y="5280431"/>
              <a:ext cx="2590924"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Execute commands</a:t>
              </a:r>
              <a:endParaRPr lang="nl-BE" dirty="0"/>
            </a:p>
          </p:txBody>
        </p:sp>
      </p:grpSp>
      <p:grpSp>
        <p:nvGrpSpPr>
          <p:cNvPr id="26" name="Group 25">
            <a:extLst>
              <a:ext uri="{FF2B5EF4-FFF2-40B4-BE49-F238E27FC236}">
                <a16:creationId xmlns:a16="http://schemas.microsoft.com/office/drawing/2014/main" id="{A0872BB1-D9DE-37D2-B146-3BDF0ED90136}"/>
              </a:ext>
            </a:extLst>
          </p:cNvPr>
          <p:cNvGrpSpPr/>
          <p:nvPr/>
        </p:nvGrpSpPr>
        <p:grpSpPr>
          <a:xfrm>
            <a:off x="6036228" y="5606771"/>
            <a:ext cx="2653423" cy="648072"/>
            <a:chOff x="7536161" y="4524347"/>
            <a:chExt cx="2005860" cy="648072"/>
          </a:xfrm>
        </p:grpSpPr>
        <p:cxnSp>
          <p:nvCxnSpPr>
            <p:cNvPr id="30" name="Straight Connector 29">
              <a:extLst>
                <a:ext uri="{FF2B5EF4-FFF2-40B4-BE49-F238E27FC236}">
                  <a16:creationId xmlns:a16="http://schemas.microsoft.com/office/drawing/2014/main" id="{48A8C6A8-0E11-A51F-F831-1D14683C0B15}"/>
                </a:ext>
              </a:extLst>
            </p:cNvPr>
            <p:cNvCxnSpPr/>
            <p:nvPr/>
          </p:nvCxnSpPr>
          <p:spPr>
            <a:xfrm>
              <a:off x="7536161" y="4524347"/>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9D1AA74-2631-7A4B-3901-20AF1F409283}"/>
                </a:ext>
              </a:extLst>
            </p:cNvPr>
            <p:cNvCxnSpPr>
              <a:endCxn id="35" idx="1"/>
            </p:cNvCxnSpPr>
            <p:nvPr/>
          </p:nvCxnSpPr>
          <p:spPr>
            <a:xfrm>
              <a:off x="7536161" y="4848383"/>
              <a:ext cx="644996"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7DEA20D-362C-DCAE-7BA2-5738FC166BEE}"/>
                </a:ext>
              </a:extLst>
            </p:cNvPr>
            <p:cNvSpPr/>
            <p:nvPr/>
          </p:nvSpPr>
          <p:spPr>
            <a:xfrm>
              <a:off x="8181157" y="4596355"/>
              <a:ext cx="1360864"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Move data</a:t>
              </a:r>
              <a:endParaRPr lang="nl-BE" dirty="0"/>
            </a:p>
          </p:txBody>
        </p:sp>
      </p:grpSp>
      <p:sp>
        <p:nvSpPr>
          <p:cNvPr id="32"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86</a:t>
            </a:fld>
            <a:endParaRPr lang="nl-BE" sz="900" dirty="0">
              <a:solidFill>
                <a:schemeClr val="bg1"/>
              </a:solidFill>
            </a:endParaRPr>
          </a:p>
        </p:txBody>
      </p:sp>
      <p:sp>
        <p:nvSpPr>
          <p:cNvPr id="3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Example </a:t>
            </a:r>
            <a:r>
              <a:rPr lang="en-US" altLang="en-US" sz="3200" dirty="0" err="1"/>
              <a:t>Slurm</a:t>
            </a:r>
            <a:r>
              <a:rPr lang="en-US" altLang="en-US" sz="3200" dirty="0"/>
              <a:t> job script</a:t>
            </a:r>
          </a:p>
        </p:txBody>
      </p:sp>
    </p:spTree>
    <p:extLst>
      <p:ext uri="{BB962C8B-B14F-4D97-AF65-F5344CB8AC3E}">
        <p14:creationId xmlns:p14="http://schemas.microsoft.com/office/powerpoint/2010/main" val="195106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87</a:t>
            </a:fld>
            <a:endParaRPr lang="nl-BE" dirty="0"/>
          </a:p>
        </p:txBody>
      </p:sp>
      <p:sp>
        <p:nvSpPr>
          <p:cNvPr id="36867" name="Rectangle 3"/>
          <p:cNvSpPr>
            <a:spLocks noGrp="1" noChangeArrowheads="1"/>
          </p:cNvSpPr>
          <p:nvPr>
            <p:ph idx="1"/>
          </p:nvPr>
        </p:nvSpPr>
        <p:spPr>
          <a:xfrm>
            <a:off x="551384" y="1844824"/>
            <a:ext cx="4727928" cy="1448512"/>
          </a:xfrm>
          <a:ln w="19050">
            <a:noFill/>
          </a:ln>
        </p:spPr>
        <p:txBody>
          <a:bodyPr/>
          <a:lstStyle/>
          <a:p>
            <a:pPr marL="324000" indent="-324000" eaLnBrk="1" hangingPunct="1">
              <a:lnSpc>
                <a:spcPct val="150000"/>
              </a:lnSpc>
              <a:buClr>
                <a:srgbClr val="DB6C30"/>
              </a:buClr>
              <a:buBlip>
                <a:blip r:embed="rId2"/>
              </a:buBlip>
            </a:pPr>
            <a:r>
              <a:rPr lang="en-US" altLang="en-US" sz="2200" dirty="0"/>
              <a:t>Submit the job to the scheduler</a:t>
            </a:r>
          </a:p>
          <a:p>
            <a:pPr marL="324000" indent="-324000" eaLnBrk="1" hangingPunct="1">
              <a:buClr>
                <a:srgbClr val="DB6C30"/>
              </a:buClr>
              <a:buBlip>
                <a:blip r:embed="rId2"/>
              </a:buBlip>
            </a:pPr>
            <a:r>
              <a:rPr lang="en-US" altLang="en-US" sz="2200" dirty="0"/>
              <a:t>Receive a unique </a:t>
            </a:r>
            <a:r>
              <a:rPr lang="en-US" altLang="en-US" sz="2200" dirty="0" err="1"/>
              <a:t>JobID</a:t>
            </a:r>
            <a:endParaRPr lang="en-US" altLang="en-US" sz="2200" dirty="0"/>
          </a:p>
          <a:p>
            <a:pPr marL="324000" indent="-324000" eaLnBrk="1" hangingPunct="1">
              <a:buClr>
                <a:srgbClr val="DB6C30"/>
              </a:buClr>
              <a:buBlip>
                <a:blip r:embed="rId2"/>
              </a:buBlip>
            </a:pPr>
            <a:r>
              <a:rPr lang="en-US" altLang="en-US" sz="2200" dirty="0"/>
              <a:t>Error and output files</a:t>
            </a:r>
            <a:br>
              <a:rPr lang="en-US" altLang="en-US" sz="2200" dirty="0"/>
            </a:br>
            <a:endParaRPr lang="en-US" altLang="en-US" sz="2200" dirty="0"/>
          </a:p>
        </p:txBody>
      </p:sp>
      <p:grpSp>
        <p:nvGrpSpPr>
          <p:cNvPr id="6" name="Group 5"/>
          <p:cNvGrpSpPr/>
          <p:nvPr/>
        </p:nvGrpSpPr>
        <p:grpSpPr>
          <a:xfrm>
            <a:off x="5519937" y="332656"/>
            <a:ext cx="6336703" cy="1082859"/>
            <a:chOff x="5844851" y="836712"/>
            <a:chExt cx="6011789" cy="1082859"/>
          </a:xfrm>
        </p:grpSpPr>
        <p:sp>
          <p:nvSpPr>
            <p:cNvPr id="4" name="TextBox 3"/>
            <p:cNvSpPr txBox="1"/>
            <p:nvPr/>
          </p:nvSpPr>
          <p:spPr>
            <a:xfrm>
              <a:off x="5844851" y="1211685"/>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#!/bin/bash -l</a:t>
              </a:r>
            </a:p>
            <a:p>
              <a:r>
                <a:rPr lang="en-US" sz="2000" dirty="0">
                  <a:latin typeface="Courier New" panose="02070309020205020404" pitchFamily="49" charset="0"/>
                  <a:cs typeface="Courier New" panose="02070309020205020404" pitchFamily="49" charset="0"/>
                </a:rPr>
                <a:t>…</a:t>
              </a:r>
              <a:endParaRPr lang="nl-BE" sz="2000" dirty="0">
                <a:latin typeface="Courier New" panose="02070309020205020404" pitchFamily="49" charset="0"/>
                <a:cs typeface="Courier New" panose="02070309020205020404" pitchFamily="49" charset="0"/>
              </a:endParaRPr>
            </a:p>
          </p:txBody>
        </p:sp>
        <p:sp>
          <p:nvSpPr>
            <p:cNvPr id="5" name="Rectangle 4"/>
            <p:cNvSpPr/>
            <p:nvPr/>
          </p:nvSpPr>
          <p:spPr>
            <a:xfrm>
              <a:off x="10056439" y="836712"/>
              <a:ext cx="1800201"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 script</a:t>
              </a:r>
              <a:endParaRPr lang="nl-BE" dirty="0"/>
            </a:p>
          </p:txBody>
        </p:sp>
      </p:grpSp>
      <p:grpSp>
        <p:nvGrpSpPr>
          <p:cNvPr id="8" name="Group 7"/>
          <p:cNvGrpSpPr/>
          <p:nvPr/>
        </p:nvGrpSpPr>
        <p:grpSpPr>
          <a:xfrm>
            <a:off x="5519937" y="1779397"/>
            <a:ext cx="6336704" cy="775083"/>
            <a:chOff x="5519937" y="2261939"/>
            <a:chExt cx="6336704" cy="775083"/>
          </a:xfrm>
        </p:grpSpPr>
        <p:sp>
          <p:nvSpPr>
            <p:cNvPr id="7" name="TextBox 6"/>
            <p:cNvSpPr txBox="1"/>
            <p:nvPr/>
          </p:nvSpPr>
          <p:spPr>
            <a:xfrm>
              <a:off x="5519937" y="2636912"/>
              <a:ext cx="6336704" cy="400110"/>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sbatch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simulation.slurm</a:t>
              </a:r>
              <a:endParaRPr lang="nl-BE" sz="2000" dirty="0">
                <a:latin typeface="Courier New" panose="02070309020205020404" pitchFamily="49" charset="0"/>
                <a:cs typeface="Courier New" panose="02070309020205020404" pitchFamily="49" charset="0"/>
              </a:endParaRPr>
            </a:p>
          </p:txBody>
        </p:sp>
        <p:sp>
          <p:nvSpPr>
            <p:cNvPr id="10" name="Rectangle 9"/>
            <p:cNvSpPr/>
            <p:nvPr/>
          </p:nvSpPr>
          <p:spPr>
            <a:xfrm>
              <a:off x="9959147" y="2261939"/>
              <a:ext cx="1897493"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Submit command</a:t>
              </a:r>
              <a:endParaRPr lang="nl-BE" dirty="0"/>
            </a:p>
          </p:txBody>
        </p:sp>
      </p:grpSp>
      <p:grpSp>
        <p:nvGrpSpPr>
          <p:cNvPr id="12" name="Group 11"/>
          <p:cNvGrpSpPr/>
          <p:nvPr/>
        </p:nvGrpSpPr>
        <p:grpSpPr>
          <a:xfrm>
            <a:off x="5519938" y="2918362"/>
            <a:ext cx="6336702" cy="1082859"/>
            <a:chOff x="5844851" y="2261939"/>
            <a:chExt cx="6011789" cy="1082859"/>
          </a:xfrm>
        </p:grpSpPr>
        <p:sp>
          <p:nvSpPr>
            <p:cNvPr id="13" name="TextBox 12"/>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b="1" dirty="0">
                  <a:latin typeface="Courier New" panose="02070309020205020404" pitchFamily="49" charset="0"/>
                  <a:cs typeface="Courier New" panose="02070309020205020404" pitchFamily="49" charset="0"/>
                </a:rPr>
                <a:t>Submitted batch job </a:t>
              </a:r>
              <a:r>
                <a:rPr lang="en-US" sz="2000" b="1" dirty="0">
                  <a:solidFill>
                    <a:srgbClr val="FF0000"/>
                  </a:solidFill>
                  <a:latin typeface="Courier New" panose="02070309020205020404" pitchFamily="49" charset="0"/>
                  <a:cs typeface="Courier New" panose="02070309020205020404" pitchFamily="49" charset="0"/>
                </a:rPr>
                <a:t>60042478 </a:t>
              </a:r>
              <a:r>
                <a:rPr lang="en-US" sz="2000" b="1" dirty="0">
                  <a:latin typeface="Courier New" panose="02070309020205020404" pitchFamily="49" charset="0"/>
                  <a:cs typeface="Courier New" panose="02070309020205020404" pitchFamily="49" charset="0"/>
                </a:rPr>
                <a:t>on cluster </a:t>
              </a:r>
              <a:r>
                <a:rPr lang="en-US" sz="2000" b="1" dirty="0" err="1">
                  <a:latin typeface="Courier New" panose="02070309020205020404" pitchFamily="49" charset="0"/>
                  <a:cs typeface="Courier New" panose="02070309020205020404" pitchFamily="49" charset="0"/>
                </a:rPr>
                <a:t>wice</a:t>
              </a:r>
              <a:endParaRPr lang="nl-BE" sz="2000" dirty="0">
                <a:latin typeface="Courier New" panose="02070309020205020404" pitchFamily="49" charset="0"/>
                <a:cs typeface="Courier New" panose="02070309020205020404" pitchFamily="49" charset="0"/>
              </a:endParaRPr>
            </a:p>
          </p:txBody>
        </p:sp>
        <p:sp>
          <p:nvSpPr>
            <p:cNvPr id="14" name="Rectangle 13"/>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JobID</a:t>
              </a:r>
              <a:endParaRPr lang="nl-BE"/>
            </a:p>
          </p:txBody>
        </p:sp>
      </p:grpSp>
      <p:grpSp>
        <p:nvGrpSpPr>
          <p:cNvPr id="15" name="Group 14"/>
          <p:cNvGrpSpPr/>
          <p:nvPr/>
        </p:nvGrpSpPr>
        <p:grpSpPr>
          <a:xfrm>
            <a:off x="5519939" y="4365104"/>
            <a:ext cx="6336702"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*.out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slurm-60042478.out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stderr, </a:t>
              </a:r>
              <a:r>
                <a:rPr lang="en-US" dirty="0" err="1"/>
                <a:t>stdout</a:t>
              </a:r>
              <a:endParaRPr lang="nl-BE" dirty="0"/>
            </a:p>
          </p:txBody>
        </p:sp>
      </p:gr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Batch job workflow</a:t>
            </a:r>
          </a:p>
        </p:txBody>
      </p:sp>
    </p:spTree>
    <p:extLst>
      <p:ext uri="{BB962C8B-B14F-4D97-AF65-F5344CB8AC3E}">
        <p14:creationId xmlns:p14="http://schemas.microsoft.com/office/powerpoint/2010/main" val="131826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86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88</a:t>
            </a:fld>
            <a:endParaRPr lang="nl-BE" dirty="0"/>
          </a:p>
        </p:txBody>
      </p:sp>
      <p:sp>
        <p:nvSpPr>
          <p:cNvPr id="36867" name="Rectangle 3"/>
          <p:cNvSpPr>
            <a:spLocks noGrp="1" noChangeArrowheads="1"/>
          </p:cNvSpPr>
          <p:nvPr>
            <p:ph idx="1"/>
          </p:nvPr>
        </p:nvSpPr>
        <p:spPr>
          <a:xfrm>
            <a:off x="551384" y="1211685"/>
            <a:ext cx="4727928" cy="4521571"/>
          </a:xfrm>
          <a:ln w="19050">
            <a:noFill/>
          </a:ln>
        </p:spPr>
        <p:txBody>
          <a:bodyPr/>
          <a:lstStyle/>
          <a:p>
            <a:pPr marL="324000" indent="-324000">
              <a:lnSpc>
                <a:spcPct val="150000"/>
              </a:lnSpc>
              <a:buClr>
                <a:srgbClr val="DB6C30"/>
              </a:buClr>
              <a:buBlip>
                <a:blip r:embed="rId2"/>
              </a:buBlip>
            </a:pPr>
            <a:r>
              <a:rPr lang="en-US" altLang="en-US" sz="2200" dirty="0"/>
              <a:t>STDERR and STDOUT are by default redirected to a single file:</a:t>
            </a:r>
            <a:br>
              <a:rPr lang="en-US" altLang="en-US" sz="2200" dirty="0"/>
            </a:br>
            <a:r>
              <a:rPr lang="en-US" altLang="en-US" sz="2200" dirty="0" err="1">
                <a:latin typeface="Courier New" panose="02070309020205020404" pitchFamily="49" charset="0"/>
                <a:cs typeface="Courier New" panose="02070309020205020404" pitchFamily="49" charset="0"/>
              </a:rPr>
              <a:t>slurm</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JobID</a:t>
            </a:r>
            <a:r>
              <a:rPr lang="en-US" altLang="en-US" sz="2200" dirty="0">
                <a:latin typeface="Courier New" panose="02070309020205020404" pitchFamily="49" charset="0"/>
                <a:cs typeface="Courier New" panose="02070309020205020404" pitchFamily="49" charset="0"/>
              </a:rPr>
              <a:t>&gt;.out</a:t>
            </a:r>
          </a:p>
          <a:p>
            <a:pPr marL="324000" indent="-324000" eaLnBrk="1" hangingPunct="1">
              <a:buClr>
                <a:srgbClr val="DB6C30"/>
              </a:buClr>
              <a:buBlip>
                <a:blip r:embed="rId2"/>
              </a:buBlip>
            </a:pPr>
            <a:r>
              <a:rPr lang="en-US" altLang="en-US" sz="2200" dirty="0"/>
              <a:t>Contains job info, all errors and warnings, and printouts</a:t>
            </a:r>
          </a:p>
          <a:p>
            <a:pPr marL="324000" indent="-324000" eaLnBrk="1" hangingPunct="1">
              <a:buClr>
                <a:srgbClr val="DB6C30"/>
              </a:buClr>
              <a:buBlip>
                <a:blip r:embed="rId2"/>
              </a:buBlip>
            </a:pPr>
            <a:r>
              <a:rPr lang="en-US" altLang="en-US" sz="2200" dirty="0"/>
              <a:t>Worth going through</a:t>
            </a:r>
            <a:br>
              <a:rPr lang="en-US" altLang="en-US" sz="2200" dirty="0"/>
            </a:br>
            <a:r>
              <a:rPr lang="en-US" altLang="en-US" sz="2200" dirty="0"/>
              <a:t>(especially if it’s a new kind of job)</a:t>
            </a:r>
          </a:p>
          <a:p>
            <a:pPr marL="324000" indent="-324000" eaLnBrk="1" hangingPunct="1">
              <a:buClr>
                <a:srgbClr val="DB6C30"/>
              </a:buClr>
              <a:buBlip>
                <a:blip r:embed="rId2"/>
              </a:buBlip>
            </a:pPr>
            <a:r>
              <a:rPr lang="en-US" altLang="en-US" sz="2200" dirty="0"/>
              <a:t>Address all warnings and errors</a:t>
            </a:r>
            <a:br>
              <a:rPr lang="en-US" altLang="en-US" sz="2200" dirty="0"/>
            </a:br>
            <a:r>
              <a:rPr lang="en-US" altLang="en-US" sz="2200" dirty="0"/>
              <a:t>(if you can)</a:t>
            </a:r>
          </a:p>
          <a:p>
            <a:pPr marL="324000" indent="-324000" eaLnBrk="1" hangingPunct="1">
              <a:buClr>
                <a:srgbClr val="DB6C30"/>
              </a:buClr>
              <a:buBlip>
                <a:blip r:embed="rId2"/>
              </a:buBlip>
            </a:pPr>
            <a:r>
              <a:rPr lang="en-US" altLang="en-US" sz="2200" dirty="0"/>
              <a:t>Typical error examples on the right</a:t>
            </a:r>
          </a:p>
        </p:txBody>
      </p:sp>
      <p:grpSp>
        <p:nvGrpSpPr>
          <p:cNvPr id="15" name="Group 14"/>
          <p:cNvGrpSpPr/>
          <p:nvPr/>
        </p:nvGrpSpPr>
        <p:grpSpPr>
          <a:xfrm>
            <a:off x="5519939" y="836712"/>
            <a:ext cx="6336702"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a:t>
              </a:r>
              <a:r>
                <a:rPr lang="en-US" sz="2000" dirty="0" err="1">
                  <a:latin typeface="Courier New" panose="02070309020205020404" pitchFamily="49" charset="0"/>
                  <a:cs typeface="Courier New" panose="02070309020205020404" pitchFamily="49" charset="0"/>
                </a:rPr>
                <a:t>slurm</a:t>
              </a:r>
              <a:r>
                <a:rPr lang="en-US" sz="2000" dirty="0">
                  <a:latin typeface="Courier New" panose="02070309020205020404" pitchFamily="49" charset="0"/>
                  <a:cs typeface="Courier New" panose="02070309020205020404" pitchFamily="49" charset="0"/>
                </a:rPr>
                <a:t>-*.out</a:t>
              </a:r>
              <a:br>
                <a:rPr lang="en-US" sz="2000" dirty="0">
                  <a:latin typeface="Courier New" panose="02070309020205020404" pitchFamily="49" charset="0"/>
                  <a:cs typeface="Courier New" panose="02070309020205020404" pitchFamily="49" charset="0"/>
                </a:rPr>
              </a:br>
              <a:r>
                <a:rPr lang="en-US" sz="2000" b="1" dirty="0">
                  <a:solidFill>
                    <a:srgbClr val="FF0000"/>
                  </a:solidFill>
                  <a:latin typeface="Courier New" panose="02070309020205020404" pitchFamily="49" charset="0"/>
                  <a:cs typeface="Courier New" panose="02070309020205020404" pitchFamily="49" charset="0"/>
                </a:rPr>
                <a:t>slurm-60042478.out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9602217" y="2261939"/>
              <a:ext cx="2254423"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STDOUT + STDERR</a:t>
              </a:r>
              <a:endParaRPr lang="nl-BE" dirty="0"/>
            </a:p>
          </p:txBody>
        </p:sp>
      </p:grpSp>
      <p:grpSp>
        <p:nvGrpSpPr>
          <p:cNvPr id="18" name="Group 17"/>
          <p:cNvGrpSpPr/>
          <p:nvPr/>
        </p:nvGrpSpPr>
        <p:grpSpPr>
          <a:xfrm>
            <a:off x="5519939" y="2159417"/>
            <a:ext cx="6336702" cy="1205970"/>
            <a:chOff x="5844851" y="2261939"/>
            <a:chExt cx="6011789" cy="1205970"/>
          </a:xfrm>
        </p:grpSpPr>
        <p:sp>
          <p:nvSpPr>
            <p:cNvPr id="19" name="TextBox 18"/>
            <p:cNvSpPr txBox="1"/>
            <p:nvPr/>
          </p:nvSpPr>
          <p:spPr>
            <a:xfrm>
              <a:off x="5844851" y="2636912"/>
              <a:ext cx="6011789" cy="830997"/>
            </a:xfrm>
            <a:prstGeom prst="rect">
              <a:avLst/>
            </a:prstGeom>
            <a:noFill/>
            <a:ln w="19050">
              <a:solidFill>
                <a:schemeClr val="accent5"/>
              </a:solidFill>
            </a:ln>
          </p:spPr>
          <p:txBody>
            <a:bodyPr wrap="square" rtlCol="0">
              <a:spAutoFit/>
            </a:bodyPr>
            <a:lstStyle/>
            <a:p>
              <a:r>
                <a:rPr lang="en-US" sz="1600" b="0" i="0" dirty="0" err="1">
                  <a:solidFill>
                    <a:srgbClr val="36464E"/>
                  </a:solidFill>
                  <a:effectLst/>
                  <a:latin typeface="Courier New" panose="02070309020205020404" pitchFamily="49" charset="0"/>
                  <a:cs typeface="Courier New" panose="02070309020205020404" pitchFamily="49" charset="0"/>
                </a:rPr>
                <a:t>slurmstepd</a:t>
              </a:r>
              <a:r>
                <a:rPr lang="en-US" sz="1600" b="0" i="0" dirty="0">
                  <a:solidFill>
                    <a:srgbClr val="36464E"/>
                  </a:solidFill>
                  <a:effectLst/>
                  <a:latin typeface="Courier New" panose="02070309020205020404" pitchFamily="49" charset="0"/>
                  <a:cs typeface="Courier New" panose="02070309020205020404" pitchFamily="49" charset="0"/>
                </a:rPr>
                <a:t>: error: Detected 1 </a:t>
              </a:r>
              <a:r>
                <a:rPr lang="en-US" sz="1600" b="0" i="0" dirty="0" err="1">
                  <a:solidFill>
                    <a:srgbClr val="36464E"/>
                  </a:solidFill>
                  <a:effectLst/>
                  <a:latin typeface="Courier New" panose="02070309020205020404" pitchFamily="49" charset="0"/>
                  <a:cs typeface="Courier New" panose="02070309020205020404" pitchFamily="49" charset="0"/>
                </a:rPr>
                <a:t>oom</a:t>
              </a:r>
              <a:r>
                <a:rPr lang="en-US" sz="1600" b="0" i="0" dirty="0">
                  <a:solidFill>
                    <a:srgbClr val="36464E"/>
                  </a:solidFill>
                  <a:effectLst/>
                  <a:latin typeface="Courier New" panose="02070309020205020404" pitchFamily="49" charset="0"/>
                  <a:cs typeface="Courier New" panose="02070309020205020404" pitchFamily="49" charset="0"/>
                </a:rPr>
                <a:t>-kill event(s). Some of your processes may have been killed by the </a:t>
              </a:r>
              <a:r>
                <a:rPr lang="en-US" sz="1600" b="0" i="0" dirty="0" err="1">
                  <a:solidFill>
                    <a:srgbClr val="36464E"/>
                  </a:solidFill>
                  <a:effectLst/>
                  <a:latin typeface="Courier New" panose="02070309020205020404" pitchFamily="49" charset="0"/>
                  <a:cs typeface="Courier New" panose="02070309020205020404" pitchFamily="49" charset="0"/>
                </a:rPr>
                <a:t>cgroup</a:t>
              </a:r>
              <a:r>
                <a:rPr lang="en-US" sz="1600" b="0" i="0" dirty="0">
                  <a:solidFill>
                    <a:srgbClr val="36464E"/>
                  </a:solidFill>
                  <a:effectLst/>
                  <a:latin typeface="Courier New" panose="02070309020205020404" pitchFamily="49" charset="0"/>
                  <a:cs typeface="Courier New" panose="02070309020205020404" pitchFamily="49" charset="0"/>
                </a:rPr>
                <a:t> </a:t>
              </a:r>
              <a:r>
                <a:rPr lang="en-US" sz="1600" b="0" i="0" dirty="0">
                  <a:solidFill>
                    <a:srgbClr val="FF0000"/>
                  </a:solidFill>
                  <a:effectLst/>
                  <a:latin typeface="Courier New" panose="02070309020205020404" pitchFamily="49" charset="0"/>
                  <a:cs typeface="Courier New" panose="02070309020205020404" pitchFamily="49" charset="0"/>
                </a:rPr>
                <a:t>out-of-memory</a:t>
              </a:r>
              <a:r>
                <a:rPr lang="en-US" sz="1600" b="0" i="0" dirty="0">
                  <a:solidFill>
                    <a:srgbClr val="36464E"/>
                  </a:solidFill>
                  <a:effectLst/>
                  <a:latin typeface="Courier New" panose="02070309020205020404" pitchFamily="49" charset="0"/>
                  <a:cs typeface="Courier New" panose="02070309020205020404" pitchFamily="49" charset="0"/>
                </a:rPr>
                <a:t> handler.</a:t>
              </a:r>
              <a:endParaRPr lang="nl-BE" sz="1600" dirty="0">
                <a:latin typeface="Courier New" panose="02070309020205020404" pitchFamily="49" charset="0"/>
                <a:cs typeface="Courier New" panose="02070309020205020404" pitchFamily="49" charset="0"/>
              </a:endParaRPr>
            </a:p>
          </p:txBody>
        </p:sp>
        <p:sp>
          <p:nvSpPr>
            <p:cNvPr id="20" name="Rectangle 1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 of memory</a:t>
              </a:r>
              <a:endParaRPr lang="nl-BE" dirty="0"/>
            </a:p>
          </p:txBody>
        </p:sp>
      </p:grpSp>
      <p:grpSp>
        <p:nvGrpSpPr>
          <p:cNvPr id="21" name="Group 20"/>
          <p:cNvGrpSpPr/>
          <p:nvPr/>
        </p:nvGrpSpPr>
        <p:grpSpPr>
          <a:xfrm>
            <a:off x="5519939" y="3420567"/>
            <a:ext cx="6336702" cy="1205970"/>
            <a:chOff x="5844851" y="2261939"/>
            <a:chExt cx="6011789" cy="1205970"/>
          </a:xfrm>
        </p:grpSpPr>
        <p:sp>
          <p:nvSpPr>
            <p:cNvPr id="22" name="TextBox 21"/>
            <p:cNvSpPr txBox="1"/>
            <p:nvPr/>
          </p:nvSpPr>
          <p:spPr>
            <a:xfrm>
              <a:off x="5844851" y="2636912"/>
              <a:ext cx="6011789" cy="830997"/>
            </a:xfrm>
            <a:prstGeom prst="rect">
              <a:avLst/>
            </a:prstGeom>
            <a:noFill/>
            <a:ln w="19050">
              <a:solidFill>
                <a:schemeClr val="accent5"/>
              </a:solidFill>
            </a:ln>
          </p:spPr>
          <p:txBody>
            <a:bodyPr wrap="square" rtlCol="0">
              <a:spAutoFit/>
            </a:bodyPr>
            <a:lstStyle/>
            <a:p>
              <a:r>
                <a:rPr lang="en-US" altLang="en-US" sz="1600" dirty="0" err="1">
                  <a:latin typeface="Courier New" panose="02070309020205020404" pitchFamily="49" charset="0"/>
                  <a:cs typeface="Courier New" panose="02070309020205020404" pitchFamily="49" charset="0"/>
                </a:rPr>
                <a:t>slurmstepd</a:t>
              </a:r>
              <a:r>
                <a:rPr lang="en-US" altLang="en-US" sz="1600" dirty="0">
                  <a:latin typeface="Courier New" panose="02070309020205020404" pitchFamily="49" charset="0"/>
                  <a:cs typeface="Courier New" panose="02070309020205020404" pitchFamily="49" charset="0"/>
                </a:rPr>
                <a:t>: error: *** JOB 60042478 ON s28c11n2 CANCELLED AT 2023-02-08T10:03:43 </a:t>
              </a:r>
              <a:r>
                <a:rPr lang="en-US" altLang="en-US" sz="1600" dirty="0">
                  <a:solidFill>
                    <a:srgbClr val="FF0000"/>
                  </a:solidFill>
                  <a:latin typeface="Courier New" panose="02070309020205020404" pitchFamily="49" charset="0"/>
                  <a:cs typeface="Courier New" panose="02070309020205020404" pitchFamily="49" charset="0"/>
                </a:rPr>
                <a:t>DUE TO TIME LIMIT </a:t>
              </a:r>
              <a:r>
                <a:rPr lang="en-US" altLang="en-US" sz="1600" dirty="0">
                  <a:latin typeface="Courier New" panose="02070309020205020404" pitchFamily="49" charset="0"/>
                  <a:cs typeface="Courier New" panose="02070309020205020404" pitchFamily="49" charset="0"/>
                </a:rPr>
                <a:t>***</a:t>
              </a:r>
            </a:p>
          </p:txBody>
        </p:sp>
        <p:sp>
          <p:nvSpPr>
            <p:cNvPr id="23" name="Rectangle 22"/>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Short </a:t>
              </a:r>
              <a:r>
                <a:rPr lang="en-US" dirty="0" err="1"/>
                <a:t>walltime</a:t>
              </a:r>
              <a:endParaRPr lang="nl-BE" dirty="0"/>
            </a:p>
          </p:txBody>
        </p:sp>
      </p:grpSp>
      <p:grpSp>
        <p:nvGrpSpPr>
          <p:cNvPr id="24" name="Group 23"/>
          <p:cNvGrpSpPr/>
          <p:nvPr/>
        </p:nvGrpSpPr>
        <p:grpSpPr>
          <a:xfrm>
            <a:off x="5519939" y="4684537"/>
            <a:ext cx="6336702" cy="744305"/>
            <a:chOff x="5844851" y="2261939"/>
            <a:chExt cx="6011789" cy="744305"/>
          </a:xfrm>
        </p:grpSpPr>
        <p:sp>
          <p:nvSpPr>
            <p:cNvPr id="25" name="TextBox 24"/>
            <p:cNvSpPr txBox="1"/>
            <p:nvPr/>
          </p:nvSpPr>
          <p:spPr>
            <a:xfrm>
              <a:off x="5844851" y="2636912"/>
              <a:ext cx="6011789" cy="369332"/>
            </a:xfrm>
            <a:prstGeom prst="rect">
              <a:avLst/>
            </a:prstGeom>
            <a:noFill/>
            <a:ln w="19050">
              <a:solidFill>
                <a:schemeClr val="accent5"/>
              </a:solidFill>
            </a:ln>
          </p:spPr>
          <p:txBody>
            <a:bodyPr wrap="square" rtlCol="0">
              <a:spAutoFit/>
            </a:bodyPr>
            <a:lstStyle/>
            <a:p>
              <a:r>
                <a:rPr lang="en-US" dirty="0" err="1">
                  <a:latin typeface="Courier New" panose="02070309020205020404" pitchFamily="49" charset="0"/>
                  <a:cs typeface="Courier New" panose="02070309020205020404" pitchFamily="49" charset="0"/>
                </a:rPr>
                <a:t>IOError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Errno</a:t>
              </a:r>
              <a:r>
                <a:rPr lang="en-US" dirty="0">
                  <a:latin typeface="Courier New" panose="02070309020205020404" pitchFamily="49" charset="0"/>
                  <a:cs typeface="Courier New" panose="02070309020205020404" pitchFamily="49" charset="0"/>
                </a:rPr>
                <a:t> 122] Disk quota exceeded</a:t>
              </a:r>
            </a:p>
          </p:txBody>
        </p:sp>
        <p:sp>
          <p:nvSpPr>
            <p:cNvPr id="26" name="Rectangle 25"/>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 disk space</a:t>
              </a:r>
              <a:endParaRPr lang="nl-BE" dirty="0"/>
            </a:p>
          </p:txBody>
        </p:sp>
      </p:grpSp>
      <p:sp>
        <p:nvSpPr>
          <p:cNvPr id="2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Output files</a:t>
            </a:r>
          </a:p>
        </p:txBody>
      </p:sp>
    </p:spTree>
    <p:extLst>
      <p:ext uri="{BB962C8B-B14F-4D97-AF65-F5344CB8AC3E}">
        <p14:creationId xmlns:p14="http://schemas.microsoft.com/office/powerpoint/2010/main" val="416216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86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7">
                                            <p:txEl>
                                              <p:pRg st="4" end="4"/>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idx="1"/>
          </p:nvPr>
        </p:nvSpPr>
        <p:spPr>
          <a:xfrm>
            <a:off x="551384" y="1348051"/>
            <a:ext cx="4727928" cy="3665125"/>
          </a:xfrm>
          <a:ln w="19050">
            <a:noFill/>
          </a:ln>
        </p:spPr>
        <p:txBody>
          <a:bodyPr/>
          <a:lstStyle/>
          <a:p>
            <a:pPr marL="324000" indent="-324000" eaLnBrk="1" hangingPunct="1">
              <a:buClr>
                <a:srgbClr val="DB6C30"/>
              </a:buClr>
              <a:buBlip>
                <a:blip r:embed="rId2"/>
              </a:buBlip>
            </a:pPr>
            <a:r>
              <a:rPr lang="en-US" altLang="en-US" sz="2200" dirty="0"/>
              <a:t>Standard output and error channels can be redirected to other files:</a:t>
            </a:r>
            <a:br>
              <a:rPr lang="en-US" altLang="en-US" sz="2200" dirty="0"/>
            </a:br>
            <a:r>
              <a:rPr lang="en-US" altLang="en-US" sz="2000" dirty="0">
                <a:latin typeface="Courier New" panose="02070309020205020404" pitchFamily="49" charset="0"/>
                <a:cs typeface="Courier New" panose="02070309020205020404" pitchFamily="49" charset="0"/>
              </a:rPr>
              <a:t>#SBATCH --output … </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--error …</a:t>
            </a:r>
          </a:p>
        </p:txBody>
      </p:sp>
      <p:grpSp>
        <p:nvGrpSpPr>
          <p:cNvPr id="15" name="Group 14"/>
          <p:cNvGrpSpPr/>
          <p:nvPr/>
        </p:nvGrpSpPr>
        <p:grpSpPr>
          <a:xfrm>
            <a:off x="557323" y="5056690"/>
            <a:ext cx="4721989"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a:t>
              </a:r>
              <a:r>
                <a:rPr lang="en-US" sz="2000" dirty="0" err="1">
                  <a:latin typeface="Courier New" panose="02070309020205020404" pitchFamily="49" charset="0"/>
                  <a:cs typeface="Courier New" panose="02070309020205020404" pitchFamily="49" charset="0"/>
                </a:rPr>
                <a:t>slurm</a:t>
              </a:r>
              <a:r>
                <a:rPr lang="en-US" sz="2000" dirty="0">
                  <a:latin typeface="Courier New" panose="02070309020205020404" pitchFamily="49" charset="0"/>
                  <a:cs typeface="Courier New" panose="02070309020205020404" pitchFamily="49" charset="0"/>
                </a:rPr>
                <a:t>-</a:t>
              </a:r>
              <a:r>
                <a:rPr lang="en-US" sz="2000" b="1" dirty="0">
                  <a:solidFill>
                    <a:srgbClr val="FF0000"/>
                  </a:solidFill>
                  <a:latin typeface="Courier New" panose="02070309020205020404" pitchFamily="49" charset="0"/>
                  <a:cs typeface="Courier New" panose="02070309020205020404" pitchFamily="49" charset="0"/>
                </a:rPr>
                <a:t>*</a:t>
              </a:r>
              <a:r>
                <a:rPr lang="en-US" sz="2000" dirty="0">
                  <a:latin typeface="Courier New" panose="02070309020205020404" pitchFamily="49" charset="0"/>
                  <a:cs typeface="Courier New" panose="02070309020205020404" pitchFamily="49" charset="0"/>
                </a:rPr>
                <a:t>.out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slurm-</a:t>
              </a:r>
              <a:r>
                <a:rPr lang="en-US" sz="2000" b="1" dirty="0">
                  <a:solidFill>
                    <a:srgbClr val="FF0000"/>
                  </a:solidFill>
                  <a:latin typeface="Courier New" panose="02070309020205020404" pitchFamily="49" charset="0"/>
                  <a:cs typeface="Courier New" panose="02070309020205020404" pitchFamily="49" charset="0"/>
                </a:rPr>
                <a:t>60041238</a:t>
              </a:r>
              <a:r>
                <a:rPr lang="en-US" sz="2000" dirty="0">
                  <a:latin typeface="Courier New" panose="02070309020205020404" pitchFamily="49" charset="0"/>
                  <a:cs typeface="Courier New" panose="02070309020205020404" pitchFamily="49" charset="0"/>
                </a:rPr>
                <a:t>.out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grpSp>
      <p:grpSp>
        <p:nvGrpSpPr>
          <p:cNvPr id="13" name="Group 12"/>
          <p:cNvGrpSpPr/>
          <p:nvPr/>
        </p:nvGrpSpPr>
        <p:grpSpPr>
          <a:xfrm>
            <a:off x="5663952" y="522117"/>
            <a:ext cx="6056986" cy="5637952"/>
            <a:chOff x="5511622" y="188640"/>
            <a:chExt cx="6056986" cy="5637952"/>
          </a:xfrm>
        </p:grpSpPr>
        <p:grpSp>
          <p:nvGrpSpPr>
            <p:cNvPr id="24" name="Group 23"/>
            <p:cNvGrpSpPr/>
            <p:nvPr/>
          </p:nvGrpSpPr>
          <p:grpSpPr>
            <a:xfrm>
              <a:off x="5511622" y="188640"/>
              <a:ext cx="4400802" cy="5637952"/>
              <a:chOff x="5844851" y="2261939"/>
              <a:chExt cx="4175152" cy="5637952"/>
            </a:xfrm>
          </p:grpSpPr>
          <p:sp>
            <p:nvSpPr>
              <p:cNvPr id="25" name="TextBox 24"/>
              <p:cNvSpPr txBox="1"/>
              <p:nvPr/>
            </p:nvSpPr>
            <p:spPr>
              <a:xfrm>
                <a:off x="5844851" y="2636912"/>
                <a:ext cx="4175152" cy="5262979"/>
              </a:xfrm>
              <a:prstGeom prst="rect">
                <a:avLst/>
              </a:prstGeom>
              <a:noFill/>
              <a:ln w="19050">
                <a:solidFill>
                  <a:schemeClr val="accent5"/>
                </a:solidFill>
              </a:ln>
            </p:spPr>
            <p:txBody>
              <a:bodyPr wrap="square" rtlCol="0">
                <a:spAutoFit/>
              </a:bodyPr>
              <a:lstStyle/>
              <a:p>
                <a:r>
                  <a:rPr lang="en-US" sz="1600" dirty="0">
                    <a:latin typeface="Courier New" panose="02070309020205020404" pitchFamily="49" charset="0"/>
                    <a:cs typeface="Courier New" panose="02070309020205020404" pitchFamily="49" charset="0"/>
                  </a:rPr>
                  <a:t>SLURM_JOB_ID: 60033947</a:t>
                </a:r>
              </a:p>
              <a:p>
                <a:r>
                  <a:rPr lang="en-US" sz="1600" dirty="0">
                    <a:latin typeface="Courier New" panose="02070309020205020404" pitchFamily="49" charset="0"/>
                    <a:cs typeface="Courier New" panose="02070309020205020404" pitchFamily="49" charset="0"/>
                  </a:rPr>
                  <a:t>SLURM_JOB_USER: </a:t>
                </a:r>
                <a:r>
                  <a:rPr lang="en-US" sz="1600" dirty="0" err="1">
                    <a:latin typeface="Courier New" panose="02070309020205020404" pitchFamily="49" charset="0"/>
                    <a:cs typeface="Courier New" panose="02070309020205020404" pitchFamily="49" charset="0"/>
                  </a:rPr>
                  <a:t>vscXXXXX</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SLURM_JOB_ACCOUNT: </a:t>
                </a:r>
                <a:r>
                  <a:rPr lang="en-US" sz="1600" dirty="0" err="1">
                    <a:latin typeface="Courier New" panose="02070309020205020404" pitchFamily="49" charset="0"/>
                    <a:cs typeface="Courier New" panose="02070309020205020404" pitchFamily="49" charset="0"/>
                  </a:rPr>
                  <a:t>lp_wice_pilot</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SLURM_JOB_NAME: </a:t>
                </a:r>
                <a:r>
                  <a:rPr lang="en-US" sz="1600" dirty="0" err="1">
                    <a:latin typeface="Courier New" panose="02070309020205020404" pitchFamily="49" charset="0"/>
                    <a:cs typeface="Courier New" panose="02070309020205020404" pitchFamily="49" charset="0"/>
                  </a:rPr>
                  <a:t>testjob</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SLURM_CLUSTER_NAME: </a:t>
                </a:r>
                <a:r>
                  <a:rPr lang="en-US" sz="1600" dirty="0" err="1">
                    <a:latin typeface="Courier New" panose="02070309020205020404" pitchFamily="49" charset="0"/>
                    <a:cs typeface="Courier New" panose="02070309020205020404" pitchFamily="49" charset="0"/>
                  </a:rPr>
                  <a:t>wice</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SLURM_JOB_PARTITION: batch</a:t>
                </a:r>
              </a:p>
              <a:p>
                <a:r>
                  <a:rPr lang="en-US" sz="1600" dirty="0">
                    <a:latin typeface="Courier New" panose="02070309020205020404" pitchFamily="49" charset="0"/>
                    <a:cs typeface="Courier New" panose="02070309020205020404" pitchFamily="49" charset="0"/>
                  </a:rPr>
                  <a:t>SLURM_NNODES: 1</a:t>
                </a:r>
              </a:p>
              <a:p>
                <a:r>
                  <a:rPr lang="en-US" sz="1600" dirty="0">
                    <a:latin typeface="Courier New" panose="02070309020205020404" pitchFamily="49" charset="0"/>
                    <a:cs typeface="Courier New" panose="02070309020205020404" pitchFamily="49" charset="0"/>
                  </a:rPr>
                  <a:t>SLURM_NODELIST: m28c30n4</a:t>
                </a:r>
              </a:p>
              <a:p>
                <a:r>
                  <a:rPr lang="en-US" sz="1600" dirty="0">
                    <a:latin typeface="Courier New" panose="02070309020205020404" pitchFamily="49" charset="0"/>
                    <a:cs typeface="Courier New" panose="02070309020205020404" pitchFamily="49" charset="0"/>
                  </a:rPr>
                  <a:t>SLURM_JOB_CPUS_PER_NODE: 72</a:t>
                </a:r>
              </a:p>
              <a:p>
                <a:r>
                  <a:rPr lang="en-US" sz="1600" dirty="0">
                    <a:latin typeface="Courier New" panose="02070309020205020404" pitchFamily="49" charset="0"/>
                    <a:cs typeface="Courier New" panose="02070309020205020404" pitchFamily="49" charset="0"/>
                  </a:rPr>
                  <a:t>Date: Tue Jan 10 17:02:04 CET 2023</a:t>
                </a:r>
              </a:p>
              <a:p>
                <a:r>
                  <a:rPr lang="en-US" sz="1600" dirty="0" err="1">
                    <a:latin typeface="Courier New" panose="02070309020205020404" pitchFamily="49" charset="0"/>
                    <a:cs typeface="Courier New" panose="02070309020205020404" pitchFamily="49" charset="0"/>
                  </a:rPr>
                  <a:t>Walltime</a:t>
                </a:r>
                <a:r>
                  <a:rPr lang="en-US" sz="1600" dirty="0">
                    <a:latin typeface="Courier New" panose="02070309020205020404" pitchFamily="49" charset="0"/>
                    <a:cs typeface="Courier New" panose="02070309020205020404" pitchFamily="49" charset="0"/>
                  </a:rPr>
                  <a:t>: 00-01:00:00</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/apps/</a:t>
                </a:r>
                <a:r>
                  <a:rPr lang="en-US" sz="1600" dirty="0" err="1">
                    <a:latin typeface="Courier New" panose="02070309020205020404" pitchFamily="49" charset="0"/>
                    <a:cs typeface="Courier New" panose="02070309020205020404" pitchFamily="49" charset="0"/>
                  </a:rPr>
                  <a:t>leuven</a:t>
                </a:r>
                <a:r>
                  <a:rPr lang="en-US" sz="1600" dirty="0">
                    <a:latin typeface="Courier New" panose="02070309020205020404" pitchFamily="49" charset="0"/>
                    <a:cs typeface="Courier New" panose="02070309020205020404" pitchFamily="49" charset="0"/>
                  </a:rPr>
                  <a:t>/rocky8/</a:t>
                </a:r>
                <a:r>
                  <a:rPr lang="en-US" sz="1600" dirty="0" err="1">
                    <a:latin typeface="Courier New" panose="02070309020205020404" pitchFamily="49" charset="0"/>
                    <a:cs typeface="Courier New" panose="02070309020205020404" pitchFamily="49" charset="0"/>
                  </a:rPr>
                  <a:t>icelake</a:t>
                </a:r>
                <a:r>
                  <a:rPr lang="en-US" sz="1600" dirty="0">
                    <a:latin typeface="Courier New" panose="02070309020205020404" pitchFamily="49" charset="0"/>
                    <a:cs typeface="Courier New" panose="02070309020205020404" pitchFamily="49" charset="0"/>
                  </a:rPr>
                  <a:t>/2021a/</a:t>
                </a:r>
                <a:r>
                  <a:rPr lang="en-US" sz="1600" dirty="0" err="1">
                    <a:latin typeface="Courier New" panose="02070309020205020404" pitchFamily="49" charset="0"/>
                    <a:cs typeface="Courier New" panose="02070309020205020404" pitchFamily="49" charset="0"/>
                  </a:rPr>
                  <a:t>softwar</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e/intel-compilers/2021.2.0/compile</a:t>
                </a:r>
              </a:p>
              <a:p>
                <a:r>
                  <a:rPr lang="en-US" sz="1600" dirty="0">
                    <a:latin typeface="Courier New" panose="02070309020205020404" pitchFamily="49" charset="0"/>
                    <a:cs typeface="Courier New" panose="02070309020205020404" pitchFamily="49" charset="0"/>
                  </a:rPr>
                  <a:t>r/2021.2.0/</a:t>
                </a:r>
                <a:r>
                  <a:rPr lang="en-US" sz="1600" dirty="0" err="1">
                    <a:latin typeface="Courier New" panose="02070309020205020404" pitchFamily="49" charset="0"/>
                    <a:cs typeface="Courier New" panose="02070309020205020404" pitchFamily="49" charset="0"/>
                  </a:rPr>
                  <a:t>linux</a:t>
                </a:r>
                <a:r>
                  <a:rPr lang="en-US" sz="1600" dirty="0">
                    <a:latin typeface="Courier New" panose="02070309020205020404" pitchFamily="49" charset="0"/>
                    <a:cs typeface="Courier New" panose="02070309020205020404" pitchFamily="49" charset="0"/>
                  </a:rPr>
                  <a:t>/bin/intel64/</a:t>
                </a:r>
                <a:r>
                  <a:rPr lang="en-US" sz="1600" dirty="0" err="1">
                    <a:latin typeface="Courier New" panose="02070309020205020404" pitchFamily="49" charset="0"/>
                    <a:cs typeface="Courier New" panose="02070309020205020404" pitchFamily="49" charset="0"/>
                  </a:rPr>
                  <a:t>icc</a:t>
                </a:r>
                <a:endParaRPr lang="en-US" sz="1600" dirty="0">
                  <a:latin typeface="Courier New" panose="02070309020205020404" pitchFamily="49" charset="0"/>
                  <a:cs typeface="Courier New" panose="02070309020205020404" pitchFamily="49" charset="0"/>
                </a:endParaRPr>
              </a:p>
              <a:p>
                <a:r>
                  <a:rPr lang="en-US" sz="1600" dirty="0" err="1">
                    <a:solidFill>
                      <a:srgbClr val="FF0000"/>
                    </a:solidFill>
                    <a:latin typeface="Courier New" panose="02070309020205020404" pitchFamily="49" charset="0"/>
                    <a:cs typeface="Courier New" panose="02070309020205020404" pitchFamily="49" charset="0"/>
                  </a:rPr>
                  <a:t>cp</a:t>
                </a:r>
                <a:r>
                  <a:rPr lang="en-US" sz="1600" dirty="0">
                    <a:solidFill>
                      <a:srgbClr val="FF0000"/>
                    </a:solidFill>
                    <a:latin typeface="Courier New" panose="02070309020205020404" pitchFamily="49" charset="0"/>
                    <a:cs typeface="Courier New" panose="02070309020205020404" pitchFamily="49" charset="0"/>
                  </a:rPr>
                  <a:t>: cannot stat '/apps/</a:t>
                </a:r>
                <a:r>
                  <a:rPr lang="en-US" sz="1600" dirty="0" err="1">
                    <a:solidFill>
                      <a:srgbClr val="FF0000"/>
                    </a:solidFill>
                    <a:latin typeface="Courier New" panose="02070309020205020404" pitchFamily="49" charset="0"/>
                    <a:cs typeface="Courier New" panose="02070309020205020404" pitchFamily="49" charset="0"/>
                  </a:rPr>
                  <a:t>leuven</a:t>
                </a:r>
                <a:r>
                  <a:rPr lang="en-US" sz="1600" dirty="0">
                    <a:solidFill>
                      <a:srgbClr val="FF0000"/>
                    </a:solidFill>
                    <a:latin typeface="Courier New" panose="02070309020205020404" pitchFamily="49" charset="0"/>
                    <a:cs typeface="Courier New" panose="02070309020205020404" pitchFamily="49" charset="0"/>
                  </a:rPr>
                  <a:t>/</a:t>
                </a:r>
                <a:r>
                  <a:rPr lang="en-US" sz="1600" dirty="0" err="1">
                    <a:solidFill>
                      <a:srgbClr val="FF0000"/>
                    </a:solidFill>
                    <a:latin typeface="Courier New" panose="02070309020205020404" pitchFamily="49" charset="0"/>
                    <a:cs typeface="Courier New" panose="02070309020205020404" pitchFamily="49" charset="0"/>
                  </a:rPr>
                  <a:t>trai</a:t>
                </a:r>
                <a:endParaRPr lang="en-US" sz="1600" dirty="0">
                  <a:solidFill>
                    <a:srgbClr val="FF0000"/>
                  </a:solidFill>
                  <a:latin typeface="Courier New" panose="02070309020205020404" pitchFamily="49" charset="0"/>
                  <a:cs typeface="Courier New" panose="02070309020205020404" pitchFamily="49" charset="0"/>
                </a:endParaRPr>
              </a:p>
              <a:p>
                <a:r>
                  <a:rPr lang="en-US" sz="1600" dirty="0" err="1">
                    <a:solidFill>
                      <a:srgbClr val="FF0000"/>
                    </a:solidFill>
                    <a:latin typeface="Courier New" panose="02070309020205020404" pitchFamily="49" charset="0"/>
                    <a:cs typeface="Courier New" panose="02070309020205020404" pitchFamily="49" charset="0"/>
                  </a:rPr>
                  <a:t>ning</a:t>
                </a:r>
                <a:r>
                  <a:rPr lang="en-US" sz="1600" dirty="0">
                    <a:solidFill>
                      <a:srgbClr val="FF0000"/>
                    </a:solidFill>
                    <a:latin typeface="Courier New" panose="02070309020205020404" pitchFamily="49" charset="0"/>
                    <a:cs typeface="Courier New" panose="02070309020205020404" pitchFamily="49" charset="0"/>
                  </a:rPr>
                  <a:t>/test': No such file </a:t>
                </a:r>
                <a:r>
                  <a:rPr lang="en-US" sz="1600" dirty="0" err="1">
                    <a:solidFill>
                      <a:srgbClr val="FF0000"/>
                    </a:solidFill>
                    <a:latin typeface="Courier New" panose="02070309020205020404" pitchFamily="49" charset="0"/>
                    <a:cs typeface="Courier New" panose="02070309020205020404" pitchFamily="49" charset="0"/>
                  </a:rPr>
                  <a:t>ordirecto</a:t>
                </a:r>
                <a:endParaRPr lang="en-US" sz="1600" dirty="0">
                  <a:solidFill>
                    <a:srgbClr val="FF0000"/>
                  </a:solidFill>
                  <a:latin typeface="Courier New" panose="02070309020205020404" pitchFamily="49" charset="0"/>
                  <a:cs typeface="Courier New" panose="02070309020205020404" pitchFamily="49" charset="0"/>
                </a:endParaRPr>
              </a:p>
              <a:p>
                <a:r>
                  <a:rPr lang="en-US" sz="1600" dirty="0" err="1">
                    <a:solidFill>
                      <a:srgbClr val="FF0000"/>
                    </a:solidFill>
                    <a:latin typeface="Courier New" panose="02070309020205020404" pitchFamily="49" charset="0"/>
                    <a:cs typeface="Courier New" panose="02070309020205020404" pitchFamily="49" charset="0"/>
                  </a:rPr>
                  <a:t>ry</a:t>
                </a:r>
                <a:endParaRPr lang="en-US" sz="1600" dirty="0">
                  <a:solidFill>
                    <a:srgbClr val="FF0000"/>
                  </a:solidFill>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Hello World</a:t>
                </a:r>
              </a:p>
              <a:p>
                <a:endParaRPr lang="en-US" sz="1600" dirty="0">
                  <a:latin typeface="Courier New" panose="02070309020205020404" pitchFamily="49" charset="0"/>
                  <a:cs typeface="Courier New" panose="02070309020205020404" pitchFamily="49" charset="0"/>
                </a:endParaRPr>
              </a:p>
            </p:txBody>
          </p:sp>
          <p:sp>
            <p:nvSpPr>
              <p:cNvPr id="26" name="Rectangle 25"/>
              <p:cNvSpPr/>
              <p:nvPr/>
            </p:nvSpPr>
            <p:spPr>
              <a:xfrm>
                <a:off x="8219802"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 file</a:t>
                </a:r>
                <a:endParaRPr lang="nl-BE" dirty="0"/>
              </a:p>
            </p:txBody>
          </p:sp>
        </p:grpSp>
        <p:grpSp>
          <p:nvGrpSpPr>
            <p:cNvPr id="9" name="Group 8"/>
            <p:cNvGrpSpPr/>
            <p:nvPr/>
          </p:nvGrpSpPr>
          <p:grpSpPr>
            <a:xfrm>
              <a:off x="10056440" y="637500"/>
              <a:ext cx="1507802" cy="2658064"/>
              <a:chOff x="9765734" y="721629"/>
              <a:chExt cx="1514842" cy="720080"/>
            </a:xfrm>
          </p:grpSpPr>
          <p:sp>
            <p:nvSpPr>
              <p:cNvPr id="3" name="Rectangle 2"/>
              <p:cNvSpPr/>
              <p:nvPr/>
            </p:nvSpPr>
            <p:spPr>
              <a:xfrm>
                <a:off x="9984432" y="970669"/>
                <a:ext cx="1296144" cy="234087"/>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Resource summary</a:t>
                </a:r>
                <a:endParaRPr lang="nl-BE" dirty="0"/>
              </a:p>
            </p:txBody>
          </p:sp>
          <p:cxnSp>
            <p:nvCxnSpPr>
              <p:cNvPr id="5" name="Straight Connector 4"/>
              <p:cNvCxnSpPr>
                <a:stCxn id="3" idx="1"/>
              </p:cNvCxnSpPr>
              <p:nvPr/>
            </p:nvCxnSpPr>
            <p:spPr>
              <a:xfrm flipH="1">
                <a:off x="9772774" y="1087712"/>
                <a:ext cx="211658" cy="1028"/>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9765734" y="721629"/>
                <a:ext cx="0" cy="72008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10056440" y="3513111"/>
              <a:ext cx="1512168" cy="1788097"/>
              <a:chOff x="9768408" y="839388"/>
              <a:chExt cx="1512168" cy="548640"/>
            </a:xfrm>
          </p:grpSpPr>
          <p:sp>
            <p:nvSpPr>
              <p:cNvPr id="28" name="Rectangle 27"/>
              <p:cNvSpPr/>
              <p:nvPr/>
            </p:nvSpPr>
            <p:spPr>
              <a:xfrm>
                <a:off x="9984432" y="1021716"/>
                <a:ext cx="1296144" cy="133774"/>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cxnSp>
            <p:nvCxnSpPr>
              <p:cNvPr id="29" name="Straight Connector 28"/>
              <p:cNvCxnSpPr>
                <a:stCxn id="28" idx="1"/>
              </p:cNvCxnSpPr>
              <p:nvPr/>
            </p:nvCxnSpPr>
            <p:spPr>
              <a:xfrm flipH="1">
                <a:off x="9768408" y="1088603"/>
                <a:ext cx="216024" cy="137"/>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772674" y="839388"/>
                <a:ext cx="0" cy="54864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sp>
        <p:nvSpPr>
          <p:cNvPr id="7" name="Slide Number Placeholder 6"/>
          <p:cNvSpPr>
            <a:spLocks noGrp="1"/>
          </p:cNvSpPr>
          <p:nvPr>
            <p:ph type="sldNum" sz="quarter" idx="12"/>
          </p:nvPr>
        </p:nvSpPr>
        <p:spPr/>
        <p:txBody>
          <a:bodyPr/>
          <a:lstStyle/>
          <a:p>
            <a:fld id="{F35D8031-C8E5-48F8-A3B6-81643B27A3AF}" type="slidenum">
              <a:rPr lang="nl-BE" smtClean="0"/>
              <a:pPr/>
              <a:t>89</a:t>
            </a:fld>
            <a:endParaRPr lang="nl-BE" dirty="0"/>
          </a:p>
        </p:txBody>
      </p:sp>
      <p:sp>
        <p:nvSpPr>
          <p:cNvPr id="2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Output files</a:t>
            </a:r>
          </a:p>
        </p:txBody>
      </p:sp>
    </p:spTree>
    <p:extLst>
      <p:ext uri="{BB962C8B-B14F-4D97-AF65-F5344CB8AC3E}">
        <p14:creationId xmlns:p14="http://schemas.microsoft.com/office/powerpoint/2010/main" val="2123188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08787A-BC50-7621-B508-C18B0B052BEA}"/>
              </a:ext>
            </a:extLst>
          </p:cNvPr>
          <p:cNvPicPr>
            <a:picLocks noChangeAspect="1"/>
          </p:cNvPicPr>
          <p:nvPr/>
        </p:nvPicPr>
        <p:blipFill>
          <a:blip r:embed="rId2"/>
          <a:stretch>
            <a:fillRect/>
          </a:stretch>
        </p:blipFill>
        <p:spPr>
          <a:xfrm>
            <a:off x="1343472" y="166328"/>
            <a:ext cx="9703090" cy="6116801"/>
          </a:xfrm>
          <a:prstGeom prst="rect">
            <a:avLst/>
          </a:prstGeom>
        </p:spPr>
      </p:pic>
      <p:sp>
        <p:nvSpPr>
          <p:cNvPr id="4"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a:t>
            </a:fld>
            <a:endParaRPr lang="nl-BE" sz="900" dirty="0">
              <a:solidFill>
                <a:schemeClr val="bg1"/>
              </a:solidFill>
            </a:endParaRPr>
          </a:p>
        </p:txBody>
      </p:sp>
    </p:spTree>
    <p:extLst>
      <p:ext uri="{BB962C8B-B14F-4D97-AF65-F5344CB8AC3E}">
        <p14:creationId xmlns:p14="http://schemas.microsoft.com/office/powerpoint/2010/main" val="15067412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90</a:t>
            </a:fld>
            <a:endParaRPr lang="nl-BE" dirty="0"/>
          </a:p>
        </p:txBody>
      </p:sp>
      <p:sp>
        <p:nvSpPr>
          <p:cNvPr id="16" name="TextBox 15"/>
          <p:cNvSpPr txBox="1"/>
          <p:nvPr/>
        </p:nvSpPr>
        <p:spPr>
          <a:xfrm>
            <a:off x="623392" y="1211685"/>
            <a:ext cx="11233249" cy="3693319"/>
          </a:xfrm>
          <a:prstGeom prst="rect">
            <a:avLst/>
          </a:prstGeom>
          <a:noFill/>
          <a:ln w="19050">
            <a:solidFill>
              <a:schemeClr val="accent5"/>
            </a:solid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scontrol</a:t>
            </a:r>
            <a:r>
              <a:rPr lang="en-US" dirty="0">
                <a:latin typeface="Courier New" panose="02070309020205020404" pitchFamily="49" charset="0"/>
                <a:cs typeface="Courier New" panose="02070309020205020404" pitchFamily="49" charset="0"/>
              </a:rPr>
              <a:t> show job --clusters=</a:t>
            </a:r>
            <a:r>
              <a:rPr lang="en-US" dirty="0" err="1">
                <a:latin typeface="Courier New" panose="02070309020205020404" pitchFamily="49" charset="0"/>
                <a:cs typeface="Courier New" panose="02070309020205020404" pitchFamily="49" charset="0"/>
              </a:rPr>
              <a:t>wice</a:t>
            </a:r>
            <a:r>
              <a:rPr lang="en-US" dirty="0">
                <a:latin typeface="Courier New" panose="02070309020205020404" pitchFamily="49" charset="0"/>
                <a:cs typeface="Courier New" panose="02070309020205020404" pitchFamily="49" charset="0"/>
              </a:rPr>
              <a:t> 60049330</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JobId</a:t>
            </a:r>
            <a:r>
              <a:rPr lang="en-US" dirty="0">
                <a:latin typeface="Courier New" panose="02070309020205020404" pitchFamily="49" charset="0"/>
                <a:cs typeface="Courier New" panose="02070309020205020404" pitchFamily="49" charset="0"/>
              </a:rPr>
              <a:t>=60049330 </a:t>
            </a:r>
            <a:r>
              <a:rPr lang="en-US" dirty="0" err="1">
                <a:latin typeface="Courier New" panose="02070309020205020404" pitchFamily="49" charset="0"/>
                <a:cs typeface="Courier New" panose="02070309020205020404" pitchFamily="49" charset="0"/>
              </a:rPr>
              <a:t>JobName</a:t>
            </a:r>
            <a:r>
              <a:rPr lang="en-US" dirty="0">
                <a:latin typeface="Courier New" panose="02070309020205020404" pitchFamily="49" charset="0"/>
                <a:cs typeface="Courier New" panose="02070309020205020404" pitchFamily="49" charset="0"/>
              </a:rPr>
              <a:t>=f70.slurm</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UserId</a:t>
            </a:r>
            <a:r>
              <a:rPr lang="en-US" dirty="0">
                <a:latin typeface="Courier New" panose="02070309020205020404" pitchFamily="49" charset="0"/>
                <a:cs typeface="Courier New" panose="02070309020205020404" pitchFamily="49" charset="0"/>
              </a:rPr>
              <a:t>=vsc3…(253…) </a:t>
            </a:r>
            <a:r>
              <a:rPr lang="en-US" dirty="0" err="1">
                <a:latin typeface="Courier New" panose="02070309020205020404" pitchFamily="49" charset="0"/>
                <a:cs typeface="Courier New" panose="02070309020205020404" pitchFamily="49" charset="0"/>
              </a:rPr>
              <a:t>GroupId</a:t>
            </a:r>
            <a:r>
              <a:rPr lang="en-US" dirty="0">
                <a:latin typeface="Courier New" panose="02070309020205020404" pitchFamily="49" charset="0"/>
                <a:cs typeface="Courier New" panose="02070309020205020404" pitchFamily="49" charset="0"/>
              </a:rPr>
              <a:t>=vsc3…(253…)</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Account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lp_my_project</a:t>
            </a:r>
            <a:r>
              <a:rPr lang="en-US" dirty="0">
                <a:latin typeface="Courier New" panose="02070309020205020404" pitchFamily="49" charset="0"/>
                <a:cs typeface="Courier New" panose="02070309020205020404" pitchFamily="49" charset="0"/>
              </a:rPr>
              <a:t> QOS=</a:t>
            </a:r>
            <a:r>
              <a:rPr lang="en-US" dirty="0" err="1">
                <a:latin typeface="Courier New" panose="02070309020205020404" pitchFamily="49" charset="0"/>
                <a:cs typeface="Courier New" panose="02070309020205020404" pitchFamily="49" charset="0"/>
              </a:rPr>
              <a:t>lp_my_project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JobState</a:t>
            </a:r>
            <a:r>
              <a:rPr lang="en-US" dirty="0">
                <a:latin typeface="Courier New" panose="02070309020205020404" pitchFamily="49" charset="0"/>
                <a:cs typeface="Courier New" panose="02070309020205020404" pitchFamily="49" charset="0"/>
              </a:rPr>
              <a:t>=PENDING </a:t>
            </a:r>
            <a:r>
              <a:rPr lang="en-US" b="1" dirty="0">
                <a:latin typeface="Courier New" panose="02070309020205020404" pitchFamily="49" charset="0"/>
                <a:cs typeface="Courier New" panose="02070309020205020404" pitchFamily="49" charset="0"/>
              </a:rPr>
              <a:t>Reason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QOSGrpBillingMinutes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SubmitTime</a:t>
            </a:r>
            <a:r>
              <a:rPr lang="en-US" dirty="0">
                <a:latin typeface="Courier New" panose="02070309020205020404" pitchFamily="49" charset="0"/>
                <a:cs typeface="Courier New" panose="02070309020205020404" pitchFamily="49" charset="0"/>
              </a:rPr>
              <a:t>=2023-02-16T00:24:58 </a:t>
            </a:r>
            <a:r>
              <a:rPr lang="en-US" dirty="0" err="1">
                <a:latin typeface="Courier New" panose="02070309020205020404" pitchFamily="49" charset="0"/>
                <a:cs typeface="Courier New" panose="02070309020205020404" pitchFamily="49" charset="0"/>
              </a:rPr>
              <a:t>EligibleTime</a:t>
            </a:r>
            <a:r>
              <a:rPr lang="en-US" dirty="0">
                <a:latin typeface="Courier New" panose="02070309020205020404" pitchFamily="49" charset="0"/>
                <a:cs typeface="Courier New" panose="02070309020205020404" pitchFamily="49" charset="0"/>
              </a:rPr>
              <a:t>=2023-02-16T00:24:58</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Partition=batch </a:t>
            </a:r>
            <a:r>
              <a:rPr lang="en-US" dirty="0" err="1">
                <a:latin typeface="Courier New" panose="02070309020205020404" pitchFamily="49" charset="0"/>
                <a:cs typeface="Courier New" panose="02070309020205020404" pitchFamily="49" charset="0"/>
              </a:rPr>
              <a:t>NodeList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NumNodes</a:t>
            </a:r>
            <a:r>
              <a:rPr lang="en-US" dirty="0">
                <a:latin typeface="Courier New" panose="02070309020205020404" pitchFamily="49" charset="0"/>
                <a:cs typeface="Courier New" panose="02070309020205020404" pitchFamily="49" charset="0"/>
              </a:rPr>
              <a:t>=4-4 </a:t>
            </a:r>
            <a:r>
              <a:rPr lang="en-US" dirty="0" err="1">
                <a:latin typeface="Courier New" panose="02070309020205020404" pitchFamily="49" charset="0"/>
                <a:cs typeface="Courier New" panose="02070309020205020404" pitchFamily="49" charset="0"/>
              </a:rPr>
              <a:t>NumCPUs</a:t>
            </a:r>
            <a:r>
              <a:rPr lang="en-US" dirty="0">
                <a:latin typeface="Courier New" panose="02070309020205020404" pitchFamily="49" charset="0"/>
                <a:cs typeface="Courier New" panose="02070309020205020404" pitchFamily="49" charset="0"/>
              </a:rPr>
              <a:t>=288 </a:t>
            </a:r>
            <a:r>
              <a:rPr lang="en-US" dirty="0" err="1">
                <a:latin typeface="Courier New" panose="02070309020205020404" pitchFamily="49" charset="0"/>
                <a:cs typeface="Courier New" panose="02070309020205020404" pitchFamily="49" charset="0"/>
              </a:rPr>
              <a:t>NumTasks</a:t>
            </a:r>
            <a:r>
              <a:rPr lang="en-US" dirty="0">
                <a:latin typeface="Courier New" panose="02070309020205020404" pitchFamily="49" charset="0"/>
                <a:cs typeface="Courier New" panose="02070309020205020404" pitchFamily="49" charset="0"/>
              </a:rPr>
              <a:t>=288 CPUs/Task=1</a:t>
            </a:r>
          </a:p>
          <a:p>
            <a:r>
              <a:rPr lang="en-US" dirty="0">
                <a:latin typeface="Courier New" panose="02070309020205020404" pitchFamily="49" charset="0"/>
                <a:cs typeface="Courier New" panose="02070309020205020404" pitchFamily="49" charset="0"/>
              </a:rPr>
              <a:t>   TRES=</a:t>
            </a:r>
            <a:r>
              <a:rPr lang="en-US" dirty="0" err="1">
                <a:latin typeface="Courier New" panose="02070309020205020404" pitchFamily="49" charset="0"/>
                <a:cs typeface="Courier New" panose="02070309020205020404" pitchFamily="49" charset="0"/>
              </a:rPr>
              <a:t>cpu</a:t>
            </a:r>
            <a:r>
              <a:rPr lang="en-US" dirty="0">
                <a:latin typeface="Courier New" panose="02070309020205020404" pitchFamily="49" charset="0"/>
                <a:cs typeface="Courier New" panose="02070309020205020404" pitchFamily="49" charset="0"/>
              </a:rPr>
              <a:t>=288,mem=979200M,node=4,billing=733</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MinCPUsNode</a:t>
            </a:r>
            <a:r>
              <a:rPr lang="en-US" dirty="0">
                <a:latin typeface="Courier New" panose="02070309020205020404" pitchFamily="49" charset="0"/>
                <a:cs typeface="Courier New" panose="02070309020205020404" pitchFamily="49" charset="0"/>
              </a:rPr>
              <a:t>=72 </a:t>
            </a:r>
            <a:r>
              <a:rPr lang="en-US" dirty="0" err="1">
                <a:latin typeface="Courier New" panose="02070309020205020404" pitchFamily="49" charset="0"/>
                <a:cs typeface="Courier New" panose="02070309020205020404" pitchFamily="49" charset="0"/>
              </a:rPr>
              <a:t>MinMemoryCPU</a:t>
            </a:r>
            <a:r>
              <a:rPr lang="en-US" dirty="0">
                <a:latin typeface="Courier New" panose="02070309020205020404" pitchFamily="49" charset="0"/>
                <a:cs typeface="Courier New" panose="02070309020205020404" pitchFamily="49" charset="0"/>
              </a:rPr>
              <a:t>=3400M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WorkDir</a:t>
            </a:r>
            <a:r>
              <a:rPr lang="en-US" dirty="0">
                <a:latin typeface="Courier New" panose="02070309020205020404" pitchFamily="49" charset="0"/>
                <a:cs typeface="Courier New" panose="02070309020205020404" pitchFamily="49" charset="0"/>
              </a:rPr>
              <a:t>=/vsc-hard-mounts/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-data/3../vsc3…/</a:t>
            </a:r>
            <a:r>
              <a:rPr lang="en-US" dirty="0" err="1">
                <a:latin typeface="Courier New" panose="02070309020205020404" pitchFamily="49" charset="0"/>
                <a:cs typeface="Courier New" panose="02070309020205020404" pitchFamily="49" charset="0"/>
              </a:rPr>
              <a:t>Odonate_SOM</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StdErr</a:t>
            </a:r>
            <a:r>
              <a:rPr lang="en-US" dirty="0">
                <a:latin typeface="Courier New" panose="02070309020205020404" pitchFamily="49" charset="0"/>
                <a:cs typeface="Courier New" panose="02070309020205020404" pitchFamily="49" charset="0"/>
              </a:rPr>
              <a:t>=/vsc-hard-mounts/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-data/3../vsc3…/</a:t>
            </a:r>
            <a:r>
              <a:rPr lang="en-US" dirty="0" err="1">
                <a:latin typeface="Courier New" panose="02070309020205020404" pitchFamily="49" charset="0"/>
                <a:cs typeface="Courier New" panose="02070309020205020404" pitchFamily="49" charset="0"/>
              </a:rPr>
              <a:t>Odonate_SOM</a:t>
            </a:r>
            <a:r>
              <a:rPr lang="en-US" dirty="0">
                <a:latin typeface="Courier New" panose="02070309020205020404" pitchFamily="49" charset="0"/>
                <a:cs typeface="Courier New" panose="02070309020205020404" pitchFamily="49" charset="0"/>
              </a:rPr>
              <a:t>/slurm-60049330.out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StdIn</a:t>
            </a:r>
            <a:r>
              <a:rPr lang="en-US" dirty="0">
                <a:latin typeface="Courier New" panose="02070309020205020404" pitchFamily="49" charset="0"/>
                <a:cs typeface="Courier New" panose="02070309020205020404" pitchFamily="49" charset="0"/>
              </a:rPr>
              <a:t>=/dev/null</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StdOut</a:t>
            </a:r>
            <a:r>
              <a:rPr lang="en-US" dirty="0">
                <a:latin typeface="Courier New" panose="02070309020205020404" pitchFamily="49" charset="0"/>
                <a:cs typeface="Courier New" panose="02070309020205020404" pitchFamily="49" charset="0"/>
              </a:rPr>
              <a:t>=/vsc-hard-mounts/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-data/3../vsc3…/</a:t>
            </a:r>
            <a:r>
              <a:rPr lang="en-US" dirty="0" err="1">
                <a:latin typeface="Courier New" panose="02070309020205020404" pitchFamily="49" charset="0"/>
                <a:cs typeface="Courier New" panose="02070309020205020404" pitchFamily="49" charset="0"/>
              </a:rPr>
              <a:t>Odonate_SOM</a:t>
            </a:r>
            <a:r>
              <a:rPr lang="en-US" dirty="0">
                <a:latin typeface="Courier New" panose="02070309020205020404" pitchFamily="49" charset="0"/>
                <a:cs typeface="Courier New" panose="02070309020205020404" pitchFamily="49" charset="0"/>
              </a:rPr>
              <a:t>/slurm-60049330.out</a:t>
            </a:r>
          </a:p>
        </p:txBody>
      </p:sp>
      <p:sp>
        <p:nvSpPr>
          <p:cNvPr id="17" name="Rectangle 16"/>
          <p:cNvSpPr/>
          <p:nvPr/>
        </p:nvSpPr>
        <p:spPr>
          <a:xfrm>
            <a:off x="9959147" y="836712"/>
            <a:ext cx="1897494"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nvGrpSpPr>
          <p:cNvPr id="5" name="Group 4">
            <a:extLst>
              <a:ext uri="{FF2B5EF4-FFF2-40B4-BE49-F238E27FC236}">
                <a16:creationId xmlns:a16="http://schemas.microsoft.com/office/drawing/2014/main" id="{C35AB45D-F61D-A5D4-2B22-B2B0B3BB633D}"/>
              </a:ext>
            </a:extLst>
          </p:cNvPr>
          <p:cNvGrpSpPr/>
          <p:nvPr/>
        </p:nvGrpSpPr>
        <p:grpSpPr>
          <a:xfrm>
            <a:off x="623392" y="5067857"/>
            <a:ext cx="11233249" cy="1025439"/>
            <a:chOff x="623392" y="5067857"/>
            <a:chExt cx="11233249" cy="1025439"/>
          </a:xfrm>
        </p:grpSpPr>
        <p:sp>
          <p:nvSpPr>
            <p:cNvPr id="3" name="TextBox 2">
              <a:extLst>
                <a:ext uri="{FF2B5EF4-FFF2-40B4-BE49-F238E27FC236}">
                  <a16:creationId xmlns:a16="http://schemas.microsoft.com/office/drawing/2014/main" id="{F55797C3-543B-EA74-F179-CA8D2B7E5997}"/>
                </a:ext>
              </a:extLst>
            </p:cNvPr>
            <p:cNvSpPr txBox="1"/>
            <p:nvPr/>
          </p:nvSpPr>
          <p:spPr>
            <a:xfrm>
              <a:off x="623392" y="5446965"/>
              <a:ext cx="11233249" cy="646331"/>
            </a:xfrm>
            <a:prstGeom prst="rect">
              <a:avLst/>
            </a:prstGeom>
            <a:noFill/>
            <a:ln w="19050">
              <a:solidFill>
                <a:schemeClr val="accent5"/>
              </a:solidFill>
            </a:ln>
          </p:spPr>
          <p:txBody>
            <a:bodyPr wrap="square" rtlCol="0">
              <a:spAutoFit/>
            </a:bodyPr>
            <a:lstStyle/>
            <a:p>
              <a:r>
                <a:rPr lang="en-US" dirty="0">
                  <a:cs typeface="Courier New" panose="02070309020205020404" pitchFamily="49" charset="0"/>
                </a:rPr>
                <a:t>Why does my job remain in a pending state?</a:t>
              </a:r>
              <a:br>
                <a:rPr lang="en-US" dirty="0">
                  <a:cs typeface="Courier New" panose="02070309020205020404" pitchFamily="49" charset="0"/>
                </a:rPr>
              </a:br>
              <a:r>
                <a:rPr lang="en-US" dirty="0">
                  <a:cs typeface="Courier New" panose="02070309020205020404" pitchFamily="49" charset="0"/>
                </a:rPr>
                <a:t>Check out the “Reason” on </a:t>
              </a:r>
              <a:r>
                <a:rPr lang="en-US" dirty="0" err="1">
                  <a:cs typeface="Courier New" panose="02070309020205020404" pitchFamily="49" charset="0"/>
                </a:rPr>
                <a:t>Slurm</a:t>
              </a:r>
              <a:r>
                <a:rPr lang="en-US" dirty="0">
                  <a:cs typeface="Courier New" panose="02070309020205020404" pitchFamily="49" charset="0"/>
                </a:rPr>
                <a:t> docs: </a:t>
              </a:r>
              <a:r>
                <a:rPr lang="en-US" dirty="0">
                  <a:cs typeface="Courier New" panose="02070309020205020404" pitchFamily="49" charset="0"/>
                  <a:hlinkClick r:id="rId2"/>
                </a:rPr>
                <a:t>https://slurm.schedmd.com/resource_limits.html</a:t>
              </a:r>
              <a:r>
                <a:rPr lang="en-US" dirty="0">
                  <a:cs typeface="Courier New" panose="02070309020205020404" pitchFamily="49" charset="0"/>
                </a:rPr>
                <a:t> </a:t>
              </a:r>
            </a:p>
          </p:txBody>
        </p:sp>
        <p:sp>
          <p:nvSpPr>
            <p:cNvPr id="4" name="Rectangle 3">
              <a:extLst>
                <a:ext uri="{FF2B5EF4-FFF2-40B4-BE49-F238E27FC236}">
                  <a16:creationId xmlns:a16="http://schemas.microsoft.com/office/drawing/2014/main" id="{80C3FBB1-3423-C5B6-83E6-09648264FF3A}"/>
                </a:ext>
              </a:extLst>
            </p:cNvPr>
            <p:cNvSpPr/>
            <p:nvPr/>
          </p:nvSpPr>
          <p:spPr>
            <a:xfrm>
              <a:off x="9959147" y="5067857"/>
              <a:ext cx="1897494"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Diagnosis</a:t>
              </a:r>
              <a:endParaRPr lang="nl-BE" dirty="0"/>
            </a:p>
          </p:txBody>
        </p:sp>
      </p:grpSp>
      <p:sp>
        <p:nvSpPr>
          <p:cNvPr id="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Job monitoring</a:t>
            </a:r>
          </a:p>
        </p:txBody>
      </p:sp>
    </p:spTree>
    <p:extLst>
      <p:ext uri="{BB962C8B-B14F-4D97-AF65-F5344CB8AC3E}">
        <p14:creationId xmlns:p14="http://schemas.microsoft.com/office/powerpoint/2010/main" val="133516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idx="1"/>
          </p:nvPr>
        </p:nvSpPr>
        <p:spPr>
          <a:xfrm>
            <a:off x="543493" y="1988840"/>
            <a:ext cx="5293467" cy="1281211"/>
          </a:xfrm>
          <a:ln w="19050">
            <a:solidFill>
              <a:schemeClr val="accent5"/>
            </a:solidFill>
          </a:ln>
        </p:spPr>
        <p:txBody>
          <a:bodyPr anchor="ctr"/>
          <a:lstStyle/>
          <a:p>
            <a:pPr marL="0" indent="0">
              <a:buNone/>
            </a:pPr>
            <a:r>
              <a:rPr lang="en-US" altLang="en-US" sz="2000" dirty="0">
                <a:latin typeface="Courier New" panose="02070309020205020404" pitchFamily="49" charset="0"/>
                <a:cs typeface="Courier New" panose="02070309020205020404" pitchFamily="49" charset="0"/>
              </a:rPr>
              <a:t>#SBATCH --partition=</a:t>
            </a:r>
            <a:r>
              <a:rPr lang="en-US" altLang="en-US" sz="2000" dirty="0" err="1">
                <a:latin typeface="Courier New" panose="02070309020205020404" pitchFamily="49" charset="0"/>
                <a:cs typeface="Courier New" panose="02070309020205020404" pitchFamily="49" charset="0"/>
              </a:rPr>
              <a:t>gpu</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--nodes=1</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a:t>
            </a:r>
            <a:r>
              <a:rPr lang="en-US" altLang="en-US" sz="2000" dirty="0" err="1">
                <a:latin typeface="Courier New" panose="02070309020205020404" pitchFamily="49" charset="0"/>
                <a:cs typeface="Courier New" panose="02070309020205020404" pitchFamily="49" charset="0"/>
              </a:rPr>
              <a:t>ntasks</a:t>
            </a:r>
            <a:r>
              <a:rPr lang="en-US" altLang="en-US" sz="2000" dirty="0">
                <a:latin typeface="Courier New" panose="02070309020205020404" pitchFamily="49" charset="0"/>
                <a:cs typeface="Courier New" panose="02070309020205020404" pitchFamily="49" charset="0"/>
              </a:rPr>
              <a:t>=18</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a:t>
            </a:r>
            <a:r>
              <a:rPr lang="en-US" altLang="en-US" sz="2000" dirty="0" err="1">
                <a:latin typeface="Courier New" panose="02070309020205020404" pitchFamily="49" charset="0"/>
                <a:cs typeface="Courier New" panose="02070309020205020404" pitchFamily="49" charset="0"/>
              </a:rPr>
              <a:t>gpus</a:t>
            </a:r>
            <a:r>
              <a:rPr lang="en-US" altLang="en-US" sz="2000" dirty="0">
                <a:latin typeface="Courier New" panose="02070309020205020404" pitchFamily="49" charset="0"/>
                <a:cs typeface="Courier New" panose="02070309020205020404" pitchFamily="49" charset="0"/>
              </a:rPr>
              <a:t>-per-node=1</a:t>
            </a:r>
          </a:p>
        </p:txBody>
      </p:sp>
      <p:sp>
        <p:nvSpPr>
          <p:cNvPr id="4" name="Rectangle 3">
            <a:extLst>
              <a:ext uri="{FF2B5EF4-FFF2-40B4-BE49-F238E27FC236}">
                <a16:creationId xmlns:a16="http://schemas.microsoft.com/office/drawing/2014/main" id="{72381A4B-F932-412A-802A-C2C6BDA6B15E}"/>
              </a:ext>
            </a:extLst>
          </p:cNvPr>
          <p:cNvSpPr/>
          <p:nvPr/>
        </p:nvSpPr>
        <p:spPr>
          <a:xfrm>
            <a:off x="4008841" y="1685875"/>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GPU</a:t>
            </a:r>
          </a:p>
        </p:txBody>
      </p:sp>
      <p:sp>
        <p:nvSpPr>
          <p:cNvPr id="41" name="Rectangle 3">
            <a:extLst>
              <a:ext uri="{FF2B5EF4-FFF2-40B4-BE49-F238E27FC236}">
                <a16:creationId xmlns:a16="http://schemas.microsoft.com/office/drawing/2014/main" id="{9FD2ED5F-EE6F-4CD2-8FC6-61DEBA3A9ECB}"/>
              </a:ext>
            </a:extLst>
          </p:cNvPr>
          <p:cNvSpPr txBox="1">
            <a:spLocks noChangeArrowheads="1"/>
          </p:cNvSpPr>
          <p:nvPr/>
        </p:nvSpPr>
        <p:spPr>
          <a:xfrm>
            <a:off x="6347151" y="1988840"/>
            <a:ext cx="5293467" cy="1281211"/>
          </a:xfrm>
          <a:prstGeom prst="rect">
            <a:avLst/>
          </a:prstGeom>
          <a:ln w="19050">
            <a:solidFill>
              <a:schemeClr val="accent5"/>
            </a:solidFill>
          </a:ln>
        </p:spPr>
        <p:txBody>
          <a:bodyPr vert="horz" lIns="0" tIns="0" rIns="0" bIns="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en-US" sz="2000" dirty="0">
                <a:latin typeface="Courier New" panose="02070309020205020404" pitchFamily="49" charset="0"/>
                <a:cs typeface="Courier New" panose="02070309020205020404" pitchFamily="49" charset="0"/>
              </a:rPr>
              <a:t>#SBATCH --partition=</a:t>
            </a:r>
            <a:r>
              <a:rPr lang="en-US" altLang="en-US" sz="2000" dirty="0" err="1">
                <a:latin typeface="Courier New" panose="02070309020205020404" pitchFamily="49" charset="0"/>
                <a:cs typeface="Courier New" panose="02070309020205020404" pitchFamily="49" charset="0"/>
              </a:rPr>
              <a:t>bigmem</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--nodes=1</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--tasks-per-node=72</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--mem-per-</a:t>
            </a:r>
            <a:r>
              <a:rPr lang="en-US" altLang="en-US" sz="2000" dirty="0" err="1">
                <a:latin typeface="Courier New" panose="02070309020205020404" pitchFamily="49" charset="0"/>
                <a:cs typeface="Courier New" panose="02070309020205020404" pitchFamily="49" charset="0"/>
              </a:rPr>
              <a:t>cpu</a:t>
            </a:r>
            <a:r>
              <a:rPr lang="en-US" altLang="en-US" sz="2000" dirty="0">
                <a:latin typeface="Courier New" panose="02070309020205020404" pitchFamily="49" charset="0"/>
                <a:cs typeface="Courier New" panose="02070309020205020404" pitchFamily="49" charset="0"/>
              </a:rPr>
              <a:t>=28000M</a:t>
            </a:r>
          </a:p>
        </p:txBody>
      </p:sp>
      <p:sp>
        <p:nvSpPr>
          <p:cNvPr id="42" name="Rectangle 41">
            <a:extLst>
              <a:ext uri="{FF2B5EF4-FFF2-40B4-BE49-F238E27FC236}">
                <a16:creationId xmlns:a16="http://schemas.microsoft.com/office/drawing/2014/main" id="{4E917B62-B733-4070-B91F-049293052A15}"/>
              </a:ext>
            </a:extLst>
          </p:cNvPr>
          <p:cNvSpPr/>
          <p:nvPr/>
        </p:nvSpPr>
        <p:spPr>
          <a:xfrm>
            <a:off x="9812499" y="1685875"/>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Big memory</a:t>
            </a:r>
          </a:p>
        </p:txBody>
      </p:sp>
      <p:sp>
        <p:nvSpPr>
          <p:cNvPr id="6" name="Slide Number Placeholder 5"/>
          <p:cNvSpPr>
            <a:spLocks noGrp="1"/>
          </p:cNvSpPr>
          <p:nvPr>
            <p:ph type="sldNum" sz="quarter" idx="12"/>
          </p:nvPr>
        </p:nvSpPr>
        <p:spPr/>
        <p:txBody>
          <a:bodyPr/>
          <a:lstStyle/>
          <a:p>
            <a:fld id="{F35D8031-C8E5-48F8-A3B6-81643B27A3AF}" type="slidenum">
              <a:rPr lang="nl-BE" smtClean="0"/>
              <a:pPr/>
              <a:t>91</a:t>
            </a:fld>
            <a:endParaRPr lang="nl-BE" dirty="0"/>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Other </a:t>
            </a:r>
            <a:r>
              <a:rPr lang="en-US" altLang="en-US" sz="3200" dirty="0" err="1"/>
              <a:t>wICE</a:t>
            </a:r>
            <a:r>
              <a:rPr lang="en-US" altLang="en-US" sz="3200" dirty="0"/>
              <a:t> partitions</a:t>
            </a:r>
          </a:p>
        </p:txBody>
      </p:sp>
    </p:spTree>
    <p:extLst>
      <p:ext uri="{BB962C8B-B14F-4D97-AF65-F5344CB8AC3E}">
        <p14:creationId xmlns:p14="http://schemas.microsoft.com/office/powerpoint/2010/main" val="3833250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nimBg="1"/>
      <p:bldP spid="4" grpId="0" animBg="1"/>
      <p:bldP spid="41" grpId="0" animBg="1"/>
      <p:bldP spid="42"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92</a:t>
            </a:fld>
            <a:endParaRPr lang="nl-BE" dirty="0"/>
          </a:p>
        </p:txBody>
      </p:sp>
      <p:sp>
        <p:nvSpPr>
          <p:cNvPr id="38915" name="Rectangle 3"/>
          <p:cNvSpPr>
            <a:spLocks noGrp="1" noChangeArrowheads="1"/>
          </p:cNvSpPr>
          <p:nvPr>
            <p:ph idx="1"/>
          </p:nvPr>
        </p:nvSpPr>
        <p:spPr>
          <a:xfrm>
            <a:off x="620704" y="4734517"/>
            <a:ext cx="10693036" cy="1224136"/>
          </a:xfrm>
          <a:ln w="25400">
            <a:solidFill>
              <a:schemeClr val="accent5"/>
            </a:solidFill>
          </a:ln>
        </p:spPr>
        <p:txBody>
          <a:bodyPr anchor="ctr"/>
          <a:lstStyle/>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srun</a:t>
            </a:r>
            <a:r>
              <a:rPr lang="en-US" dirty="0">
                <a:latin typeface="Courier New" panose="02070309020205020404" pitchFamily="49" charset="0"/>
                <a:cs typeface="Courier New" panose="02070309020205020404" pitchFamily="49" charset="0"/>
              </a:rPr>
              <a:t> --account=</a:t>
            </a:r>
            <a:r>
              <a:rPr lang="en-US" dirty="0" err="1">
                <a:latin typeface="Courier New" panose="02070309020205020404" pitchFamily="49" charset="0"/>
                <a:cs typeface="Courier New" panose="02070309020205020404" pitchFamily="49" charset="0"/>
              </a:rPr>
              <a:t>lp_myproject</a:t>
            </a:r>
            <a:r>
              <a:rPr lang="en-US" dirty="0">
                <a:latin typeface="Courier New" panose="02070309020205020404" pitchFamily="49" charset="0"/>
                <a:cs typeface="Courier New" panose="02070309020205020404" pitchFamily="49" charset="0"/>
              </a:rPr>
              <a:t> --clusters=</a:t>
            </a:r>
            <a:r>
              <a:rPr lang="en-US" dirty="0" err="1">
                <a:latin typeface="Courier New" panose="02070309020205020404" pitchFamily="49" charset="0"/>
                <a:cs typeface="Courier New" panose="02070309020205020404" pitchFamily="49" charset="0"/>
              </a:rPr>
              <a:t>wice</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--partition=interactive --nodes=1 --time=16:00:00 \</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gpus</a:t>
            </a:r>
            <a:r>
              <a:rPr lang="en-US" dirty="0">
                <a:latin typeface="Courier New" panose="02070309020205020404" pitchFamily="49" charset="0"/>
                <a:cs typeface="Courier New" panose="02070309020205020404" pitchFamily="49" charset="0"/>
              </a:rPr>
              <a:t>-per-node=1  --</a:t>
            </a:r>
            <a:r>
              <a:rPr lang="en-US" dirty="0" err="1">
                <a:latin typeface="Courier New" panose="02070309020205020404" pitchFamily="49" charset="0"/>
                <a:cs typeface="Courier New" panose="02070309020205020404" pitchFamily="49" charset="0"/>
              </a:rPr>
              <a:t>pty</a:t>
            </a:r>
            <a:r>
              <a:rPr lang="en-US" dirty="0">
                <a:latin typeface="Courier New" panose="02070309020205020404" pitchFamily="49" charset="0"/>
                <a:cs typeface="Courier New" panose="02070309020205020404" pitchFamily="49" charset="0"/>
              </a:rPr>
              <a:t> bash -l</a:t>
            </a:r>
            <a:endParaRPr lang="nl-BE" dirty="0">
              <a:latin typeface="Courier New" panose="02070309020205020404" pitchFamily="49" charset="0"/>
              <a:cs typeface="Courier New" panose="02070309020205020404" pitchFamily="49" charset="0"/>
            </a:endParaRPr>
          </a:p>
        </p:txBody>
      </p:sp>
      <p:sp>
        <p:nvSpPr>
          <p:cNvPr id="5" name="TextBox 4"/>
          <p:cNvSpPr txBox="1"/>
          <p:nvPr/>
        </p:nvSpPr>
        <p:spPr>
          <a:xfrm>
            <a:off x="620704" y="1196752"/>
            <a:ext cx="10659872" cy="2800767"/>
          </a:xfrm>
          <a:prstGeom prst="rect">
            <a:avLst/>
          </a:prstGeom>
          <a:noFill/>
          <a:ln w="25400">
            <a:solidFill>
              <a:schemeClr val="accent5"/>
            </a:solidFill>
          </a:ln>
        </p:spPr>
        <p:txBody>
          <a:bodyPr wrap="square" rtlCol="0">
            <a:spAutoFit/>
          </a:bodyPr>
          <a:lstStyle/>
          <a:p>
            <a:pPr marL="342900" indent="-342900">
              <a:buClr>
                <a:srgbClr val="DB6C30"/>
              </a:buClr>
              <a:buBlip>
                <a:blip r:embed="rId2"/>
              </a:buBlip>
            </a:pPr>
            <a:r>
              <a:rPr lang="en-US" sz="2200" dirty="0">
                <a:cs typeface="Courier New" panose="02070309020205020404" pitchFamily="49" charset="0"/>
              </a:rPr>
              <a:t>Accessible via command line and Open </a:t>
            </a:r>
            <a:r>
              <a:rPr lang="en-US" sz="2200" dirty="0" err="1">
                <a:cs typeface="Courier New" panose="02070309020205020404" pitchFamily="49" charset="0"/>
              </a:rPr>
              <a:t>OnDemand</a:t>
            </a:r>
            <a:endParaRPr lang="en-US" sz="2200" dirty="0">
              <a:cs typeface="Courier New" panose="02070309020205020404" pitchFamily="49" charset="0"/>
            </a:endParaRPr>
          </a:p>
          <a:p>
            <a:pPr marL="342900" indent="-342900">
              <a:buClr>
                <a:srgbClr val="DB6C30"/>
              </a:buClr>
              <a:buBlip>
                <a:blip r:embed="rId2"/>
              </a:buBlip>
            </a:pPr>
            <a:r>
              <a:rPr lang="en-US" sz="2200" dirty="0">
                <a:cs typeface="Courier New" panose="02070309020205020404" pitchFamily="49" charset="0"/>
              </a:rPr>
              <a:t>To quickly compile, test, debug your (parallel) application</a:t>
            </a:r>
          </a:p>
          <a:p>
            <a:pPr marL="342900" indent="-342900">
              <a:buClr>
                <a:srgbClr val="DB6C30"/>
              </a:buClr>
              <a:buBlip>
                <a:blip r:embed="rId2"/>
              </a:buBlip>
            </a:pPr>
            <a:r>
              <a:rPr lang="en-US" sz="2200" dirty="0">
                <a:cs typeface="Courier New" panose="02070309020205020404" pitchFamily="49" charset="0"/>
              </a:rPr>
              <a:t>To pre- or postprocess your data (incl. visualizations)</a:t>
            </a:r>
          </a:p>
          <a:p>
            <a:pPr marL="342900" indent="-342900">
              <a:buClr>
                <a:srgbClr val="DB6C30"/>
              </a:buClr>
              <a:buBlip>
                <a:blip r:embed="rId2"/>
              </a:buBlip>
            </a:pPr>
            <a:r>
              <a:rPr lang="en-US" sz="2200" dirty="0">
                <a:cs typeface="Courier New" panose="02070309020205020404" pitchFamily="49" charset="0"/>
              </a:rPr>
              <a:t>Short queue time</a:t>
            </a:r>
          </a:p>
          <a:p>
            <a:pPr marL="342900" indent="-342900">
              <a:buClr>
                <a:srgbClr val="DB6C30"/>
              </a:buClr>
              <a:buBlip>
                <a:blip r:embed="rId2"/>
              </a:buBlip>
            </a:pPr>
            <a:r>
              <a:rPr lang="en-US" sz="2200" dirty="0">
                <a:cs typeface="Courier New" panose="02070309020205020404" pitchFamily="49" charset="0"/>
              </a:rPr>
              <a:t>12 nodes on Genius: 36 cores/node, 192 GB mem</a:t>
            </a:r>
          </a:p>
          <a:p>
            <a:pPr marL="342900" indent="-342900">
              <a:buClr>
                <a:srgbClr val="DB6C30"/>
              </a:buClr>
              <a:buBlip>
                <a:blip r:embed="rId2"/>
              </a:buBlip>
            </a:pPr>
            <a:r>
              <a:rPr lang="en-US" sz="2200" dirty="0">
                <a:cs typeface="Courier New" panose="02070309020205020404" pitchFamily="49" charset="0"/>
              </a:rPr>
              <a:t>4 nodes on </a:t>
            </a:r>
            <a:r>
              <a:rPr lang="en-US" sz="2200" dirty="0" err="1">
                <a:cs typeface="Courier New" panose="02070309020205020404" pitchFamily="49" charset="0"/>
              </a:rPr>
              <a:t>wICE</a:t>
            </a:r>
            <a:r>
              <a:rPr lang="en-US" sz="2200" dirty="0">
                <a:cs typeface="Courier New" panose="02070309020205020404" pitchFamily="49" charset="0"/>
              </a:rPr>
              <a:t>: 64 cores/node, 512 GB mem, 1 physical GPU (split in 7 instances)</a:t>
            </a:r>
          </a:p>
          <a:p>
            <a:pPr marL="342900" indent="-342900">
              <a:buClr>
                <a:srgbClr val="DB6C30"/>
              </a:buClr>
              <a:buBlip>
                <a:blip r:embed="rId2"/>
              </a:buBlip>
            </a:pPr>
            <a:r>
              <a:rPr lang="en-US" sz="2200" dirty="0">
                <a:cs typeface="Courier New" panose="02070309020205020404" pitchFamily="49" charset="0"/>
              </a:rPr>
              <a:t>Max resource per user: 8 cores, 1 GPU instance, 16 hour </a:t>
            </a:r>
            <a:r>
              <a:rPr lang="en-US" sz="2200" dirty="0" err="1">
                <a:cs typeface="Courier New" panose="02070309020205020404" pitchFamily="49" charset="0"/>
              </a:rPr>
              <a:t>walltime</a:t>
            </a:r>
            <a:endParaRPr lang="en-US" sz="2200" dirty="0">
              <a:cs typeface="Courier New" panose="02070309020205020404" pitchFamily="49" charset="0"/>
            </a:endParaRPr>
          </a:p>
          <a:p>
            <a:pPr marL="342900" indent="-342900">
              <a:buClr>
                <a:srgbClr val="DB6C30"/>
              </a:buClr>
              <a:buBlip>
                <a:blip r:embed="rId2"/>
              </a:buBlip>
            </a:pPr>
            <a:r>
              <a:rPr lang="en-US" sz="2200" dirty="0">
                <a:cs typeface="Courier New" panose="02070309020205020404" pitchFamily="49" charset="0"/>
              </a:rPr>
              <a:t>Free of charge</a:t>
            </a:r>
          </a:p>
        </p:txBody>
      </p:sp>
      <p:sp>
        <p:nvSpPr>
          <p:cNvPr id="13" name="Rounded Rectangle 12"/>
          <p:cNvSpPr/>
          <p:nvPr/>
        </p:nvSpPr>
        <p:spPr>
          <a:xfrm>
            <a:off x="8990556" y="4365104"/>
            <a:ext cx="2323184" cy="369413"/>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Interactive job</a:t>
            </a:r>
            <a:endParaRPr lang="nl-BE" sz="1600" dirty="0"/>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Interactive partitions</a:t>
            </a:r>
          </a:p>
        </p:txBody>
      </p:sp>
    </p:spTree>
    <p:extLst>
      <p:ext uri="{BB962C8B-B14F-4D97-AF65-F5344CB8AC3E}">
        <p14:creationId xmlns:p14="http://schemas.microsoft.com/office/powerpoint/2010/main" val="3847725081"/>
      </p:ext>
    </p:extLst>
  </p:cSld>
  <p:clrMapOvr>
    <a:masterClrMapping/>
  </p:clrMapOvr>
  <p:extLst>
    <p:ext uri="{3A86A75C-4F4B-4683-9AE1-C65F6400EC91}">
      <p14:laserTraceLst xmlns:p14="http://schemas.microsoft.com/office/powerpoint/2010/main">
        <p14:tracePtLst>
          <p14:tracePt t="14772" x="6418263" y="4473575"/>
          <p14:tracePt t="14782" x="6391275" y="4464050"/>
          <p14:tracePt t="14792" x="6364288" y="4456113"/>
          <p14:tracePt t="14801" x="6319838" y="4437063"/>
          <p14:tracePt t="14812" x="6292850" y="4419600"/>
          <p14:tracePt t="14826" x="6257925" y="4410075"/>
          <p14:tracePt t="14843" x="6176963" y="4375150"/>
          <p14:tracePt t="14860" x="6122988" y="4356100"/>
          <p14:tracePt t="14876" x="6032500" y="4321175"/>
          <p14:tracePt t="14893" x="5953125" y="4294188"/>
          <p14:tracePt t="14910" x="5880100" y="4249738"/>
          <p14:tracePt t="14926" x="5845175" y="4240213"/>
          <p14:tracePt t="14943" x="5791200" y="4213225"/>
          <p14:tracePt t="14960" x="5746750" y="4195763"/>
          <p14:tracePt t="14976" x="5719763" y="4186238"/>
          <p14:tracePt t="14993" x="5692775" y="4168775"/>
          <p14:tracePt t="15010" x="5656263" y="4159250"/>
          <p14:tracePt t="15026" x="5648325" y="4151313"/>
          <p14:tracePt t="15043" x="5629275" y="4141788"/>
          <p14:tracePt t="15059" x="5621338" y="4141788"/>
          <p14:tracePt t="15093" x="5611813" y="4141788"/>
          <p14:tracePt t="30686" x="5656263" y="4124325"/>
          <p14:tracePt t="30695" x="5727700" y="4087813"/>
          <p14:tracePt t="30705" x="5764213" y="4060825"/>
          <p14:tracePt t="30714" x="5808663" y="4033838"/>
          <p14:tracePt t="30728" x="5845175" y="4016375"/>
          <p14:tracePt t="30745" x="5899150" y="3998913"/>
          <p14:tracePt t="30761" x="5907088" y="3989388"/>
          <p14:tracePt t="30778" x="5934075" y="3979863"/>
          <p14:tracePt t="30795" x="5943600" y="3979863"/>
          <p14:tracePt t="30828" x="5953125" y="3979863"/>
          <p14:tracePt t="30864" x="5961063" y="3979863"/>
          <p14:tracePt t="30913" x="5961063" y="3989388"/>
          <p14:tracePt t="30953" x="5961063" y="3998913"/>
          <p14:tracePt t="31003" x="5961063" y="4006850"/>
          <p14:tracePt t="31145" x="5970588" y="4006850"/>
          <p14:tracePt t="32020" x="0" y="0"/>
        </p14:tracePtLst>
      </p14:laserTraceLst>
    </p:ext>
  </p:extLs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93</a:t>
            </a:fld>
            <a:endParaRPr lang="nl-BE" dirty="0"/>
          </a:p>
        </p:txBody>
      </p:sp>
      <p:sp>
        <p:nvSpPr>
          <p:cNvPr id="5" name="TextBox 4"/>
          <p:cNvSpPr txBox="1"/>
          <p:nvPr/>
        </p:nvSpPr>
        <p:spPr>
          <a:xfrm>
            <a:off x="620704" y="1196752"/>
            <a:ext cx="10659872" cy="1446550"/>
          </a:xfrm>
          <a:prstGeom prst="rect">
            <a:avLst/>
          </a:prstGeom>
          <a:noFill/>
          <a:ln w="25400">
            <a:solidFill>
              <a:schemeClr val="accent5"/>
            </a:solidFill>
          </a:ln>
        </p:spPr>
        <p:txBody>
          <a:bodyPr wrap="square" rtlCol="0">
            <a:spAutoFit/>
          </a:bodyPr>
          <a:lstStyle/>
          <a:p>
            <a:pPr marL="342900" indent="-342900">
              <a:buClr>
                <a:srgbClr val="DB6C30"/>
              </a:buClr>
              <a:buBlip>
                <a:blip r:embed="rId2"/>
              </a:buBlip>
            </a:pPr>
            <a:r>
              <a:rPr lang="en-US" sz="2200" dirty="0">
                <a:cs typeface="Courier New" panose="02070309020205020404" pitchFamily="49" charset="0"/>
              </a:rPr>
              <a:t>Accessible via command line and Open </a:t>
            </a:r>
            <a:r>
              <a:rPr lang="en-US" sz="2200" dirty="0" err="1">
                <a:cs typeface="Courier New" panose="02070309020205020404" pitchFamily="49" charset="0"/>
              </a:rPr>
              <a:t>OnDemand</a:t>
            </a:r>
            <a:endParaRPr lang="en-US" sz="2200" dirty="0">
              <a:cs typeface="Courier New" panose="02070309020205020404" pitchFamily="49" charset="0"/>
            </a:endParaRPr>
          </a:p>
          <a:p>
            <a:pPr marL="342900" indent="-342900">
              <a:buClr>
                <a:srgbClr val="DB6C30"/>
              </a:buClr>
              <a:buBlip>
                <a:blip r:embed="rId2"/>
              </a:buBlip>
            </a:pPr>
            <a:r>
              <a:rPr lang="en-US" sz="2200" dirty="0">
                <a:cs typeface="Courier New" panose="02070309020205020404" pitchFamily="49" charset="0"/>
              </a:rPr>
              <a:t>Quickly test if your (parallel) application works</a:t>
            </a:r>
          </a:p>
          <a:p>
            <a:pPr marL="342900" indent="-342900">
              <a:buClr>
                <a:srgbClr val="DB6C30"/>
              </a:buClr>
              <a:buBlip>
                <a:blip r:embed="rId2"/>
              </a:buBlip>
            </a:pPr>
            <a:r>
              <a:rPr lang="en-US" sz="2200" dirty="0">
                <a:cs typeface="Courier New" panose="02070309020205020404" pitchFamily="49" charset="0"/>
              </a:rPr>
              <a:t>Short queue time</a:t>
            </a:r>
          </a:p>
          <a:p>
            <a:pPr marL="342900" indent="-342900">
              <a:buClr>
                <a:srgbClr val="DB6C30"/>
              </a:buClr>
              <a:buBlip>
                <a:blip r:embed="rId2"/>
              </a:buBlip>
            </a:pPr>
            <a:r>
              <a:rPr lang="en-US" sz="2200" dirty="0">
                <a:cs typeface="Courier New" panose="02070309020205020404" pitchFamily="49" charset="0"/>
              </a:rPr>
              <a:t>Only one job at a time, max </a:t>
            </a:r>
            <a:r>
              <a:rPr lang="en-US" sz="2200" dirty="0" err="1">
                <a:cs typeface="Courier New" panose="02070309020205020404" pitchFamily="49" charset="0"/>
              </a:rPr>
              <a:t>walltime</a:t>
            </a:r>
            <a:r>
              <a:rPr lang="en-US" sz="2200" dirty="0">
                <a:cs typeface="Courier New" panose="02070309020205020404" pitchFamily="49" charset="0"/>
              </a:rPr>
              <a:t>: 1 </a:t>
            </a:r>
            <a:r>
              <a:rPr lang="en-US" sz="2200" dirty="0" err="1">
                <a:cs typeface="Courier New" panose="02070309020205020404" pitchFamily="49" charset="0"/>
              </a:rPr>
              <a:t>hr</a:t>
            </a:r>
            <a:endParaRPr lang="en-US" sz="2200" dirty="0">
              <a:cs typeface="Courier New" panose="02070309020205020404" pitchFamily="49" charset="0"/>
            </a:endParaRPr>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Debugging partitions</a:t>
            </a:r>
          </a:p>
        </p:txBody>
      </p:sp>
      <p:graphicFrame>
        <p:nvGraphicFramePr>
          <p:cNvPr id="6" name="Table 5">
            <a:extLst>
              <a:ext uri="{FF2B5EF4-FFF2-40B4-BE49-F238E27FC236}">
                <a16:creationId xmlns:a16="http://schemas.microsoft.com/office/drawing/2014/main" id="{490C51F8-CA08-5B75-8998-505936FC62EE}"/>
              </a:ext>
            </a:extLst>
          </p:cNvPr>
          <p:cNvGraphicFramePr>
            <a:graphicFrameLocks noGrp="1"/>
          </p:cNvGraphicFramePr>
          <p:nvPr>
            <p:extLst>
              <p:ext uri="{D42A27DB-BD31-4B8C-83A1-F6EECF244321}">
                <p14:modId xmlns:p14="http://schemas.microsoft.com/office/powerpoint/2010/main" val="3355072430"/>
              </p:ext>
            </p:extLst>
          </p:nvPr>
        </p:nvGraphicFramePr>
        <p:xfrm>
          <a:off x="620704" y="2996952"/>
          <a:ext cx="10731880" cy="2286000"/>
        </p:xfrm>
        <a:graphic>
          <a:graphicData uri="http://schemas.openxmlformats.org/drawingml/2006/table">
            <a:tbl>
              <a:tblPr firstRow="1" bandRow="1">
                <a:tableStyleId>{5C22544A-7EE6-4342-B048-85BDC9FD1C3A}</a:tableStyleId>
              </a:tblPr>
              <a:tblGrid>
                <a:gridCol w="1706626">
                  <a:extLst>
                    <a:ext uri="{9D8B030D-6E8A-4147-A177-3AD203B41FA5}">
                      <a16:colId xmlns:a16="http://schemas.microsoft.com/office/drawing/2014/main" val="2424890197"/>
                    </a:ext>
                  </a:extLst>
                </a:gridCol>
                <a:gridCol w="2832566">
                  <a:extLst>
                    <a:ext uri="{9D8B030D-6E8A-4147-A177-3AD203B41FA5}">
                      <a16:colId xmlns:a16="http://schemas.microsoft.com/office/drawing/2014/main" val="2380934881"/>
                    </a:ext>
                  </a:extLst>
                </a:gridCol>
                <a:gridCol w="6192688">
                  <a:extLst>
                    <a:ext uri="{9D8B030D-6E8A-4147-A177-3AD203B41FA5}">
                      <a16:colId xmlns:a16="http://schemas.microsoft.com/office/drawing/2014/main" val="2728731876"/>
                    </a:ext>
                  </a:extLst>
                </a:gridCol>
              </a:tblGrid>
              <a:tr h="370840">
                <a:tc>
                  <a:txBody>
                    <a:bodyPr/>
                    <a:lstStyle/>
                    <a:p>
                      <a:r>
                        <a:rPr lang="en-US" sz="2000" b="1" dirty="0"/>
                        <a:t>Cluster</a:t>
                      </a:r>
                      <a:endParaRPr lang="nl-BE" sz="2000" b="1" dirty="0"/>
                    </a:p>
                  </a:txBody>
                  <a:tcPr/>
                </a:tc>
                <a:tc>
                  <a:txBody>
                    <a:bodyPr/>
                    <a:lstStyle/>
                    <a:p>
                      <a:r>
                        <a:rPr lang="en-US" sz="2000" b="1" dirty="0"/>
                        <a:t>Partition</a:t>
                      </a:r>
                      <a:endParaRPr lang="nl-BE" sz="2000" b="1" dirty="0"/>
                    </a:p>
                  </a:txBody>
                  <a:tcPr/>
                </a:tc>
                <a:tc>
                  <a:txBody>
                    <a:bodyPr/>
                    <a:lstStyle/>
                    <a:p>
                      <a:r>
                        <a:rPr lang="en-US" sz="2000" b="1" dirty="0"/>
                        <a:t>Resources</a:t>
                      </a:r>
                      <a:endParaRPr lang="nl-BE" sz="2000" b="1" dirty="0"/>
                    </a:p>
                  </a:txBody>
                  <a:tcPr/>
                </a:tc>
                <a:extLst>
                  <a:ext uri="{0D108BD9-81ED-4DB2-BD59-A6C34878D82A}">
                    <a16:rowId xmlns:a16="http://schemas.microsoft.com/office/drawing/2014/main" val="1273100773"/>
                  </a:ext>
                </a:extLst>
              </a:tr>
              <a:tr h="370840">
                <a:tc rowSpan="2">
                  <a:txBody>
                    <a:bodyPr/>
                    <a:lstStyle/>
                    <a:p>
                      <a:r>
                        <a:rPr lang="en-US" sz="2000" dirty="0"/>
                        <a:t>Genius</a:t>
                      </a:r>
                      <a:endParaRPr lang="nl-BE" sz="2000" dirty="0"/>
                    </a:p>
                  </a:txBody>
                  <a:tcPr/>
                </a:tc>
                <a:tc>
                  <a:txBody>
                    <a:bodyPr/>
                    <a:lstStyle/>
                    <a:p>
                      <a:r>
                        <a:rPr lang="en-US" sz="2000" dirty="0" err="1"/>
                        <a:t>batch_debug</a:t>
                      </a:r>
                      <a:endParaRPr lang="nl-BE" sz="2000" dirty="0"/>
                    </a:p>
                  </a:txBody>
                  <a:tcPr/>
                </a:tc>
                <a:tc>
                  <a:txBody>
                    <a:bodyPr/>
                    <a:lstStyle/>
                    <a:p>
                      <a:r>
                        <a:rPr lang="en-US" sz="2000" dirty="0"/>
                        <a:t>2 </a:t>
                      </a:r>
                      <a:r>
                        <a:rPr lang="en-US" sz="2000" dirty="0" err="1"/>
                        <a:t>Cascadelake</a:t>
                      </a:r>
                      <a:r>
                        <a:rPr lang="en-US" sz="2000" dirty="0"/>
                        <a:t> nodes</a:t>
                      </a:r>
                      <a:endParaRPr lang="nl-BE" sz="2000" dirty="0"/>
                    </a:p>
                  </a:txBody>
                  <a:tcPr/>
                </a:tc>
                <a:extLst>
                  <a:ext uri="{0D108BD9-81ED-4DB2-BD59-A6C34878D82A}">
                    <a16:rowId xmlns:a16="http://schemas.microsoft.com/office/drawing/2014/main" val="1306486799"/>
                  </a:ext>
                </a:extLst>
              </a:tr>
              <a:tr h="370840">
                <a:tc vMerge="1">
                  <a:txBody>
                    <a:bodyPr/>
                    <a:lstStyle/>
                    <a:p>
                      <a:endParaRPr lang="nl-BE" dirty="0"/>
                    </a:p>
                  </a:txBody>
                  <a:tcPr/>
                </a:tc>
                <a:tc>
                  <a:txBody>
                    <a:bodyPr/>
                    <a:lstStyle/>
                    <a:p>
                      <a:r>
                        <a:rPr lang="en-US" sz="2000" dirty="0"/>
                        <a:t>gpu_p100_debug</a:t>
                      </a:r>
                      <a:endParaRPr lang="nl-BE" sz="2000" dirty="0"/>
                    </a:p>
                  </a:txBody>
                  <a:tcPr/>
                </a:tc>
                <a:tc>
                  <a:txBody>
                    <a:bodyPr/>
                    <a:lstStyle/>
                    <a:p>
                      <a:r>
                        <a:rPr lang="en-US" sz="2000" dirty="0"/>
                        <a:t>1 Skylake node with 4 P100 GPUs</a:t>
                      </a:r>
                      <a:endParaRPr lang="nl-BE" sz="2000" dirty="0"/>
                    </a:p>
                  </a:txBody>
                  <a:tcPr/>
                </a:tc>
                <a:extLst>
                  <a:ext uri="{0D108BD9-81ED-4DB2-BD59-A6C34878D82A}">
                    <a16:rowId xmlns:a16="http://schemas.microsoft.com/office/drawing/2014/main" val="2664344395"/>
                  </a:ext>
                </a:extLst>
              </a:tr>
              <a:tr h="370840">
                <a:tc rowSpan="2">
                  <a:txBody>
                    <a:bodyPr/>
                    <a:lstStyle/>
                    <a:p>
                      <a:r>
                        <a:rPr lang="en-US" sz="2000" dirty="0" err="1"/>
                        <a:t>wICE</a:t>
                      </a:r>
                      <a:endParaRPr lang="nl-BE" sz="2000" dirty="0"/>
                    </a:p>
                  </a:txBody>
                  <a:tcPr/>
                </a:tc>
                <a:tc>
                  <a:txBody>
                    <a:bodyPr/>
                    <a:lstStyle/>
                    <a:p>
                      <a:r>
                        <a:rPr lang="en-US" sz="2000" dirty="0"/>
                        <a:t>interactive</a:t>
                      </a:r>
                      <a:endParaRPr lang="nl-BE" sz="2000" dirty="0"/>
                    </a:p>
                  </a:txBody>
                  <a:tcPr/>
                </a:tc>
                <a:tc>
                  <a:txBody>
                    <a:bodyPr/>
                    <a:lstStyle/>
                    <a:p>
                      <a:r>
                        <a:rPr lang="en-US" sz="2000" dirty="0"/>
                        <a:t>4 </a:t>
                      </a:r>
                      <a:r>
                        <a:rPr lang="en-US" sz="2000" dirty="0" err="1"/>
                        <a:t>Icelake</a:t>
                      </a:r>
                      <a:r>
                        <a:rPr lang="en-US" sz="2000" dirty="0"/>
                        <a:t> nodes, each with 7 MIG instances of 1 A100 GPU</a:t>
                      </a:r>
                      <a:endParaRPr lang="nl-BE" sz="2000" dirty="0"/>
                    </a:p>
                  </a:txBody>
                  <a:tcPr/>
                </a:tc>
                <a:extLst>
                  <a:ext uri="{0D108BD9-81ED-4DB2-BD59-A6C34878D82A}">
                    <a16:rowId xmlns:a16="http://schemas.microsoft.com/office/drawing/2014/main" val="3270714814"/>
                  </a:ext>
                </a:extLst>
              </a:tr>
              <a:tr h="370840">
                <a:tc vMerge="1">
                  <a:txBody>
                    <a:bodyPr/>
                    <a:lstStyle/>
                    <a:p>
                      <a:endParaRPr lang="nl-BE" dirty="0"/>
                    </a:p>
                  </a:txBody>
                  <a:tcPr/>
                </a:tc>
                <a:tc>
                  <a:txBody>
                    <a:bodyPr/>
                    <a:lstStyle/>
                    <a:p>
                      <a:r>
                        <a:rPr lang="en-US" sz="2000" dirty="0"/>
                        <a:t>gpu_a100_debug</a:t>
                      </a:r>
                      <a:endParaRPr lang="nl-BE" sz="2000" dirty="0"/>
                    </a:p>
                  </a:txBody>
                  <a:tcPr/>
                </a:tc>
                <a:tc>
                  <a:txBody>
                    <a:bodyPr/>
                    <a:lstStyle/>
                    <a:p>
                      <a:r>
                        <a:rPr lang="en-US" sz="2000" dirty="0"/>
                        <a:t>1 </a:t>
                      </a:r>
                      <a:r>
                        <a:rPr lang="en-US" sz="2000" dirty="0" err="1"/>
                        <a:t>Icelake</a:t>
                      </a:r>
                      <a:r>
                        <a:rPr lang="en-US" sz="2000" dirty="0"/>
                        <a:t> node with 1 A100 GPU</a:t>
                      </a:r>
                      <a:endParaRPr lang="nl-BE" sz="2000" dirty="0"/>
                    </a:p>
                  </a:txBody>
                  <a:tcPr/>
                </a:tc>
                <a:extLst>
                  <a:ext uri="{0D108BD9-81ED-4DB2-BD59-A6C34878D82A}">
                    <a16:rowId xmlns:a16="http://schemas.microsoft.com/office/drawing/2014/main" val="3599529090"/>
                  </a:ext>
                </a:extLst>
              </a:tr>
            </a:tbl>
          </a:graphicData>
        </a:graphic>
      </p:graphicFrame>
    </p:spTree>
    <p:extLst>
      <p:ext uri="{BB962C8B-B14F-4D97-AF65-F5344CB8AC3E}">
        <p14:creationId xmlns:p14="http://schemas.microsoft.com/office/powerpoint/2010/main" val="3431858730"/>
      </p:ext>
    </p:extLst>
  </p:cSld>
  <p:clrMapOvr>
    <a:masterClrMapping/>
  </p:clrMapOvr>
  <p:extLst>
    <p:ext uri="{3A86A75C-4F4B-4683-9AE1-C65F6400EC91}">
      <p14:laserTraceLst xmlns:p14="http://schemas.microsoft.com/office/powerpoint/2010/main">
        <p14:tracePtLst>
          <p14:tracePt t="14772" x="6418263" y="4473575"/>
          <p14:tracePt t="14782" x="6391275" y="4464050"/>
          <p14:tracePt t="14792" x="6364288" y="4456113"/>
          <p14:tracePt t="14801" x="6319838" y="4437063"/>
          <p14:tracePt t="14812" x="6292850" y="4419600"/>
          <p14:tracePt t="14826" x="6257925" y="4410075"/>
          <p14:tracePt t="14843" x="6176963" y="4375150"/>
          <p14:tracePt t="14860" x="6122988" y="4356100"/>
          <p14:tracePt t="14876" x="6032500" y="4321175"/>
          <p14:tracePt t="14893" x="5953125" y="4294188"/>
          <p14:tracePt t="14910" x="5880100" y="4249738"/>
          <p14:tracePt t="14926" x="5845175" y="4240213"/>
          <p14:tracePt t="14943" x="5791200" y="4213225"/>
          <p14:tracePt t="14960" x="5746750" y="4195763"/>
          <p14:tracePt t="14976" x="5719763" y="4186238"/>
          <p14:tracePt t="14993" x="5692775" y="4168775"/>
          <p14:tracePt t="15010" x="5656263" y="4159250"/>
          <p14:tracePt t="15026" x="5648325" y="4151313"/>
          <p14:tracePt t="15043" x="5629275" y="4141788"/>
          <p14:tracePt t="15059" x="5621338" y="4141788"/>
          <p14:tracePt t="15093" x="5611813" y="4141788"/>
          <p14:tracePt t="30686" x="5656263" y="4124325"/>
          <p14:tracePt t="30695" x="5727700" y="4087813"/>
          <p14:tracePt t="30705" x="5764213" y="4060825"/>
          <p14:tracePt t="30714" x="5808663" y="4033838"/>
          <p14:tracePt t="30728" x="5845175" y="4016375"/>
          <p14:tracePt t="30745" x="5899150" y="3998913"/>
          <p14:tracePt t="30761" x="5907088" y="3989388"/>
          <p14:tracePt t="30778" x="5934075" y="3979863"/>
          <p14:tracePt t="30795" x="5943600" y="3979863"/>
          <p14:tracePt t="30828" x="5953125" y="3979863"/>
          <p14:tracePt t="30864" x="5961063" y="3979863"/>
          <p14:tracePt t="30913" x="5961063" y="3989388"/>
          <p14:tracePt t="30953" x="5961063" y="3998913"/>
          <p14:tracePt t="31003" x="5961063" y="4006850"/>
          <p14:tracePt t="31145" x="5970588" y="4006850"/>
          <p14:tracePt t="32020" x="0" y="0"/>
        </p14:tracePtLst>
      </p14:laserTraceLst>
    </p:ext>
  </p:extLs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94</a:t>
            </a:fld>
            <a:endParaRPr lang="nl-BE" dirty="0"/>
          </a:p>
        </p:txBody>
      </p:sp>
      <p:sp>
        <p:nvSpPr>
          <p:cNvPr id="5" name="TextBox 4"/>
          <p:cNvSpPr txBox="1"/>
          <p:nvPr/>
        </p:nvSpPr>
        <p:spPr>
          <a:xfrm>
            <a:off x="719999" y="1156676"/>
            <a:ext cx="5736041" cy="3416320"/>
          </a:xfrm>
          <a:prstGeom prst="rect">
            <a:avLst/>
          </a:prstGeom>
          <a:noFill/>
          <a:ln w="19050">
            <a:noFill/>
          </a:ln>
        </p:spPr>
        <p:txBody>
          <a:bodyPr wrap="square" rtlCol="0">
            <a:spAutoFit/>
          </a:bodyPr>
          <a:lstStyle/>
          <a:p>
            <a:pPr marL="285750" indent="-324000">
              <a:buClr>
                <a:srgbClr val="DB6C30"/>
              </a:buClr>
              <a:buBlip>
                <a:blip r:embed="rId2"/>
              </a:buBlip>
            </a:pPr>
            <a:r>
              <a:rPr lang="en-US" dirty="0"/>
              <a:t>What? </a:t>
            </a:r>
          </a:p>
          <a:p>
            <a:pPr marL="742950" lvl="1" indent="-324000">
              <a:buClr>
                <a:srgbClr val="DB6C30"/>
              </a:buClr>
              <a:buFont typeface="Arial" panose="020B0604020202020204" pitchFamily="34" charset="0"/>
              <a:buChar char="•"/>
            </a:pPr>
            <a:r>
              <a:rPr lang="en-US" dirty="0"/>
              <a:t>Self-contained OS image</a:t>
            </a:r>
            <a:br>
              <a:rPr lang="en-US" dirty="0"/>
            </a:br>
            <a:r>
              <a:rPr lang="en-US" dirty="0"/>
              <a:t>in which you can install software and include data</a:t>
            </a:r>
          </a:p>
          <a:p>
            <a:pPr marL="285750" indent="-324000">
              <a:buClr>
                <a:srgbClr val="DB6C30"/>
              </a:buClr>
              <a:buBlip>
                <a:blip r:embed="rId2"/>
              </a:buBlip>
            </a:pPr>
            <a:r>
              <a:rPr lang="en-US" dirty="0"/>
              <a:t>Why? </a:t>
            </a:r>
          </a:p>
          <a:p>
            <a:pPr marL="742950" lvl="1" indent="-324000">
              <a:buClr>
                <a:srgbClr val="DB6C30"/>
              </a:buClr>
              <a:buFont typeface="Arial" panose="020B0604020202020204" pitchFamily="34" charset="0"/>
              <a:buChar char="•"/>
            </a:pPr>
            <a:r>
              <a:rPr lang="en-US" dirty="0"/>
              <a:t>Package managers like </a:t>
            </a:r>
            <a:r>
              <a:rPr lang="en-US" sz="1400" dirty="0">
                <a:latin typeface="72 Monospace" panose="020B0509030603020204" pitchFamily="49" charset="0"/>
                <a:cs typeface="72 Monospace" panose="020B0509030603020204" pitchFamily="49" charset="0"/>
              </a:rPr>
              <a:t>apt</a:t>
            </a:r>
            <a:r>
              <a:rPr lang="en-US" dirty="0"/>
              <a:t> can be convenient</a:t>
            </a:r>
          </a:p>
          <a:p>
            <a:pPr marL="742950" lvl="1" indent="-324000">
              <a:buClr>
                <a:srgbClr val="DB6C30"/>
              </a:buClr>
              <a:buFont typeface="Arial" panose="020B0604020202020204" pitchFamily="34" charset="0"/>
              <a:buChar char="•"/>
            </a:pPr>
            <a:r>
              <a:rPr lang="en-US" dirty="0"/>
              <a:t>Portability: images can be used on various hardware (but performance may be sub-par)</a:t>
            </a:r>
          </a:p>
          <a:p>
            <a:pPr marL="285750" indent="-324000">
              <a:buClr>
                <a:srgbClr val="DB6C30"/>
              </a:buClr>
              <a:buBlip>
                <a:blip r:embed="rId2"/>
              </a:buBlip>
            </a:pPr>
            <a:r>
              <a:rPr lang="en-US" dirty="0"/>
              <a:t>How?</a:t>
            </a:r>
          </a:p>
          <a:p>
            <a:pPr marL="742950" lvl="1" indent="-324000">
              <a:buClr>
                <a:srgbClr val="DB6C30"/>
              </a:buClr>
              <a:buFont typeface="Arial" panose="020B0604020202020204" pitchFamily="34" charset="0"/>
              <a:buChar char="•"/>
            </a:pPr>
            <a:r>
              <a:rPr lang="en-US" dirty="0"/>
              <a:t>Create the image</a:t>
            </a:r>
          </a:p>
          <a:p>
            <a:pPr marL="742950" lvl="1" indent="-324000">
              <a:buClr>
                <a:srgbClr val="DB6C30"/>
              </a:buClr>
              <a:buFont typeface="Arial" panose="020B0604020202020204" pitchFamily="34" charset="0"/>
              <a:buChar char="•"/>
            </a:pPr>
            <a:r>
              <a:rPr lang="en-US" dirty="0"/>
              <a:t>Run it on </a:t>
            </a:r>
            <a:r>
              <a:rPr lang="en-US" dirty="0" err="1"/>
              <a:t>wICE</a:t>
            </a:r>
            <a:r>
              <a:rPr lang="en-US" dirty="0"/>
              <a:t> or Genius</a:t>
            </a:r>
          </a:p>
          <a:p>
            <a:pPr marL="742950" lvl="1" indent="-324000">
              <a:buClr>
                <a:srgbClr val="DB6C30"/>
              </a:buClr>
              <a:buFont typeface="Arial" panose="020B0604020202020204" pitchFamily="34" charset="0"/>
              <a:buChar char="•"/>
            </a:pPr>
            <a:r>
              <a:rPr lang="en-US" dirty="0"/>
              <a:t>Parallelization should work</a:t>
            </a:r>
            <a:br>
              <a:rPr lang="en-US" dirty="0"/>
            </a:br>
            <a:r>
              <a:rPr lang="en-US" dirty="0"/>
              <a:t>(multi-node MPI runs may require some care)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65" y="1124744"/>
            <a:ext cx="5448013" cy="4966772"/>
          </a:xfrm>
          <a:prstGeom prst="rect">
            <a:avLst/>
          </a:prstGeom>
        </p:spPr>
      </p:pic>
      <p:sp>
        <p:nvSpPr>
          <p:cNvPr id="9" name="Rectangle 2"/>
          <p:cNvSpPr txBox="1">
            <a:spLocks noChangeArrowheads="1"/>
          </p:cNvSpPr>
          <p:nvPr/>
        </p:nvSpPr>
        <p:spPr>
          <a:xfrm>
            <a:off x="720000" y="332657"/>
            <a:ext cx="5923875" cy="792088"/>
          </a:xfrm>
          <a:prstGeom prst="rect">
            <a:avLst/>
          </a:prstGeom>
        </p:spPr>
        <p:txBody>
          <a:bodyPr vert="horz" lIns="91440" tIns="45720" rIns="91440" bIns="45720" rtlCol="0" anchor="ctr">
            <a:normAutofit fontScale="92500" lnSpcReduction="20000"/>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Containers: </a:t>
            </a:r>
            <a:r>
              <a:rPr lang="en-US" altLang="en-US" sz="3200" dirty="0" err="1"/>
              <a:t>Apptainer</a:t>
            </a:r>
            <a:r>
              <a:rPr lang="en-US" altLang="en-US" sz="3200" dirty="0"/>
              <a:t> (Singularity)</a:t>
            </a:r>
          </a:p>
        </p:txBody>
      </p:sp>
      <p:grpSp>
        <p:nvGrpSpPr>
          <p:cNvPr id="11" name="Group 10"/>
          <p:cNvGrpSpPr/>
          <p:nvPr/>
        </p:nvGrpSpPr>
        <p:grpSpPr>
          <a:xfrm>
            <a:off x="729464" y="4638035"/>
            <a:ext cx="5294528" cy="2031325"/>
            <a:chOff x="2826024" y="5024153"/>
            <a:chExt cx="4622022" cy="2031325"/>
          </a:xfrm>
        </p:grpSpPr>
        <p:sp>
          <p:nvSpPr>
            <p:cNvPr id="12" name="TextBox 3"/>
            <p:cNvSpPr txBox="1">
              <a:spLocks noChangeArrowheads="1"/>
            </p:cNvSpPr>
            <p:nvPr/>
          </p:nvSpPr>
          <p:spPr bwMode="auto">
            <a:xfrm>
              <a:off x="2826024" y="5024153"/>
              <a:ext cx="4622019" cy="2031325"/>
            </a:xfrm>
            <a:prstGeom prst="rect">
              <a:avLst/>
            </a:prstGeom>
            <a:solidFill>
              <a:schemeClr val="bg1">
                <a:lumMod val="95000"/>
              </a:schemeClr>
            </a:solidFill>
            <a:ln w="25400">
              <a:solidFill>
                <a:srgbClr val="DB6C3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lvl="1" indent="0">
                <a:buNone/>
              </a:pPr>
              <a:r>
                <a:rPr lang="nl-BE" dirty="0">
                  <a:solidFill>
                    <a:srgbClr val="4E5865"/>
                  </a:solidFill>
                  <a:latin typeface="Courier New" panose="02070309020205020404" pitchFamily="49" charset="0"/>
                  <a:ea typeface="新細明體"/>
                  <a:cs typeface="Courier New" panose="02070309020205020404" pitchFamily="49" charset="0"/>
                </a:rPr>
                <a:t>#!/bin/</a:t>
              </a:r>
              <a:r>
                <a:rPr lang="nl-BE" dirty="0" err="1">
                  <a:solidFill>
                    <a:srgbClr val="4E5865"/>
                  </a:solidFill>
                  <a:latin typeface="Courier New" panose="02070309020205020404" pitchFamily="49" charset="0"/>
                  <a:ea typeface="新細明體"/>
                  <a:cs typeface="Courier New" panose="02070309020205020404" pitchFamily="49" charset="0"/>
                </a:rPr>
                <a:t>bash</a:t>
              </a:r>
              <a:r>
                <a:rPr lang="nl-BE" dirty="0">
                  <a:solidFill>
                    <a:srgbClr val="4E5865"/>
                  </a:solidFill>
                  <a:latin typeface="Courier New" panose="02070309020205020404" pitchFamily="49" charset="0"/>
                  <a:ea typeface="新細明體"/>
                  <a:cs typeface="Courier New" panose="02070309020205020404" pitchFamily="49" charset="0"/>
                </a:rPr>
                <a:t> -l</a:t>
              </a:r>
            </a:p>
            <a:p>
              <a:pPr marL="0" lvl="1" indent="0">
                <a:buNone/>
              </a:pPr>
              <a:r>
                <a:rPr lang="nl-BE" dirty="0">
                  <a:solidFill>
                    <a:srgbClr val="4E5865"/>
                  </a:solidFill>
                  <a:latin typeface="Courier New" panose="02070309020205020404" pitchFamily="49" charset="0"/>
                  <a:ea typeface="新細明體"/>
                  <a:cs typeface="Courier New" panose="02070309020205020404" pitchFamily="49" charset="0"/>
                </a:rPr>
                <a:t>#SBATCH --time=30:00</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t>
              </a:r>
              <a:r>
                <a:rPr lang="nl-BE" dirty="0" err="1">
                  <a:solidFill>
                    <a:srgbClr val="4E5865"/>
                  </a:solidFill>
                  <a:latin typeface="Courier New" panose="02070309020205020404" pitchFamily="49" charset="0"/>
                  <a:ea typeface="新細明體"/>
                  <a:cs typeface="Courier New" panose="02070309020205020404" pitchFamily="49" charset="0"/>
                </a:rPr>
                <a:t>nodes</a:t>
              </a:r>
              <a:r>
                <a:rPr lang="nl-BE" dirty="0">
                  <a:solidFill>
                    <a:srgbClr val="4E5865"/>
                  </a:solidFill>
                  <a:latin typeface="Courier New" panose="02070309020205020404" pitchFamily="49" charset="0"/>
                  <a:ea typeface="新細明體"/>
                  <a:cs typeface="Courier New" panose="02070309020205020404" pitchFamily="49" charset="0"/>
                </a:rPr>
                <a:t>=1</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t>
              </a:r>
              <a:r>
                <a:rPr lang="nl-BE" dirty="0" err="1">
                  <a:solidFill>
                    <a:srgbClr val="4E5865"/>
                  </a:solidFill>
                  <a:latin typeface="Courier New" panose="02070309020205020404" pitchFamily="49" charset="0"/>
                  <a:ea typeface="新細明體"/>
                  <a:cs typeface="Courier New" panose="02070309020205020404" pitchFamily="49" charset="0"/>
                </a:rPr>
                <a:t>ntasks</a:t>
              </a:r>
              <a:r>
                <a:rPr lang="nl-BE" dirty="0">
                  <a:solidFill>
                    <a:srgbClr val="4E5865"/>
                  </a:solidFill>
                  <a:latin typeface="Courier New" panose="02070309020205020404" pitchFamily="49" charset="0"/>
                  <a:ea typeface="新細明體"/>
                  <a:cs typeface="Courier New" panose="02070309020205020404" pitchFamily="49" charset="0"/>
                </a:rPr>
                <a:t>=72</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--clusters=</a:t>
              </a:r>
              <a:r>
                <a:rPr lang="nl-BE" dirty="0" err="1">
                  <a:solidFill>
                    <a:srgbClr val="4E5865"/>
                  </a:solidFill>
                  <a:latin typeface="Courier New" panose="02070309020205020404" pitchFamily="49" charset="0"/>
                  <a:ea typeface="新細明體"/>
                  <a:cs typeface="Courier New" panose="02070309020205020404" pitchFamily="49" charset="0"/>
                </a:rPr>
                <a:t>wice</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--account=</a:t>
              </a:r>
              <a:r>
                <a:rPr lang="nl-BE" dirty="0" err="1">
                  <a:solidFill>
                    <a:srgbClr val="4E5865"/>
                  </a:solidFill>
                  <a:latin typeface="Courier New" panose="02070309020205020404" pitchFamily="49" charset="0"/>
                  <a:ea typeface="新細明體"/>
                  <a:cs typeface="Courier New" panose="02070309020205020404" pitchFamily="49" charset="0"/>
                </a:rPr>
                <a:t>lp_hpcinfo</a:t>
              </a:r>
              <a:endParaRPr lang="nl-BE"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dirty="0" err="1">
                  <a:solidFill>
                    <a:srgbClr val="4E5865"/>
                  </a:solidFill>
                  <a:latin typeface="Courier New" panose="02070309020205020404" pitchFamily="49" charset="0"/>
                  <a:ea typeface="新細明體"/>
                  <a:cs typeface="Courier New" panose="02070309020205020404" pitchFamily="49" charset="0"/>
                </a:rPr>
                <a:t>apptainer</a:t>
              </a:r>
              <a:r>
                <a:rPr lang="nl-BE" dirty="0">
                  <a:solidFill>
                    <a:srgbClr val="4E5865"/>
                  </a:solidFill>
                  <a:latin typeface="Courier New" panose="02070309020205020404" pitchFamily="49" charset="0"/>
                  <a:ea typeface="新細明體"/>
                  <a:cs typeface="Courier New" panose="02070309020205020404" pitchFamily="49" charset="0"/>
                </a:rPr>
                <a:t> run </a:t>
              </a:r>
              <a:r>
                <a:rPr lang="nl-BE" dirty="0" err="1">
                  <a:solidFill>
                    <a:srgbClr val="4E5865"/>
                  </a:solidFill>
                  <a:latin typeface="Courier New" panose="02070309020205020404" pitchFamily="49" charset="0"/>
                  <a:ea typeface="新細明體"/>
                  <a:cs typeface="Courier New" panose="02070309020205020404" pitchFamily="49" charset="0"/>
                </a:rPr>
                <a:t>Project.sif</a:t>
              </a:r>
              <a:r>
                <a:rPr lang="nl-BE" dirty="0">
                  <a:solidFill>
                    <a:srgbClr val="4E5865"/>
                  </a:solidFill>
                  <a:latin typeface="Courier New" panose="02070309020205020404" pitchFamily="49" charset="0"/>
                  <a:ea typeface="新細明體"/>
                  <a:cs typeface="Courier New" panose="02070309020205020404" pitchFamily="49" charset="0"/>
                </a:rPr>
                <a:t> ./model.exe</a:t>
              </a:r>
            </a:p>
          </p:txBody>
        </p:sp>
        <p:sp>
          <p:nvSpPr>
            <p:cNvPr id="14" name="TextBox 8"/>
            <p:cNvSpPr txBox="1">
              <a:spLocks noChangeArrowheads="1"/>
            </p:cNvSpPr>
            <p:nvPr/>
          </p:nvSpPr>
          <p:spPr bwMode="auto">
            <a:xfrm>
              <a:off x="6294414" y="5039254"/>
              <a:ext cx="1153632" cy="276999"/>
            </a:xfrm>
            <a:prstGeom prst="rect">
              <a:avLst/>
            </a:prstGeom>
            <a:solidFill>
              <a:srgbClr val="DB6C30"/>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nl-BE" sz="1200" dirty="0" err="1">
                  <a:solidFill>
                    <a:srgbClr val="FFFFFF"/>
                  </a:solidFill>
                  <a:ea typeface="新細明體"/>
                </a:rPr>
                <a:t>script.slurm</a:t>
              </a:r>
              <a:endParaRPr lang="nl-BE" sz="1200" b="1" dirty="0">
                <a:solidFill>
                  <a:srgbClr val="FFFFFF"/>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1938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95</a:t>
            </a:fld>
            <a:endParaRPr lang="en-US" dirty="0"/>
          </a:p>
        </p:txBody>
      </p:sp>
      <p:sp>
        <p:nvSpPr>
          <p:cNvPr id="12" name="Freeform 88">
            <a:extLst>
              <a:ext uri="{FF2B5EF4-FFF2-40B4-BE49-F238E27FC236}">
                <a16:creationId xmlns:a16="http://schemas.microsoft.com/office/drawing/2014/main" id="{DCB5B946-C08C-4907-9BAB-0A4CAB5A6075}"/>
              </a:ext>
            </a:extLst>
          </p:cNvPr>
          <p:cNvSpPr>
            <a:spLocks noEditPoints="1"/>
          </p:cNvSpPr>
          <p:nvPr/>
        </p:nvSpPr>
        <p:spPr bwMode="auto">
          <a:xfrm>
            <a:off x="316477" y="644569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Tijdelijke aanduiding voor inhoud 2"/>
          <p:cNvSpPr>
            <a:spLocks noGrp="1"/>
          </p:cNvSpPr>
          <p:nvPr>
            <p:ph idx="1"/>
          </p:nvPr>
        </p:nvSpPr>
        <p:spPr>
          <a:xfrm>
            <a:off x="524690" y="1620000"/>
            <a:ext cx="11112000" cy="2313056"/>
          </a:xfrm>
          <a:ln w="25400">
            <a:solidFill>
              <a:schemeClr val="accent1"/>
            </a:solidFill>
          </a:ln>
        </p:spPr>
        <p:txBody>
          <a:bodyPr anchor="ctr"/>
          <a:lstStyle/>
          <a:p>
            <a:pPr marL="172800" lvl="2" indent="-324000">
              <a:buBlip>
                <a:blip r:embed="rId3"/>
              </a:buBlip>
            </a:pPr>
            <a:r>
              <a:rPr lang="en-US" altLang="zh-TW" sz="2200" dirty="0">
                <a:ea typeface="新細明體" panose="02020500000000000000" pitchFamily="18" charset="-120"/>
              </a:rPr>
              <a:t>You can use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atools</a:t>
            </a:r>
            <a:r>
              <a:rPr lang="en-US" altLang="zh-TW" sz="2200" dirty="0">
                <a:ea typeface="新細明體" panose="02020500000000000000" pitchFamily="18" charset="-120"/>
              </a:rPr>
              <a:t> to handle high-throughput computing workloads</a:t>
            </a:r>
          </a:p>
          <a:p>
            <a:pPr marL="172800" lvl="2" indent="-324000">
              <a:buBlip>
                <a:blip r:embed="rId3"/>
              </a:buBlip>
            </a:pP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module load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atools</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/&lt;version&gt;</a:t>
            </a:r>
          </a:p>
          <a:p>
            <a:pPr marL="172800" lvl="2" indent="-324000">
              <a:buBlip>
                <a:blip r:embed="rId3"/>
              </a:buBlip>
            </a:pPr>
            <a:r>
              <a:rPr lang="en-US" altLang="zh-TW" sz="2200" dirty="0">
                <a:ea typeface="新細明體" panose="02020500000000000000" pitchFamily="18" charset="-120"/>
              </a:rPr>
              <a:t>VSC training: Workflows for Data Science</a:t>
            </a:r>
          </a:p>
          <a:p>
            <a:pPr marL="172800" lvl="2" indent="-324000">
              <a:buBlip>
                <a:blip r:embed="rId3"/>
              </a:buBlip>
            </a:pPr>
            <a:r>
              <a:rPr lang="en-US" altLang="zh-TW" sz="2200" dirty="0">
                <a:ea typeface="新細明體" panose="02020500000000000000" pitchFamily="18" charset="-120"/>
              </a:rPr>
              <a:t>Training material: </a:t>
            </a:r>
            <a:r>
              <a:rPr lang="en-US" altLang="zh-TW" sz="2200" dirty="0">
                <a:ea typeface="新細明體" panose="02020500000000000000" pitchFamily="18" charset="-120"/>
                <a:hlinkClick r:id="rId4"/>
              </a:rPr>
              <a:t>https://github.com/gjbex/Workflows-for-HPC</a:t>
            </a:r>
            <a:r>
              <a:rPr lang="en-US" altLang="zh-TW" sz="2200" dirty="0">
                <a:ea typeface="新細明體" panose="02020500000000000000" pitchFamily="18" charset="-120"/>
              </a:rPr>
              <a:t> </a:t>
            </a:r>
          </a:p>
          <a:p>
            <a:pPr marL="172800" lvl="2" indent="-324000">
              <a:buBlip>
                <a:blip r:embed="rId3"/>
              </a:buBlip>
            </a:pPr>
            <a:r>
              <a:rPr lang="en-US" altLang="zh-TW" sz="2200" dirty="0">
                <a:ea typeface="新細明體" panose="02020500000000000000" pitchFamily="18" charset="-120"/>
              </a:rPr>
              <a:t>Recording: </a:t>
            </a:r>
            <a:r>
              <a:rPr lang="en-US" altLang="zh-TW" sz="2200" dirty="0">
                <a:ea typeface="新細明體" panose="02020500000000000000" pitchFamily="18" charset="-120"/>
                <a:hlinkClick r:id="rId5"/>
              </a:rPr>
              <a:t>https://www.youtube.com/watch?v=GlwaRyi1LVA</a:t>
            </a:r>
            <a:endParaRPr lang="en-US" altLang="zh-TW" sz="2200" dirty="0">
              <a:ea typeface="新細明體" panose="02020500000000000000" pitchFamily="18" charset="-120"/>
            </a:endParaRPr>
          </a:p>
          <a:p>
            <a:pPr marL="172800" lvl="2" indent="-324000">
              <a:buBlip>
                <a:blip r:embed="rId3"/>
              </a:buBlip>
            </a:pPr>
            <a:r>
              <a:rPr lang="en-US" altLang="zh-TW" sz="2200" dirty="0">
                <a:ea typeface="新細明體" panose="02020500000000000000" pitchFamily="18" charset="-120"/>
              </a:rPr>
              <a:t>User documentation: </a:t>
            </a:r>
            <a:r>
              <a:rPr lang="en-US" altLang="zh-TW" sz="2200" dirty="0">
                <a:ea typeface="新細明體" panose="02020500000000000000" pitchFamily="18" charset="-120"/>
                <a:hlinkClick r:id="rId6"/>
              </a:rPr>
              <a:t>https://atools.readthedocs.io/en/latest/</a:t>
            </a:r>
            <a:r>
              <a:rPr lang="en-US" altLang="zh-TW" sz="2200" dirty="0">
                <a:ea typeface="新細明體" panose="02020500000000000000" pitchFamily="18" charset="-120"/>
              </a:rPr>
              <a:t> </a:t>
            </a:r>
          </a:p>
        </p:txBody>
      </p:sp>
      <p:sp>
        <p:nvSpPr>
          <p:cNvPr id="2" name="Rectangle 2">
            <a:extLst>
              <a:ext uri="{FF2B5EF4-FFF2-40B4-BE49-F238E27FC236}">
                <a16:creationId xmlns:a16="http://schemas.microsoft.com/office/drawing/2014/main" id="{6D64BFD5-FB8B-C54B-EA13-B82BA7C03638}"/>
              </a:ext>
            </a:extLst>
          </p:cNvPr>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High-throughput computing with </a:t>
            </a:r>
            <a:r>
              <a:rPr lang="en-US" sz="3200" i="1" dirty="0" err="1"/>
              <a:t>atools</a:t>
            </a:r>
            <a:endParaRPr lang="en-US" altLang="en-US" sz="3200" i="1"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14696778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23392" y="4077072"/>
            <a:ext cx="4493924"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Demo: try things yourself</a:t>
            </a:r>
          </a:p>
        </p:txBody>
      </p:sp>
      <p:sp>
        <p:nvSpPr>
          <p:cNvPr id="6" name="Slide Number Placeholder 5"/>
          <p:cNvSpPr>
            <a:spLocks noGrp="1"/>
          </p:cNvSpPr>
          <p:nvPr>
            <p:ph type="sldNum" sz="quarter" idx="12"/>
          </p:nvPr>
        </p:nvSpPr>
        <p:spPr/>
        <p:txBody>
          <a:bodyPr/>
          <a:lstStyle/>
          <a:p>
            <a:fld id="{A2912448-FEEC-49E8-9588-2DF1F90D57C2}" type="slidenum">
              <a:rPr lang="en-US" smtClean="0"/>
              <a:t>96</a:t>
            </a:fld>
            <a:endParaRPr lang="en-US"/>
          </a:p>
        </p:txBody>
      </p:sp>
    </p:spTree>
    <p:extLst>
      <p:ext uri="{BB962C8B-B14F-4D97-AF65-F5344CB8AC3E}">
        <p14:creationId xmlns:p14="http://schemas.microsoft.com/office/powerpoint/2010/main" val="35422517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524691" y="1620000"/>
            <a:ext cx="10107813" cy="2745104"/>
          </a:xfrm>
          <a:ln w="25400">
            <a:solidFill>
              <a:schemeClr val="accent1"/>
            </a:solidFill>
          </a:ln>
        </p:spPr>
        <p:txBody>
          <a:bodyPr anchor="ctr"/>
          <a:lstStyle/>
          <a:p>
            <a:pPr indent="-324000">
              <a:buBlip>
                <a:blip r:embed="rId3"/>
              </a:buBlip>
            </a:pPr>
            <a:r>
              <a:rPr lang="en-US" altLang="zh-TW" sz="2200" dirty="0">
                <a:ea typeface="新細明體" panose="02020500000000000000" pitchFamily="18" charset="-120"/>
              </a:rPr>
              <a:t>Request to become a member of the </a:t>
            </a:r>
            <a:r>
              <a:rPr lang="en-US" altLang="zh-TW" sz="2200" i="1" dirty="0" err="1">
                <a:ea typeface="新細明體" panose="02020500000000000000" pitchFamily="18" charset="-120"/>
              </a:rPr>
              <a:t>lp_hpcinfo</a:t>
            </a:r>
            <a:r>
              <a:rPr lang="en-US" altLang="zh-TW" sz="2200" dirty="0">
                <a:ea typeface="新細明體" panose="02020500000000000000" pitchFamily="18" charset="-120"/>
              </a:rPr>
              <a:t> group via </a:t>
            </a:r>
            <a:r>
              <a:rPr lang="en-US" altLang="zh-TW" sz="2200" dirty="0">
                <a:ea typeface="新細明體" panose="02020500000000000000" pitchFamily="18" charset="-120"/>
                <a:hlinkClick r:id="rId4"/>
              </a:rPr>
              <a:t>account.vscentrum.be</a:t>
            </a:r>
            <a:endParaRPr lang="en-US" altLang="zh-TW" sz="2200" dirty="0">
              <a:ea typeface="新細明體" panose="02020500000000000000" pitchFamily="18" charset="-120"/>
            </a:endParaRPr>
          </a:p>
          <a:p>
            <a:pPr indent="-324000">
              <a:buBlip>
                <a:blip r:embed="rId3"/>
              </a:buBlip>
            </a:pPr>
            <a:r>
              <a:rPr lang="en-US" altLang="zh-TW" sz="2200" dirty="0">
                <a:ea typeface="新細明體" panose="02020500000000000000" pitchFamily="18" charset="-120"/>
              </a:rPr>
              <a:t>Transfer a file with FileZilla</a:t>
            </a:r>
          </a:p>
          <a:p>
            <a:pPr indent="-324000">
              <a:buBlip>
                <a:blip r:embed="rId3"/>
              </a:buBlip>
            </a:pPr>
            <a:r>
              <a:rPr lang="en-US" altLang="zh-TW" sz="2200" dirty="0">
                <a:ea typeface="新細明體" panose="02020500000000000000" pitchFamily="18" charset="-120"/>
              </a:rPr>
              <a:t>Login via NX</a:t>
            </a:r>
          </a:p>
          <a:p>
            <a:pPr indent="-324000">
              <a:buBlip>
                <a:blip r:embed="rId3"/>
              </a:buBlip>
            </a:pPr>
            <a:r>
              <a:rPr lang="en-US" altLang="zh-TW" sz="2200" dirty="0">
                <a:ea typeface="新細明體" panose="02020500000000000000" pitchFamily="18" charset="-120"/>
              </a:rPr>
              <a:t>Check your disk quota</a:t>
            </a:r>
          </a:p>
          <a:p>
            <a:pPr indent="-324000">
              <a:buBlip>
                <a:blip r:embed="rId3"/>
              </a:buBlip>
            </a:pPr>
            <a:r>
              <a:rPr lang="en-US" altLang="zh-TW" sz="2200" dirty="0">
                <a:ea typeface="新細明體" panose="02020500000000000000" pitchFamily="18" charset="-120"/>
              </a:rPr>
              <a:t>Check your available credits</a:t>
            </a:r>
          </a:p>
          <a:p>
            <a:pPr indent="-324000">
              <a:buBlip>
                <a:blip r:embed="rId3"/>
              </a:buBlip>
            </a:pPr>
            <a:r>
              <a:rPr lang="en-US" altLang="zh-TW" sz="2200" dirty="0">
                <a:ea typeface="新細明體" panose="02020500000000000000" pitchFamily="18" charset="-120"/>
              </a:rPr>
              <a:t>Check/load/list/unload/purge module</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97</a:t>
            </a:fld>
            <a:endParaRPr lang="en-US" dirty="0"/>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 try things yourself</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36827873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551385" y="1620000"/>
            <a:ext cx="10945216" cy="2817112"/>
          </a:xfrm>
          <a:ln w="25400">
            <a:solidFill>
              <a:schemeClr val="accent1"/>
            </a:solidFill>
          </a:ln>
        </p:spPr>
        <p:txBody>
          <a:bodyPr anchor="ctr"/>
          <a:lstStyle/>
          <a:p>
            <a:pPr indent="-324000">
              <a:buBlip>
                <a:blip r:embed="rId3"/>
              </a:buBlip>
            </a:pPr>
            <a:r>
              <a:rPr lang="en-US" altLang="zh-TW" sz="2200" dirty="0">
                <a:ea typeface="新細明體" panose="02020500000000000000" pitchFamily="18" charset="-120"/>
              </a:rPr>
              <a:t>Copy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/apps/</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leuven</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/training/</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HPC_intro</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a:t>
            </a:r>
            <a:r>
              <a:rPr lang="en-US" altLang="zh-TW" sz="2200" dirty="0">
                <a:ea typeface="新細明體" panose="02020500000000000000" pitchFamily="18" charset="-120"/>
              </a:rPr>
              <a:t> to your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$VSC_DATA</a:t>
            </a:r>
          </a:p>
          <a:p>
            <a:pPr indent="-324000">
              <a:buBlip>
                <a:blip r:embed="rId3"/>
              </a:buBlip>
            </a:pPr>
            <a:r>
              <a:rPr lang="en-US" altLang="zh-TW" sz="2200" dirty="0">
                <a:ea typeface="新細明體" panose="02020500000000000000" pitchFamily="18" charset="-120"/>
              </a:rPr>
              <a:t>Submit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cpujob.slurm</a:t>
            </a:r>
            <a:r>
              <a:rPr lang="en-US" altLang="zh-TW" sz="2200" dirty="0">
                <a:ea typeface="新細明體" panose="02020500000000000000" pitchFamily="18" charset="-120"/>
              </a:rPr>
              <a:t> to the cluster</a:t>
            </a:r>
          </a:p>
          <a:p>
            <a:pPr indent="-324000">
              <a:buBlip>
                <a:blip r:embed="rId3"/>
              </a:buBlip>
            </a:pPr>
            <a:r>
              <a:rPr lang="en-US" altLang="zh-TW" sz="2200" dirty="0">
                <a:ea typeface="新細明體" panose="02020500000000000000" pitchFamily="18" charset="-120"/>
              </a:rPr>
              <a:t>List all your jobs with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squeue</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-M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wice</a:t>
            </a:r>
            <a:endParaRPr lang="en-US" altLang="zh-TW" sz="2200" dirty="0">
              <a:ea typeface="新細明體" panose="02020500000000000000" pitchFamily="18" charset="-120"/>
            </a:endParaRPr>
          </a:p>
          <a:p>
            <a:pPr indent="-324000">
              <a:buBlip>
                <a:blip r:embed="rId3"/>
              </a:buBlip>
            </a:pPr>
            <a:r>
              <a:rPr lang="en-US" altLang="zh-TW" sz="2200" dirty="0">
                <a:ea typeface="新細明體" panose="02020500000000000000" pitchFamily="18" charset="-120"/>
              </a:rPr>
              <a:t>Check the information about the job with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slurm_jobinfo</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-M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wice</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&lt;</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job_ID</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&gt;</a:t>
            </a:r>
            <a:endParaRPr lang="en-US" altLang="zh-TW" sz="2200" dirty="0">
              <a:ea typeface="新細明體" panose="02020500000000000000" pitchFamily="18" charset="-120"/>
            </a:endParaRPr>
          </a:p>
          <a:p>
            <a:pPr indent="-324000">
              <a:buBlip>
                <a:blip r:embed="rId3"/>
              </a:buBlip>
            </a:pPr>
            <a:r>
              <a:rPr lang="en-US" altLang="zh-TW" sz="2200" dirty="0">
                <a:ea typeface="新細明體" panose="02020500000000000000" pitchFamily="18" charset="-120"/>
              </a:rPr>
              <a:t>Modify the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mpi.slurm</a:t>
            </a:r>
            <a:r>
              <a:rPr lang="en-US" altLang="zh-TW" sz="2200" dirty="0">
                <a:ea typeface="新細明體" panose="02020500000000000000" pitchFamily="18" charset="-120"/>
              </a:rPr>
              <a:t> script to request 1 node, 72 cores for 30 minutes,</a:t>
            </a:r>
            <a:br>
              <a:rPr lang="en-US" altLang="zh-TW" sz="2200" dirty="0">
                <a:ea typeface="新細明體" panose="02020500000000000000" pitchFamily="18" charset="-120"/>
              </a:rPr>
            </a:br>
            <a:r>
              <a:rPr lang="en-US" altLang="zh-TW" sz="2200" dirty="0">
                <a:ea typeface="新細明體" panose="02020500000000000000" pitchFamily="18" charset="-120"/>
              </a:rPr>
              <a:t>  with job start/end e-mail notifications</a:t>
            </a:r>
          </a:p>
          <a:p>
            <a:pPr indent="-324000">
              <a:buBlip>
                <a:blip r:embed="rId3"/>
              </a:buBlip>
            </a:pPr>
            <a:r>
              <a:rPr lang="en-US" altLang="zh-TW" sz="2200" dirty="0">
                <a:ea typeface="新細明體" panose="02020500000000000000" pitchFamily="18" charset="-120"/>
              </a:rPr>
              <a:t>Check the status of all the jobs</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98</a:t>
            </a:fld>
            <a:endParaRPr lang="en-US" dirty="0"/>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 try things yourself</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16970980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99</a:t>
            </a:fld>
            <a:endParaRPr lang="en-US" dirty="0"/>
          </a:p>
        </p:txBody>
      </p:sp>
      <p:sp>
        <p:nvSpPr>
          <p:cNvPr id="5" name="Tijdelijke aanduiding voor inhoud 2"/>
          <p:cNvSpPr txBox="1">
            <a:spLocks/>
          </p:cNvSpPr>
          <p:nvPr/>
        </p:nvSpPr>
        <p:spPr>
          <a:xfrm>
            <a:off x="549371" y="1614400"/>
            <a:ext cx="11667309" cy="2966728"/>
          </a:xfrm>
          <a:prstGeom prst="rect">
            <a:avLst/>
          </a:prstGeom>
          <a:ln w="25400">
            <a:solidFill>
              <a:schemeClr val="accent1"/>
            </a:solidFill>
          </a:ln>
        </p:spPr>
        <p:txBody>
          <a:bodyPr vert="horz" lIns="0" tIns="0" rIns="0" bIns="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2800" lvl="2" indent="-324000">
              <a:buBlip>
                <a:blip r:embed="rId3"/>
              </a:buBlip>
            </a:pPr>
            <a:r>
              <a:rPr lang="en-US" altLang="zh-TW" sz="2200" dirty="0">
                <a:ea typeface="新細明體" panose="02020500000000000000" pitchFamily="18" charset="-120"/>
              </a:rPr>
              <a:t>Submit an interactive job</a:t>
            </a:r>
          </a:p>
          <a:p>
            <a:pPr marL="357188" lvl="2" indent="0">
              <a:buNone/>
            </a:pPr>
            <a:r>
              <a:rPr lang="en-US" altLang="zh-TW" sz="2200" dirty="0">
                <a:ea typeface="新細明體" panose="02020500000000000000" pitchFamily="18" charset="-120"/>
              </a:rPr>
              <a:t>	Run your program on a compute node</a:t>
            </a:r>
          </a:p>
          <a:p>
            <a:pPr marL="357188" lvl="2" indent="0">
              <a:buNone/>
            </a:pPr>
            <a:r>
              <a:rPr lang="en-US" altLang="zh-TW" sz="2200" dirty="0">
                <a:ea typeface="新細明體" panose="02020500000000000000" pitchFamily="18" charset="-120"/>
              </a:rPr>
              <a:t>	Open a new terminal and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ssh</a:t>
            </a:r>
            <a:r>
              <a:rPr lang="en-US" altLang="zh-TW" sz="2200" dirty="0">
                <a:ea typeface="新細明體" panose="02020500000000000000" pitchFamily="18" charset="-120"/>
              </a:rPr>
              <a:t> to the allocated compute node </a:t>
            </a:r>
          </a:p>
          <a:p>
            <a:pPr marL="357188" lvl="2" indent="0">
              <a:buNone/>
            </a:pPr>
            <a:r>
              <a:rPr lang="en-US" altLang="zh-TW" sz="2200" dirty="0">
                <a:ea typeface="新細明體" panose="02020500000000000000" pitchFamily="18" charset="-120"/>
              </a:rPr>
              <a:t>	Check the resources usage with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htop</a:t>
            </a:r>
            <a:endParaRPr lang="en-US" altLang="zh-TW" sz="2200" dirty="0">
              <a:ea typeface="新細明體" panose="02020500000000000000" pitchFamily="18" charset="-120"/>
            </a:endParaRPr>
          </a:p>
          <a:p>
            <a:pPr marL="357188" lvl="2" indent="0">
              <a:buNone/>
            </a:pPr>
            <a:endParaRPr lang="en-US" altLang="zh-TW" sz="2200" dirty="0">
              <a:ea typeface="新細明體" panose="02020500000000000000" pitchFamily="18" charset="-120"/>
            </a:endParaRPr>
          </a:p>
          <a:p>
            <a:pPr marL="172800" lvl="2" indent="-324000">
              <a:buBlip>
                <a:blip r:embed="rId3"/>
              </a:buBlip>
            </a:pPr>
            <a:r>
              <a:rPr lang="en-US" altLang="zh-TW" sz="2200" dirty="0">
                <a:ea typeface="新細明體" panose="02020500000000000000" pitchFamily="18" charset="-120"/>
              </a:rPr>
              <a:t>Submit a GPU batch job </a:t>
            </a:r>
          </a:p>
          <a:p>
            <a:pPr marL="357188" lvl="2" indent="0">
              <a:buNone/>
              <a:tabLst>
                <a:tab pos="1076325" algn="l"/>
              </a:tabLst>
            </a:pPr>
            <a:r>
              <a:rPr lang="en-US" altLang="zh-TW" sz="2200" dirty="0">
                <a:ea typeface="新細明體" panose="02020500000000000000" pitchFamily="18" charset="-120"/>
              </a:rPr>
              <a:t>     While the job is running, check its details with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slurm_jobinfo</a:t>
            </a:r>
            <a:endParaRPr lang="en-US" altLang="zh-TW" sz="2200" dirty="0">
              <a:ea typeface="新細明體" panose="02020500000000000000" pitchFamily="18" charset="-120"/>
            </a:endParaRPr>
          </a:p>
          <a:p>
            <a:pPr marL="357188" lvl="2" indent="0">
              <a:buNone/>
              <a:tabLst>
                <a:tab pos="1076325" algn="l"/>
              </a:tabLst>
            </a:pPr>
            <a:r>
              <a:rPr lang="en-US" altLang="zh-TW" sz="2200" dirty="0">
                <a:ea typeface="新細明體" panose="02020500000000000000" pitchFamily="18" charset="-120"/>
              </a:rPr>
              <a:t>     and check resource on the compute node using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ssh</a:t>
            </a:r>
            <a:r>
              <a:rPr lang="en-US" altLang="zh-TW" sz="2200" dirty="0">
                <a:ea typeface="新細明體" panose="02020500000000000000" pitchFamily="18" charset="-120"/>
              </a:rPr>
              <a:t>,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htop</a:t>
            </a:r>
            <a:r>
              <a:rPr lang="en-US" altLang="zh-TW" sz="2200" dirty="0">
                <a:ea typeface="新細明體" panose="02020500000000000000" pitchFamily="18" charset="-120"/>
              </a:rPr>
              <a:t> and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nvidia-smi</a:t>
            </a:r>
            <a:endParaRPr lang="en-US" altLang="zh-TW" sz="2200" dirty="0">
              <a:latin typeface="Courier New" panose="02070309020205020404" pitchFamily="49" charset="0"/>
              <a:ea typeface="新細明體" panose="02020500000000000000" pitchFamily="18" charset="-120"/>
              <a:cs typeface="Courier New" panose="02070309020205020404" pitchFamily="49" charset="0"/>
            </a:endParaRPr>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 job monitoring</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6624507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1.1"/>
</p:tagLst>
</file>

<file path=ppt/tags/tag2.xml><?xml version="1.0" encoding="utf-8"?>
<p:tagLst xmlns:a="http://schemas.openxmlformats.org/drawingml/2006/main" xmlns:r="http://schemas.openxmlformats.org/officeDocument/2006/relationships" xmlns:p="http://schemas.openxmlformats.org/presentationml/2006/main">
  <p:tag name="TIMING" val="|13.6|17.7|94.8"/>
</p:tagLst>
</file>

<file path=ppt/tags/tag3.xml><?xml version="1.0" encoding="utf-8"?>
<p:tagLst xmlns:a="http://schemas.openxmlformats.org/drawingml/2006/main" xmlns:r="http://schemas.openxmlformats.org/officeDocument/2006/relationships" xmlns:p="http://schemas.openxmlformats.org/presentationml/2006/main">
  <p:tag name="TIMING" val="|24.7|7.5|43.4"/>
</p:tagLst>
</file>

<file path=ppt/tags/tag4.xml><?xml version="1.0" encoding="utf-8"?>
<p:tagLst xmlns:a="http://schemas.openxmlformats.org/drawingml/2006/main" xmlns:r="http://schemas.openxmlformats.org/officeDocument/2006/relationships" xmlns:p="http://schemas.openxmlformats.org/presentationml/2006/main">
  <p:tag name="TIMING" val="|13.2|39.6|12.4|25.9|27.2|17.2|16.4"/>
</p:tagLst>
</file>

<file path=ppt/tags/tag5.xml><?xml version="1.0" encoding="utf-8"?>
<p:tagLst xmlns:a="http://schemas.openxmlformats.org/drawingml/2006/main" xmlns:r="http://schemas.openxmlformats.org/officeDocument/2006/relationships" xmlns:p="http://schemas.openxmlformats.org/presentationml/2006/main">
  <p:tag name="TIMING" val="|26|19.9|26.2|35.9|13.7|14.6|27.1|31.2|63.2"/>
</p:tagLst>
</file>

<file path=ppt/tags/tag6.xml><?xml version="1.0" encoding="utf-8"?>
<p:tagLst xmlns:a="http://schemas.openxmlformats.org/drawingml/2006/main" xmlns:r="http://schemas.openxmlformats.org/officeDocument/2006/relationships" xmlns:p="http://schemas.openxmlformats.org/presentationml/2006/main">
  <p:tag name="TIMING" val="|26|19.9|26.2|35.9|13.7|14.6|27.1|31.2|63.2"/>
</p:tagLst>
</file>

<file path=ppt/tags/tag7.xml><?xml version="1.0" encoding="utf-8"?>
<p:tagLst xmlns:a="http://schemas.openxmlformats.org/drawingml/2006/main" xmlns:r="http://schemas.openxmlformats.org/officeDocument/2006/relationships" xmlns:p="http://schemas.openxmlformats.org/presentationml/2006/main">
  <p:tag name="TIMING" val="|5.7|1.3|11.4|10.6|1|6.3|5.8"/>
</p:tagLst>
</file>

<file path=ppt/theme/theme1.xml><?xml version="1.0" encoding="utf-8"?>
<a:theme xmlns:a="http://schemas.openxmlformats.org/drawingml/2006/main" name="VSC_Orang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2.xml><?xml version="1.0" encoding="utf-8"?>
<a:theme xmlns:a="http://schemas.openxmlformats.org/drawingml/2006/main" name="Office Them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customXsn xmlns="http://schemas.microsoft.com/office/2006/metadata/customXsn">
  <xsnLocation/>
  <cached>True</cached>
  <openByDefault>True</openByDefault>
  <xsnScope>/sites/hpc</xsnScope>
</customXsn>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5" ma:contentTypeDescription="" ma:contentTypeScope="" ma:versionID="5769886903b322e9e2d7b560afab2036">
  <xsd:schema xmlns:xsd="http://www.w3.org/2001/XMLSchema" xmlns:xs="http://www.w3.org/2001/XMLSchema" xmlns:p="http://schemas.microsoft.com/office/2006/metadata/properties" xmlns:ns2="aff7d12c-bb71-4270-bd29-9c4d45ff3327" xmlns:ns3="http://schemas.microsoft.com/sharepoint/v4" xmlns:ns4="dba8b794-bc45-41c8-a8ad-34f212f94003" targetNamespace="http://schemas.microsoft.com/office/2006/metadata/properties" ma:root="true" ma:fieldsID="80dbcb32ab13b1d3cdf967041326e545" ns2:_="" ns3:_="" ns4:_="">
    <xsd:import namespace="aff7d12c-bb71-4270-bd29-9c4d45ff3327"/>
    <xsd:import namespace="http://schemas.microsoft.com/sharepoint/v4"/>
    <xsd:import namespace="dba8b794-bc45-41c8-a8ad-34f212f94003"/>
    <xsd:element name="properties">
      <xsd:complexType>
        <xsd:sequence>
          <xsd:element name="documentManagement">
            <xsd:complexType>
              <xsd:all>
                <xsd:element ref="ns2:_dlc_DocId" minOccurs="0"/>
                <xsd:element ref="ns2:_dlc_DocIdUrl" minOccurs="0"/>
                <xsd:element ref="ns2:_dlc_DocIdPersistId" minOccurs="0"/>
                <xsd:element ref="ns3:IconOverlay" minOccurs="0"/>
                <xsd:element ref="ns4: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a8b794-bc45-41c8-a8ad-34f212f9400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p:properties xmlns:p="http://schemas.microsoft.com/office/2006/metadata/properties" xmlns:xsi="http://www.w3.org/2001/XMLSchema-instance" xmlns:pc="http://schemas.microsoft.com/office/infopath/2007/PartnerControls">
  <documentManagement>
    <_dlc_DocId xmlns="aff7d12c-bb71-4270-bd29-9c4d45ff3327">3e54aba6-b3d4-4471-8fc4-2b3d036c3ef1</_dlc_DocId>
    <_dlc_DocIdUrl xmlns="aff7d12c-bb71-4270-bd29-9c4d45ff3327">
      <Url>https://www.groupware.kuleuven.be/sites/hpc/_layouts/15/DocIdRedir.aspx?ID=3e54aba6-b3d4-4471-8fc4-2b3d036c3ef1</Url>
      <Description>3e54aba6-b3d4-4471-8fc4-2b3d036c3ef1</Description>
    </_dlc_DocIdUrl>
    <IconOverlay xmlns="http://schemas.microsoft.com/sharepoint/v4" xsi:nil="true"/>
  </documentManagement>
</p:properties>
</file>

<file path=customXml/itemProps1.xml><?xml version="1.0" encoding="utf-8"?>
<ds:datastoreItem xmlns:ds="http://schemas.openxmlformats.org/officeDocument/2006/customXml" ds:itemID="{02525BB1-CEF5-4AD3-B27C-BACD2BC0D2B2}">
  <ds:schemaRefs>
    <ds:schemaRef ds:uri="http://schemas.microsoft.com/office/2006/metadata/customXsn"/>
  </ds:schemaRefs>
</ds:datastoreItem>
</file>

<file path=customXml/itemProps2.xml><?xml version="1.0" encoding="utf-8"?>
<ds:datastoreItem xmlns:ds="http://schemas.openxmlformats.org/officeDocument/2006/customXml" ds:itemID="{0D3AD3C2-D335-4A82-9852-0B836D73C1B0}">
  <ds:schemaRefs>
    <ds:schemaRef ds:uri="http://schemas.microsoft.com/sharepoint/events"/>
  </ds:schemaRefs>
</ds:datastoreItem>
</file>

<file path=customXml/itemProps3.xml><?xml version="1.0" encoding="utf-8"?>
<ds:datastoreItem xmlns:ds="http://schemas.openxmlformats.org/officeDocument/2006/customXml" ds:itemID="{8E6BA311-CDC5-4CF6-912C-6C2E72E27A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sharepoint/v4"/>
    <ds:schemaRef ds:uri="dba8b794-bc45-41c8-a8ad-34f212f940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8B7C5771-2E3B-4E9C-8DA9-F557198FE925}">
  <ds:schemaRefs>
    <ds:schemaRef ds:uri="http://schemas.microsoft.com/sharepoint/v3/contenttype/forms"/>
  </ds:schemaRefs>
</ds:datastoreItem>
</file>

<file path=customXml/itemProps5.xml><?xml version="1.0" encoding="utf-8"?>
<ds:datastoreItem xmlns:ds="http://schemas.openxmlformats.org/officeDocument/2006/customXml" ds:itemID="{88D2AE0C-6D0B-4263-B7C4-F46CAED039CD}">
  <ds:schemaRefs>
    <ds:schemaRef ds:uri="http://schemas.microsoft.com/office/2006/metadata/properties"/>
    <ds:schemaRef ds:uri="http://www.w3.org/XML/1998/namespace"/>
    <ds:schemaRef ds:uri="http://purl.org/dc/elements/1.1/"/>
    <ds:schemaRef ds:uri="http://schemas.microsoft.com/sharepoint/v4"/>
    <ds:schemaRef ds:uri="http://schemas.openxmlformats.org/package/2006/metadata/core-properties"/>
    <ds:schemaRef ds:uri="http://schemas.microsoft.com/office/2006/documentManagement/types"/>
    <ds:schemaRef ds:uri="dba8b794-bc45-41c8-a8ad-34f212f94003"/>
    <ds:schemaRef ds:uri="http://purl.org/dc/dcmitype/"/>
    <ds:schemaRef ds:uri="http://purl.org/dc/terms/"/>
    <ds:schemaRef ds:uri="aff7d12c-bb71-4270-bd29-9c4d45ff3327"/>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corporate-KULeuven</Template>
  <TotalTime>0</TotalTime>
  <Words>8869</Words>
  <Application>Microsoft Office PowerPoint</Application>
  <PresentationFormat>Widescreen</PresentationFormat>
  <Paragraphs>1391</Paragraphs>
  <Slides>101</Slides>
  <Notes>39</Notes>
  <HiddenSlides>1</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101</vt:i4>
      </vt:variant>
    </vt:vector>
  </HeadingPairs>
  <TitlesOfParts>
    <vt:vector size="120" baseType="lpstr">
      <vt:lpstr>新細明體</vt:lpstr>
      <vt:lpstr>72 Monospace</vt:lpstr>
      <vt:lpstr>Arial</vt:lpstr>
      <vt:lpstr>Arvo</vt:lpstr>
      <vt:lpstr>Calibri</vt:lpstr>
      <vt:lpstr>Calibri Light</vt:lpstr>
      <vt:lpstr>Consolas</vt:lpstr>
      <vt:lpstr>Courier New</vt:lpstr>
      <vt:lpstr>FlandersArtSans-Bold</vt:lpstr>
      <vt:lpstr>FlandersArtSans-Medium</vt:lpstr>
      <vt:lpstr>FlandersArtSans-Regular</vt:lpstr>
      <vt:lpstr>Open Sans Extrabold</vt:lpstr>
      <vt:lpstr>Roboto</vt:lpstr>
      <vt:lpstr>Times New Roman</vt:lpstr>
      <vt:lpstr>Trebuchet MS</vt:lpstr>
      <vt:lpstr>Wingdings</vt:lpstr>
      <vt:lpstr>VSC_Orange</vt:lpstr>
      <vt:lpstr>Office Theme</vt:lpstr>
      <vt:lpstr>1_Office Theme</vt:lpstr>
      <vt:lpstr>VSC HPC introduction course</vt:lpstr>
      <vt:lpstr>PowerPoint Presentation</vt:lpstr>
      <vt:lpstr>What is High Performance Computing?</vt:lpstr>
      <vt:lpstr>PowerPoint Presentation</vt:lpstr>
      <vt:lpstr>PowerPoint Presentation</vt:lpstr>
      <vt:lpstr>PowerPoint Presentation</vt:lpstr>
      <vt:lpstr>VSC PARTNERSHIP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 (KU Leuven) storage locations</vt:lpstr>
      <vt:lpstr>ManGO</vt:lpstr>
      <vt:lpstr>PowerPoint Presentation</vt:lpstr>
      <vt:lpstr>Tier-2 credit system</vt:lpstr>
      <vt:lpstr>Tier-2 credit system – how to request credits</vt:lpstr>
      <vt:lpstr>Tier-2 credit system – how</vt:lpstr>
      <vt:lpstr>Tier-2 credit system – manage your credits</vt:lpstr>
      <vt:lpstr>Tier-2 credit system – manage your credits</vt:lpstr>
      <vt:lpstr>Tier-2 credit system – manage your credits</vt:lpstr>
      <vt:lpstr>Tier-2 credit system – manage your credits</vt:lpstr>
      <vt:lpstr>Tier-2 credit system – manage your credits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Serial application 1 process on 1 core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KULeuven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ICTS | Communicatie, Servicepunt en Opleiding</dc:creator>
  <dc:description>Huisstijl KU Leuven - versie 24 juli 2012</dc:description>
  <cp:lastModifiedBy>Ehsan Moravveji</cp:lastModifiedBy>
  <cp:revision>1763</cp:revision>
  <dcterms:created xsi:type="dcterms:W3CDTF">2012-07-10T07:57:57Z</dcterms:created>
  <dcterms:modified xsi:type="dcterms:W3CDTF">2025-11-06T09:22:31Z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0x010100317C36A1CAF973428CFB8DC9B5B73D030400A741C9874CC89F4CB7C7A5AE62CBCD36</vt:lpwstr>
  </property>
  <property fmtid="{D5CDD505-2E9C-101B-9397-08002B2CF9AE}" pid="3" name="_dlc_DocIdItemGuid">
    <vt:lpwstr>3e54aba6-b3d4-4471-8fc4-2b3d036c3ef1</vt:lpwstr>
  </property>
</Properties>
</file>